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77" r:id="rId3"/>
    <p:sldId id="256" r:id="rId4"/>
    <p:sldId id="278" r:id="rId5"/>
    <p:sldId id="279" r:id="rId6"/>
    <p:sldId id="280" r:id="rId7"/>
    <p:sldId id="259" r:id="rId8"/>
    <p:sldId id="267" r:id="rId9"/>
    <p:sldId id="260" r:id="rId10"/>
    <p:sldId id="268" r:id="rId11"/>
    <p:sldId id="274" r:id="rId12"/>
    <p:sldId id="264" r:id="rId13"/>
    <p:sldId id="275" r:id="rId14"/>
    <p:sldId id="261" r:id="rId15"/>
    <p:sldId id="269" r:id="rId16"/>
    <p:sldId id="263" r:id="rId17"/>
    <p:sldId id="265" r:id="rId18"/>
    <p:sldId id="272" r:id="rId19"/>
    <p:sldId id="266" r:id="rId20"/>
    <p:sldId id="273" r:id="rId21"/>
    <p:sldId id="281" r:id="rId22"/>
    <p:sldId id="282" r:id="rId23"/>
    <p:sldId id="283" r:id="rId24"/>
    <p:sldId id="285" r:id="rId25"/>
    <p:sldId id="325" r:id="rId26"/>
    <p:sldId id="326" r:id="rId27"/>
    <p:sldId id="320" r:id="rId28"/>
    <p:sldId id="321" r:id="rId29"/>
    <p:sldId id="322" r:id="rId30"/>
    <p:sldId id="323" r:id="rId31"/>
    <p:sldId id="324" r:id="rId3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3" autoAdjust="0"/>
    <p:restoredTop sz="94718" autoAdjust="0"/>
  </p:normalViewPr>
  <p:slideViewPr>
    <p:cSldViewPr>
      <p:cViewPr>
        <p:scale>
          <a:sx n="80" d="100"/>
          <a:sy n="80" d="100"/>
        </p:scale>
        <p:origin x="-1098" y="50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81A3CB-BDE2-47C4-BD07-D3E9B8124BD2}" type="datetimeFigureOut">
              <a:rPr lang="en-US" smtClean="0"/>
              <a:pPr/>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1A3CB-BDE2-47C4-BD07-D3E9B8124BD2}" type="datetimeFigureOut">
              <a:rPr lang="en-US" smtClean="0"/>
              <a:pPr/>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81A3CB-BDE2-47C4-BD07-D3E9B8124BD2}" type="datetimeFigureOut">
              <a:rPr lang="en-US" smtClean="0"/>
              <a:pPr/>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81A3CB-BDE2-47C4-BD07-D3E9B8124BD2}" type="datetimeFigureOut">
              <a:rPr lang="en-US" smtClean="0"/>
              <a:pPr/>
              <a:t>4/24/2012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81A3CB-BDE2-47C4-BD07-D3E9B8124BD2}" type="datetimeFigureOut">
              <a:rPr lang="en-US" smtClean="0"/>
              <a:pPr/>
              <a:t>4/24/2012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81A3CB-BDE2-47C4-BD07-D3E9B8124BD2}" type="datetimeFigureOut">
              <a:rPr lang="en-US" smtClean="0"/>
              <a:pPr/>
              <a:t>4/24/2012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81A3CB-BDE2-47C4-BD07-D3E9B8124BD2}" type="datetimeFigureOut">
              <a:rPr lang="en-US" smtClean="0"/>
              <a:pPr/>
              <a:t>4/24/2012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81A3CB-BDE2-47C4-BD07-D3E9B8124BD2}" type="datetimeFigureOut">
              <a:rPr lang="en-US" smtClean="0"/>
              <a:pPr/>
              <a:t>4/24/2012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81A3CB-BDE2-47C4-BD07-D3E9B8124BD2}" type="datetimeFigureOut">
              <a:rPr lang="en-US" smtClean="0"/>
              <a:pPr/>
              <a:t>4/24/2012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1A3CB-BDE2-47C4-BD07-D3E9B8124BD2}" type="datetimeFigureOut">
              <a:rPr lang="en-US" smtClean="0"/>
              <a:pPr/>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1A3CB-BDE2-47C4-BD07-D3E9B8124BD2}" type="datetimeFigureOut">
              <a:rPr lang="en-US" smtClean="0"/>
              <a:pPr/>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981A3CB-BDE2-47C4-BD07-D3E9B8124BD2}" type="datetimeFigureOut">
              <a:rPr lang="en-US" smtClean="0"/>
              <a:pPr/>
              <a:t>4/24/2012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1497428-FC9A-4B23-811A-6F8F24526F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jpeg"/><Relationship Id="rId3" Type="http://schemas.openxmlformats.org/officeDocument/2006/relationships/image" Target="../media/image5.jpeg"/><Relationship Id="rId21" Type="http://schemas.openxmlformats.org/officeDocument/2006/relationships/image" Target="../media/image23.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jpeg"/><Relationship Id="rId2" Type="http://schemas.openxmlformats.org/officeDocument/2006/relationships/image" Target="../media/image4.jpeg"/><Relationship Id="rId16" Type="http://schemas.openxmlformats.org/officeDocument/2006/relationships/image" Target="../media/image18.jpeg"/><Relationship Id="rId20"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23" Type="http://schemas.openxmlformats.org/officeDocument/2006/relationships/image" Target="../media/image25.jpeg"/><Relationship Id="rId10" Type="http://schemas.openxmlformats.org/officeDocument/2006/relationships/image" Target="../media/image12.jpeg"/><Relationship Id="rId19" Type="http://schemas.openxmlformats.org/officeDocument/2006/relationships/image" Target="../media/image21.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 Id="rId22" Type="http://schemas.openxmlformats.org/officeDocument/2006/relationships/image" Target="../media/image24.jpeg"/></Relationships>
</file>

<file path=ppt/slides/_rels/slide23.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3" Type="http://schemas.openxmlformats.org/officeDocument/2006/relationships/image" Target="../media/image27.jpeg"/><Relationship Id="rId7" Type="http://schemas.openxmlformats.org/officeDocument/2006/relationships/image" Target="../media/image31.jpeg"/><Relationship Id="rId12" Type="http://schemas.openxmlformats.org/officeDocument/2006/relationships/image" Target="../media/image36.jpeg"/><Relationship Id="rId2" Type="http://schemas.openxmlformats.org/officeDocument/2006/relationships/image" Target="../media/image26.jpeg"/><Relationship Id="rId16"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5" Type="http://schemas.openxmlformats.org/officeDocument/2006/relationships/image" Target="../media/image39.jpe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 Id="rId14" Type="http://schemas.openxmlformats.org/officeDocument/2006/relationships/image" Target="../media/image3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858000" cy="1754326"/>
          </a:xfrm>
          <a:prstGeom prst="rect">
            <a:avLst/>
          </a:prstGeom>
          <a:noFill/>
        </p:spPr>
        <p:txBody>
          <a:bodyPr wrap="square" lIns="91440" tIns="45720" rIns="91440" bIns="45720">
            <a:spAutoFit/>
          </a:bodyPr>
          <a:lstStyle/>
          <a:p>
            <a:pPr algn="ct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54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54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
        <p:nvSpPr>
          <p:cNvPr id="7" name="Rectangle 6"/>
          <p:cNvSpPr/>
          <p:nvPr/>
        </p:nvSpPr>
        <p:spPr>
          <a:xfrm>
            <a:off x="0" y="7543800"/>
            <a:ext cx="6858000" cy="1569660"/>
          </a:xfrm>
          <a:prstGeom prst="rect">
            <a:avLst/>
          </a:prstGeom>
          <a:noFill/>
        </p:spPr>
        <p:txBody>
          <a:bodyPr wrap="square" lIns="91440" tIns="45720" rIns="91440" bIns="45720">
            <a:spAutoFit/>
          </a:bodyPr>
          <a:lstStyle/>
          <a:p>
            <a:pPr algn="ctr"/>
            <a:r>
              <a:rPr lang="en-US" sz="48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2012 SUMMER PROGRAM</a:t>
            </a:r>
            <a:endParaRPr lang="en-US" sz="48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pic>
        <p:nvPicPr>
          <p:cNvPr id="5" name="Picture 4" descr="288989_10150263378831200_371483361199_7757481_437761_o.jpg"/>
          <p:cNvPicPr>
            <a:picLocks noChangeAspect="1"/>
          </p:cNvPicPr>
          <p:nvPr/>
        </p:nvPicPr>
        <p:blipFill>
          <a:blip r:embed="rId2" cstate="print"/>
          <a:stretch>
            <a:fillRect/>
          </a:stretch>
        </p:blipFill>
        <p:spPr>
          <a:xfrm>
            <a:off x="798576" y="3160776"/>
            <a:ext cx="5260848" cy="28224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858000" cy="1754326"/>
          </a:xfrm>
          <a:prstGeom prst="rect">
            <a:avLst/>
          </a:prstGeom>
          <a:noFill/>
        </p:spPr>
        <p:txBody>
          <a:bodyPr wrap="square" lIns="91440" tIns="45720" rIns="91440" bIns="45720">
            <a:spAutoFit/>
          </a:bodyPr>
          <a:lstStyle/>
          <a:p>
            <a:pPr algn="ct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54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54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
        <p:nvSpPr>
          <p:cNvPr id="7" name="Rectangle 6"/>
          <p:cNvSpPr/>
          <p:nvPr/>
        </p:nvSpPr>
        <p:spPr>
          <a:xfrm>
            <a:off x="0" y="4141113"/>
            <a:ext cx="6858000" cy="861774"/>
          </a:xfrm>
          <a:prstGeom prst="rect">
            <a:avLst/>
          </a:prstGeom>
          <a:noFill/>
        </p:spPr>
        <p:txBody>
          <a:bodyPr wrap="square" lIns="91440" tIns="45720" rIns="91440" bIns="45720">
            <a:spAutoFit/>
          </a:bodyPr>
          <a:lstStyle/>
          <a:p>
            <a:pPr algn="ctr"/>
            <a:r>
              <a:rPr lang="en-US" sz="50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INTRODUCTION</a:t>
            </a:r>
            <a:endParaRPr lang="en-US" sz="50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pic>
        <p:nvPicPr>
          <p:cNvPr id="12" name="Picture 11" descr="allwhitenewlogo.JPG"/>
          <p:cNvPicPr>
            <a:picLocks noChangeAspect="1"/>
          </p:cNvPicPr>
          <p:nvPr/>
        </p:nvPicPr>
        <p:blipFill>
          <a:blip r:embed="rId2" cstate="print"/>
          <a:stretch>
            <a:fillRect/>
          </a:stretch>
        </p:blipFill>
        <p:spPr>
          <a:xfrm>
            <a:off x="1" y="8153400"/>
            <a:ext cx="1401440" cy="990600"/>
          </a:xfrm>
          <a:prstGeom prst="rect">
            <a:avLst/>
          </a:prstGeom>
        </p:spPr>
      </p:pic>
      <p:pic>
        <p:nvPicPr>
          <p:cNvPr id="14" name="Picture 13" descr="allwhitenewlogo.JPG"/>
          <p:cNvPicPr>
            <a:picLocks noChangeAspect="1"/>
          </p:cNvPicPr>
          <p:nvPr/>
        </p:nvPicPr>
        <p:blipFill>
          <a:blip r:embed="rId2" cstate="print"/>
          <a:stretch>
            <a:fillRect/>
          </a:stretch>
        </p:blipFill>
        <p:spPr>
          <a:xfrm>
            <a:off x="5456560" y="8153400"/>
            <a:ext cx="1401440" cy="990600"/>
          </a:xfrm>
          <a:prstGeom prst="rect">
            <a:avLst/>
          </a:prstGeom>
        </p:spPr>
      </p:pic>
      <p:pic>
        <p:nvPicPr>
          <p:cNvPr id="8" name="Picture 7" descr="288989_10150263378831200_371483361199_7757481_437761_o.jpg"/>
          <p:cNvPicPr>
            <a:picLocks noChangeAspect="1"/>
          </p:cNvPicPr>
          <p:nvPr/>
        </p:nvPicPr>
        <p:blipFill>
          <a:blip r:embed="rId3" cstate="print"/>
          <a:stretch>
            <a:fillRect/>
          </a:stretch>
        </p:blipFill>
        <p:spPr>
          <a:xfrm>
            <a:off x="76200" y="7924800"/>
            <a:ext cx="1524000" cy="1143000"/>
          </a:xfrm>
          <a:prstGeom prst="rect">
            <a:avLst/>
          </a:prstGeom>
        </p:spPr>
      </p:pic>
      <p:pic>
        <p:nvPicPr>
          <p:cNvPr id="9" name="Picture 8" descr="288989_10150263378831200_371483361199_7757481_437761_o.jpg"/>
          <p:cNvPicPr>
            <a:picLocks noChangeAspect="1"/>
          </p:cNvPicPr>
          <p:nvPr/>
        </p:nvPicPr>
        <p:blipFill>
          <a:blip r:embed="rId3" cstate="print"/>
          <a:stretch>
            <a:fillRect/>
          </a:stretch>
        </p:blipFill>
        <p:spPr>
          <a:xfrm>
            <a:off x="5334000" y="7924800"/>
            <a:ext cx="1524000" cy="1143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905000"/>
            <a:ext cx="6858000" cy="5355312"/>
          </a:xfrm>
          <a:prstGeom prst="rect">
            <a:avLst/>
          </a:prstGeom>
          <a:noFill/>
        </p:spPr>
        <p:txBody>
          <a:bodyPr wrap="square" rtlCol="0">
            <a:spAutoFit/>
          </a:bodyPr>
          <a:lstStyle/>
          <a:p>
            <a:r>
              <a:rPr lang="en-US" dirty="0" smtClean="0">
                <a:latin typeface="CCSU" pitchFamily="2" charset="0"/>
              </a:rPr>
              <a:t>Blue Devils,</a:t>
            </a:r>
          </a:p>
          <a:p>
            <a:endParaRPr lang="en-US" dirty="0">
              <a:latin typeface="CCSU" pitchFamily="2" charset="0"/>
            </a:endParaRPr>
          </a:p>
          <a:p>
            <a:r>
              <a:rPr lang="en-US" dirty="0">
                <a:latin typeface="CCSU" pitchFamily="2" charset="0"/>
              </a:rPr>
              <a:t>	</a:t>
            </a:r>
            <a:r>
              <a:rPr lang="en-US" dirty="0" smtClean="0">
                <a:latin typeface="CCSU" pitchFamily="2" charset="0"/>
              </a:rPr>
              <a:t>In the pages to follow, you will find your summer workout for the next 14 weeks.  Look through the manual carefully and if you have any questions feel free to contact The CCSU Strength Staff at 860-832-3079.  If you have any questions on the exercises, there are videos posted on the strength and conditioning website.</a:t>
            </a:r>
          </a:p>
          <a:p>
            <a:endParaRPr lang="en-US" dirty="0">
              <a:latin typeface="CCSU" pitchFamily="2" charset="0"/>
            </a:endParaRPr>
          </a:p>
          <a:p>
            <a:r>
              <a:rPr lang="en-US" dirty="0" smtClean="0">
                <a:latin typeface="CCSU" pitchFamily="2" charset="0"/>
              </a:rPr>
              <a:t>Have a great summer break and continue to work hard and we will see you in August.  Go Blue Devils!!</a:t>
            </a:r>
          </a:p>
          <a:p>
            <a:endParaRPr lang="en-US" dirty="0" smtClean="0">
              <a:latin typeface="CCSU" pitchFamily="2" charset="0"/>
            </a:endParaRPr>
          </a:p>
          <a:p>
            <a:endParaRPr lang="en-US" dirty="0" smtClean="0">
              <a:latin typeface="CCSU" pitchFamily="2" charset="0"/>
            </a:endParaRPr>
          </a:p>
          <a:p>
            <a:r>
              <a:rPr lang="en-US" dirty="0" smtClean="0">
                <a:latin typeface="CCSU" pitchFamily="2" charset="0"/>
              </a:rPr>
              <a:t>CCSU Strength Staff</a:t>
            </a:r>
          </a:p>
          <a:p>
            <a:endParaRPr lang="en-US" dirty="0" smtClean="0">
              <a:latin typeface="CCSU" pitchFamily="2" charset="0"/>
            </a:endParaRPr>
          </a:p>
          <a:p>
            <a:endParaRPr lang="en-US" dirty="0">
              <a:latin typeface="CCSU" pitchFamily="2" charset="0"/>
            </a:endParaRPr>
          </a:p>
        </p:txBody>
      </p:sp>
      <p:sp>
        <p:nvSpPr>
          <p:cNvPr id="6" name="Rectangle 5"/>
          <p:cNvSpPr/>
          <p:nvPr/>
        </p:nvSpPr>
        <p:spPr>
          <a:xfrm>
            <a:off x="0" y="0"/>
            <a:ext cx="6858000" cy="1754326"/>
          </a:xfrm>
          <a:prstGeom prst="rect">
            <a:avLst/>
          </a:prstGeom>
          <a:noFill/>
        </p:spPr>
        <p:txBody>
          <a:bodyPr wrap="square" lIns="91440" tIns="45720" rIns="91440" bIns="45720">
            <a:spAutoFit/>
          </a:bodyPr>
          <a:lstStyle/>
          <a:p>
            <a:pPr algn="ct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54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54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858000" cy="1754326"/>
          </a:xfrm>
          <a:prstGeom prst="rect">
            <a:avLst/>
          </a:prstGeom>
          <a:noFill/>
        </p:spPr>
        <p:txBody>
          <a:bodyPr wrap="square" lIns="91440" tIns="45720" rIns="91440" bIns="45720">
            <a:spAutoFit/>
          </a:bodyPr>
          <a:lstStyle/>
          <a:p>
            <a:pPr algn="ct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a:t>
            </a: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DEVIL SOFTBALL</a:t>
            </a:r>
            <a:endParaRPr lang="en-US" sz="54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
        <p:nvSpPr>
          <p:cNvPr id="7" name="Rectangle 6"/>
          <p:cNvSpPr/>
          <p:nvPr/>
        </p:nvSpPr>
        <p:spPr>
          <a:xfrm>
            <a:off x="0" y="4141113"/>
            <a:ext cx="6858000" cy="1631216"/>
          </a:xfrm>
          <a:prstGeom prst="rect">
            <a:avLst/>
          </a:prstGeom>
          <a:noFill/>
        </p:spPr>
        <p:txBody>
          <a:bodyPr wrap="square" lIns="91440" tIns="45720" rIns="91440" bIns="45720">
            <a:spAutoFit/>
          </a:bodyPr>
          <a:lstStyle/>
          <a:p>
            <a:pPr algn="ctr"/>
            <a:r>
              <a:rPr lang="en-US" sz="5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WARM-UP AND CORE</a:t>
            </a:r>
            <a:endParaRPr lang="en-US" sz="50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pic>
        <p:nvPicPr>
          <p:cNvPr id="12" name="Picture 11" descr="allwhitenewlogo.JPG"/>
          <p:cNvPicPr>
            <a:picLocks noChangeAspect="1"/>
          </p:cNvPicPr>
          <p:nvPr/>
        </p:nvPicPr>
        <p:blipFill>
          <a:blip r:embed="rId2" cstate="print"/>
          <a:stretch>
            <a:fillRect/>
          </a:stretch>
        </p:blipFill>
        <p:spPr>
          <a:xfrm>
            <a:off x="1" y="8153400"/>
            <a:ext cx="1401440" cy="990600"/>
          </a:xfrm>
          <a:prstGeom prst="rect">
            <a:avLst/>
          </a:prstGeom>
        </p:spPr>
      </p:pic>
      <p:pic>
        <p:nvPicPr>
          <p:cNvPr id="14" name="Picture 13" descr="allwhitenewlogo.JPG"/>
          <p:cNvPicPr>
            <a:picLocks noChangeAspect="1"/>
          </p:cNvPicPr>
          <p:nvPr/>
        </p:nvPicPr>
        <p:blipFill>
          <a:blip r:embed="rId2" cstate="print"/>
          <a:stretch>
            <a:fillRect/>
          </a:stretch>
        </p:blipFill>
        <p:spPr>
          <a:xfrm>
            <a:off x="5456560" y="8153400"/>
            <a:ext cx="1401440" cy="990600"/>
          </a:xfrm>
          <a:prstGeom prst="rect">
            <a:avLst/>
          </a:prstGeom>
        </p:spPr>
      </p:pic>
      <p:pic>
        <p:nvPicPr>
          <p:cNvPr id="8" name="Picture 7" descr="288989_10150263378831200_371483361199_7757481_437761_o.jpg"/>
          <p:cNvPicPr>
            <a:picLocks noChangeAspect="1"/>
          </p:cNvPicPr>
          <p:nvPr/>
        </p:nvPicPr>
        <p:blipFill>
          <a:blip r:embed="rId3" cstate="print"/>
          <a:stretch>
            <a:fillRect/>
          </a:stretch>
        </p:blipFill>
        <p:spPr>
          <a:xfrm>
            <a:off x="0" y="8001000"/>
            <a:ext cx="1524000" cy="1143000"/>
          </a:xfrm>
          <a:prstGeom prst="rect">
            <a:avLst/>
          </a:prstGeom>
        </p:spPr>
      </p:pic>
      <p:pic>
        <p:nvPicPr>
          <p:cNvPr id="9" name="Picture 8" descr="288989_10150263378831200_371483361199_7757481_437761_o.jpg"/>
          <p:cNvPicPr>
            <a:picLocks noChangeAspect="1"/>
          </p:cNvPicPr>
          <p:nvPr/>
        </p:nvPicPr>
        <p:blipFill>
          <a:blip r:embed="rId3" cstate="print"/>
          <a:stretch>
            <a:fillRect/>
          </a:stretch>
        </p:blipFill>
        <p:spPr>
          <a:xfrm>
            <a:off x="5334000" y="8001000"/>
            <a:ext cx="1524000" cy="1143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8000" cy="1754326"/>
          </a:xfrm>
          <a:prstGeom prst="rect">
            <a:avLst/>
          </a:prstGeom>
          <a:noFill/>
        </p:spPr>
        <p:txBody>
          <a:bodyPr wrap="square" lIns="91440" tIns="45720" rIns="91440" bIns="45720">
            <a:spAutoFit/>
          </a:bodyPr>
          <a:lstStyle/>
          <a:p>
            <a:pPr algn="ct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a:t>
            </a: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DEVIL SOFTBALL</a:t>
            </a:r>
            <a:endParaRPr lang="en-US" sz="54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graphicFrame>
        <p:nvGraphicFramePr>
          <p:cNvPr id="4" name="Table 3"/>
          <p:cNvGraphicFramePr>
            <a:graphicFrameLocks noGrp="1"/>
          </p:cNvGraphicFramePr>
          <p:nvPr/>
        </p:nvGraphicFramePr>
        <p:xfrm>
          <a:off x="0" y="1904998"/>
          <a:ext cx="6857997" cy="2819401"/>
        </p:xfrm>
        <a:graphic>
          <a:graphicData uri="http://schemas.openxmlformats.org/drawingml/2006/table">
            <a:tbl>
              <a:tblPr/>
              <a:tblGrid>
                <a:gridCol w="1338146"/>
                <a:gridCol w="669073"/>
                <a:gridCol w="418170"/>
                <a:gridCol w="1338146"/>
                <a:gridCol w="669073"/>
                <a:gridCol w="418170"/>
                <a:gridCol w="1338146"/>
                <a:gridCol w="669073"/>
              </a:tblGrid>
              <a:tr h="398701">
                <a:tc gridSpan="2">
                  <a:txBody>
                    <a:bodyPr/>
                    <a:lstStyle/>
                    <a:p>
                      <a:pPr algn="ctr" fontAlgn="ctr"/>
                      <a:r>
                        <a:rPr lang="en-US" sz="1200" b="1" i="0" u="none" strike="noStrike" dirty="0">
                          <a:solidFill>
                            <a:srgbClr val="000000"/>
                          </a:solidFill>
                          <a:latin typeface="Arial Rounded MT Bold"/>
                        </a:rPr>
                        <a:t>LOWER BODY DAYS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200" b="1" i="0" u="none" strike="noStrike">
                          <a:solidFill>
                            <a:srgbClr val="000000"/>
                          </a:solidFill>
                          <a:latin typeface="Arial Rounded MT Bold"/>
                        </a:rPr>
                        <a:t>UPPER BODY DAYS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200" b="1" i="0" u="none" strike="noStrike">
                          <a:solidFill>
                            <a:srgbClr val="000000"/>
                          </a:solidFill>
                          <a:latin typeface="Arial Rounded MT Bold"/>
                        </a:rPr>
                        <a:t>EXPLOSIVE DAYS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r>
              <a:tr h="427180">
                <a:tc>
                  <a:txBody>
                    <a:bodyPr/>
                    <a:lstStyle/>
                    <a:p>
                      <a:pPr algn="ctr" fontAlgn="ctr"/>
                      <a:r>
                        <a:rPr lang="en-US" sz="1200" b="1" i="0" u="none" strike="noStrike" dirty="0">
                          <a:solidFill>
                            <a:srgbClr val="000000"/>
                          </a:solidFill>
                          <a:latin typeface="Arial Narrow"/>
                        </a:rPr>
                        <a:t>Regular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200" b="1" i="0" u="none" strike="noStrike" dirty="0">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dirty="0">
                          <a:solidFill>
                            <a:srgbClr val="000000"/>
                          </a:solidFill>
                          <a:latin typeface="Arial Narrow"/>
                        </a:rPr>
                        <a:t>Regular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Regular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04">
                <a:tc>
                  <a:txBody>
                    <a:bodyPr/>
                    <a:lstStyle/>
                    <a:p>
                      <a:pPr algn="ctr" fontAlgn="ctr"/>
                      <a:r>
                        <a:rPr lang="en-US" sz="1200" b="1" i="0" u="none" strike="noStrike">
                          <a:solidFill>
                            <a:srgbClr val="000000"/>
                          </a:solidFill>
                          <a:latin typeface="Arial Narrow"/>
                        </a:rPr>
                        <a:t>Split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dirty="0">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Split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200" b="1" i="0" u="none" strike="noStrike" dirty="0">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dirty="0">
                          <a:solidFill>
                            <a:srgbClr val="000000"/>
                          </a:solidFill>
                          <a:latin typeface="Arial Narrow"/>
                        </a:rPr>
                        <a:t>Split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98704">
                <a:tc>
                  <a:txBody>
                    <a:bodyPr/>
                    <a:lstStyle/>
                    <a:p>
                      <a:pPr algn="ctr" fontAlgn="ctr"/>
                      <a:r>
                        <a:rPr lang="en-US" sz="1200" b="1" i="0" u="none" strike="noStrike">
                          <a:solidFill>
                            <a:srgbClr val="000000"/>
                          </a:solidFill>
                          <a:latin typeface="Arial Narrow"/>
                        </a:rPr>
                        <a:t>Long Striders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Long Striders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dirty="0">
                          <a:solidFill>
                            <a:srgbClr val="000000"/>
                          </a:solidFill>
                          <a:latin typeface="Arial Narrow"/>
                        </a:rPr>
                        <a:t>Long Striders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04">
                <a:tc>
                  <a:txBody>
                    <a:bodyPr/>
                    <a:lstStyle/>
                    <a:p>
                      <a:pPr algn="ctr" fontAlgn="ctr"/>
                      <a:r>
                        <a:rPr lang="en-US" sz="1200" b="1" i="0" u="none" strike="noStrike">
                          <a:solidFill>
                            <a:srgbClr val="000000"/>
                          </a:solidFill>
                          <a:latin typeface="Arial Narrow"/>
                        </a:rPr>
                        <a:t>Seal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Seal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Seal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dirty="0">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98704">
                <a:tc>
                  <a:txBody>
                    <a:bodyPr/>
                    <a:lstStyle/>
                    <a:p>
                      <a:pPr algn="ctr" fontAlgn="ctr"/>
                      <a:r>
                        <a:rPr lang="en-US" sz="1200" b="1" i="0" u="none" strike="noStrike">
                          <a:solidFill>
                            <a:srgbClr val="000000"/>
                          </a:solidFill>
                          <a:latin typeface="Arial Narrow"/>
                        </a:rPr>
                        <a:t>Overhead Squats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Arial Narrow"/>
                        </a:rPr>
                        <a:t>1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Push-Up T</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Arial Narrow"/>
                        </a:rPr>
                        <a:t>1 x 5 ea.</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Overhead Squats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Arial Narrow"/>
                        </a:rPr>
                        <a:t>1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04">
                <a:tc>
                  <a:txBody>
                    <a:bodyPr/>
                    <a:lstStyle/>
                    <a:p>
                      <a:pPr algn="ctr" fontAlgn="ctr"/>
                      <a:r>
                        <a:rPr lang="en-US" sz="1200" b="1" i="0" u="none" strike="noStrike">
                          <a:solidFill>
                            <a:srgbClr val="000000"/>
                          </a:solidFill>
                          <a:latin typeface="Arial Narrow"/>
                        </a:rPr>
                        <a:t>Elbow to Instep</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a:solidFill>
                            <a:srgbClr val="000000"/>
                          </a:solidFill>
                          <a:latin typeface="Arial Narrow"/>
                        </a:rPr>
                        <a:t>1 x 10 ea.</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US" sz="1200" b="1" i="0" u="none" strike="noStrike">
                        <a:solidFill>
                          <a:srgbClr val="000000"/>
                        </a:solidFill>
                        <a:latin typeface="Arial Narrow"/>
                      </a:endParaRPr>
                    </a:p>
                  </a:txBody>
                  <a:tcPr marL="6970" marR="6970" marT="69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200" b="1" i="0" u="none" strike="noStrike">
                        <a:solidFill>
                          <a:srgbClr val="000000"/>
                        </a:solidFill>
                        <a:latin typeface="Arial Narrow"/>
                      </a:endParaRPr>
                    </a:p>
                  </a:txBody>
                  <a:tcPr marL="6970" marR="6970" marT="69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200" b="1" i="0" u="none" strike="noStrike">
                        <a:solidFill>
                          <a:srgbClr val="000000"/>
                        </a:solidFill>
                        <a:latin typeface="Arial Narrow"/>
                      </a:endParaRPr>
                    </a:p>
                  </a:txBody>
                  <a:tcPr marL="6970" marR="6970" marT="697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Push-Up T</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dirty="0">
                          <a:solidFill>
                            <a:srgbClr val="000000"/>
                          </a:solidFill>
                          <a:latin typeface="Arial Narrow"/>
                        </a:rPr>
                        <a:t>1 x 5 ea.</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6858000" cy="1446550"/>
          </a:xfrm>
          <a:prstGeom prst="rect">
            <a:avLst/>
          </a:prstGeom>
          <a:noFill/>
        </p:spPr>
        <p:txBody>
          <a:bodyPr wrap="square" lIns="91440" tIns="45720" rIns="91440" bIns="45720">
            <a:spAutoFit/>
          </a:bodyPr>
          <a:lstStyle/>
          <a:p>
            <a:pPr algn="ctr"/>
            <a:r>
              <a:rPr lang="en-US" sz="44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44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44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graphicFrame>
        <p:nvGraphicFramePr>
          <p:cNvPr id="4" name="Table 3"/>
          <p:cNvGraphicFramePr>
            <a:graphicFrameLocks noGrp="1"/>
          </p:cNvGraphicFramePr>
          <p:nvPr/>
        </p:nvGraphicFramePr>
        <p:xfrm>
          <a:off x="6" y="1371600"/>
          <a:ext cx="6857988" cy="7700365"/>
        </p:xfrm>
        <a:graphic>
          <a:graphicData uri="http://schemas.openxmlformats.org/drawingml/2006/table">
            <a:tbl>
              <a:tblPr/>
              <a:tblGrid>
                <a:gridCol w="525293"/>
                <a:gridCol w="525293"/>
                <a:gridCol w="525293"/>
                <a:gridCol w="184824"/>
                <a:gridCol w="525293"/>
                <a:gridCol w="525293"/>
                <a:gridCol w="525293"/>
                <a:gridCol w="184824"/>
                <a:gridCol w="525293"/>
                <a:gridCol w="525293"/>
                <a:gridCol w="525293"/>
                <a:gridCol w="184824"/>
                <a:gridCol w="525293"/>
                <a:gridCol w="525293"/>
                <a:gridCol w="525293"/>
              </a:tblGrid>
              <a:tr h="172463">
                <a:tc gridSpan="3">
                  <a:txBody>
                    <a:bodyPr/>
                    <a:lstStyle/>
                    <a:p>
                      <a:pPr algn="ctr" fontAlgn="ctr"/>
                      <a:r>
                        <a:rPr lang="en-US" sz="1000" b="1" i="0" u="none" strike="noStrike" dirty="0">
                          <a:solidFill>
                            <a:srgbClr val="000000"/>
                          </a:solidFill>
                          <a:latin typeface="Arial Rounded MT Bold"/>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LOW BACK/ 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r>
              <a:tr h="180303">
                <a:tc gridSpan="3">
                  <a:txBody>
                    <a:bodyPr/>
                    <a:lstStyle/>
                    <a:p>
                      <a:pPr algn="ctr" fontAlgn="ctr"/>
                      <a:r>
                        <a:rPr lang="en-US" sz="1000" b="1" i="0" u="none" strike="noStrike">
                          <a:solidFill>
                            <a:srgbClr val="000000"/>
                          </a:solidFill>
                          <a:latin typeface="Arial Rounded MT Bold"/>
                        </a:rPr>
                        <a:t>CHOOSE 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CHOOSE 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CHOOSE 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CHOOSE 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463">
                <a:tc gridSpan="3">
                  <a:txBody>
                    <a:bodyPr/>
                    <a:lstStyle/>
                    <a:p>
                      <a:pPr algn="ctr" fontAlgn="ctr"/>
                      <a:r>
                        <a:rPr lang="en-US" sz="1000" b="1" i="0" u="none" strike="noStrike">
                          <a:solidFill>
                            <a:srgbClr val="000000"/>
                          </a:solidFill>
                          <a:latin typeface="Arial Narrow"/>
                        </a:rPr>
                        <a:t>Front Plank</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Russian Twists w/ Feet Down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Regular Crunch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463">
                <a:tc gridSpan="3">
                  <a:txBody>
                    <a:bodyPr/>
                    <a:lstStyle/>
                    <a:p>
                      <a:pPr algn="ctr" fontAlgn="ctr"/>
                      <a:r>
                        <a:rPr lang="en-US" sz="1000" b="1" i="0" u="none" strike="noStrike">
                          <a:solidFill>
                            <a:srgbClr val="000000"/>
                          </a:solidFill>
                          <a:latin typeface="Arial Narrow"/>
                        </a:rPr>
                        <a:t>Front Plank w/ Rock Forward</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Russian Twists w/ Feet Up</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Regular Crunch w/ Weight</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Alternating 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03801">
                <a:tc gridSpan="3">
                  <a:txBody>
                    <a:bodyPr/>
                    <a:lstStyle/>
                    <a:p>
                      <a:pPr algn="ctr" fontAlgn="ctr"/>
                      <a:r>
                        <a:rPr lang="en-US" sz="1000" b="1" i="0" u="none" strike="noStrike">
                          <a:solidFill>
                            <a:srgbClr val="000000"/>
                          </a:solidFill>
                          <a:latin typeface="Arial Narrow"/>
                        </a:rPr>
                        <a:t>Front Plank w/ Side to Side Rock</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Russians Twists w/ Weight</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Side Crunch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Same Side 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463">
                <a:tc gridSpan="3">
                  <a:txBody>
                    <a:bodyPr/>
                    <a:lstStyle/>
                    <a:p>
                      <a:pPr algn="ctr" fontAlgn="ctr"/>
                      <a:r>
                        <a:rPr lang="en-US" sz="1000" b="1" i="0" u="none" strike="noStrike">
                          <a:solidFill>
                            <a:srgbClr val="000000"/>
                          </a:solidFill>
                          <a:latin typeface="Arial Narrow"/>
                        </a:rPr>
                        <a:t>Front Plank w/ Arm Reach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Half Twists w/ Feet Down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Cross-over Crunch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Kneeling Alternating 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463">
                <a:tc gridSpan="3">
                  <a:txBody>
                    <a:bodyPr/>
                    <a:lstStyle/>
                    <a:p>
                      <a:pPr algn="ctr" fontAlgn="ctr"/>
                      <a:r>
                        <a:rPr lang="pl-PL" sz="1000" b="1" i="0" u="none" strike="noStrike">
                          <a:solidFill>
                            <a:srgbClr val="000000"/>
                          </a:solidFill>
                          <a:latin typeface="Arial Narrow"/>
                        </a:rPr>
                        <a:t>Front Plank w/ Leg Kick</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Half Twists w/ Feet Up</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Flat Crunch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Kneeling Same Side 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463">
                <a:tc gridSpan="3">
                  <a:txBody>
                    <a:bodyPr/>
                    <a:lstStyle/>
                    <a:p>
                      <a:pPr algn="ctr" fontAlgn="ctr"/>
                      <a:r>
                        <a:rPr lang="en-US" sz="1000" b="1" i="0" u="none" strike="noStrike">
                          <a:solidFill>
                            <a:srgbClr val="000000"/>
                          </a:solidFill>
                          <a:latin typeface="Arial Narrow"/>
                        </a:rPr>
                        <a:t>Front Plank Walk-Ups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Squirm</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Knee Tucks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Hyperextensions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463">
                <a:tc gridSpan="3">
                  <a:txBody>
                    <a:bodyPr/>
                    <a:lstStyle/>
                    <a:p>
                      <a:pPr algn="ctr" fontAlgn="ctr"/>
                      <a:r>
                        <a:rPr lang="en-US" sz="1000" b="1" i="0" u="none" strike="noStrike">
                          <a:solidFill>
                            <a:srgbClr val="000000"/>
                          </a:solidFill>
                          <a:latin typeface="Arial Narrow"/>
                        </a:rPr>
                        <a:t>Side Plank (Hands on 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Bar Rotations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Knee Tucks (No Hands)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Reverse Hypers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463">
                <a:tc gridSpan="3">
                  <a:txBody>
                    <a:bodyPr/>
                    <a:lstStyle/>
                    <a:p>
                      <a:pPr algn="ctr" fontAlgn="ctr"/>
                      <a:r>
                        <a:rPr lang="en-US" sz="1000" b="1" i="0" u="none" strike="noStrike">
                          <a:solidFill>
                            <a:srgbClr val="000000"/>
                          </a:solidFill>
                          <a:latin typeface="Arial Narrow"/>
                        </a:rPr>
                        <a:t>Side Plank w/ T</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Band Rotations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Toe Touches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Cobra</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463">
                <a:tc gridSpan="3">
                  <a:txBody>
                    <a:bodyPr/>
                    <a:lstStyle/>
                    <a:p>
                      <a:pPr algn="ctr" fontAlgn="ctr"/>
                      <a:r>
                        <a:rPr lang="en-US" sz="1000" b="1" i="0" u="none" strike="noStrike">
                          <a:solidFill>
                            <a:srgbClr val="000000"/>
                          </a:solidFill>
                          <a:latin typeface="Arial Narrow"/>
                        </a:rPr>
                        <a:t>Side Plank w/ Hip Reach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Bicycles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Toe Touches w/ Weight</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Deadfish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463">
                <a:tc gridSpan="3">
                  <a:txBody>
                    <a:bodyPr/>
                    <a:lstStyle/>
                    <a:p>
                      <a:pPr algn="ctr" fontAlgn="ctr"/>
                      <a:r>
                        <a:rPr lang="en-US" sz="1000" b="1" i="0" u="none" strike="noStrike">
                          <a:solidFill>
                            <a:srgbClr val="000000"/>
                          </a:solidFill>
                          <a:latin typeface="Arial Narrow"/>
                        </a:rPr>
                        <a:t>Side Plank w/ Knee Tuck</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Plate Rotations (Power Up)</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Alternating Pikes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Y-Superman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463">
                <a:tc gridSpan="3">
                  <a:txBody>
                    <a:bodyPr/>
                    <a:lstStyle/>
                    <a:p>
                      <a:pPr algn="ctr" fontAlgn="ctr"/>
                      <a:r>
                        <a:rPr lang="en-US" sz="1000" b="1" i="0" u="none" strike="noStrike">
                          <a:solidFill>
                            <a:srgbClr val="000000"/>
                          </a:solidFill>
                          <a:latin typeface="Arial Narrow"/>
                        </a:rPr>
                        <a:t>Side Plank w/ Leg Kick</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Plate Rotations (Power Down)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Pikes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Double Leg Glute Bridge</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80303">
                <a:tc gridSpan="3">
                  <a:txBody>
                    <a:bodyPr/>
                    <a:lstStyle/>
                    <a:p>
                      <a:pPr algn="ctr" fontAlgn="ctr"/>
                      <a:r>
                        <a:rPr lang="en-US" sz="1000" b="1" i="0" u="none" strike="noStrike">
                          <a:solidFill>
                            <a:srgbClr val="000000"/>
                          </a:solidFill>
                          <a:latin typeface="Arial Narrow"/>
                        </a:rPr>
                        <a:t>V-Hold</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Med Ball Side Toss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Suitcase Crunch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Single Leg Glute Bridge</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80303">
                <a:tc gridSpan="3">
                  <a:txBody>
                    <a:bodyPr/>
                    <a:lstStyle/>
                    <a:p>
                      <a:pPr algn="ctr" fontAlgn="ctr"/>
                      <a:r>
                        <a:rPr lang="en-US" sz="1000" b="1" i="0" u="none" strike="noStrike">
                          <a:solidFill>
                            <a:srgbClr val="000000"/>
                          </a:solidFill>
                          <a:latin typeface="Arial Narrow"/>
                        </a:rPr>
                        <a:t>V-Hold w/ T</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Med Ball Front Toss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Marching Glute Bridge</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80303">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303">
                <a:tc gridSpan="3">
                  <a:txBody>
                    <a:bodyPr/>
                    <a:lstStyle/>
                    <a:p>
                      <a:pPr algn="ctr" fontAlgn="ctr"/>
                      <a:r>
                        <a:rPr lang="en-US" sz="1000" b="1" i="0" u="none" strike="noStrike">
                          <a:solidFill>
                            <a:srgbClr val="000000"/>
                          </a:solidFill>
                          <a:latin typeface="Arial Rounded MT Bold"/>
                        </a:rPr>
                        <a:t>WEEK 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2</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3</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4</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r>
              <a:tr h="180303">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72463">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:30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:40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 50s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:30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463">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463">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303">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303">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303">
                <a:tc gridSpan="3">
                  <a:txBody>
                    <a:bodyPr/>
                    <a:lstStyle/>
                    <a:p>
                      <a:pPr algn="ctr" fontAlgn="ctr"/>
                      <a:r>
                        <a:rPr lang="en-US" sz="1000" b="1" i="0" u="none" strike="noStrike">
                          <a:solidFill>
                            <a:srgbClr val="000000"/>
                          </a:solidFill>
                          <a:latin typeface="Arial Rounded MT Bold"/>
                        </a:rPr>
                        <a:t>WEEK 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6</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7</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8</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r>
              <a:tr h="180303">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72463">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:40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 50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:60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:40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463">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 </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463">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 </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303">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303">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303">
                <a:tc gridSpan="3">
                  <a:txBody>
                    <a:bodyPr/>
                    <a:lstStyle/>
                    <a:p>
                      <a:pPr algn="ctr" fontAlgn="ctr"/>
                      <a:r>
                        <a:rPr lang="en-US" sz="1000" b="1" i="0" u="none" strike="noStrike">
                          <a:solidFill>
                            <a:srgbClr val="000000"/>
                          </a:solidFill>
                          <a:latin typeface="Arial Rounded MT Bold"/>
                        </a:rPr>
                        <a:t>WEEK 9</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10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11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12</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r>
              <a:tr h="180303">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72463">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:50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 60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:70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 50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463">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40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463">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40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303">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303">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r>
              <a:tr h="180303">
                <a:tc gridSpan="3">
                  <a:txBody>
                    <a:bodyPr/>
                    <a:lstStyle/>
                    <a:p>
                      <a:pPr algn="ctr" fontAlgn="ctr"/>
                      <a:r>
                        <a:rPr lang="en-US" sz="1000" b="1" i="0" u="none" strike="noStrike">
                          <a:solidFill>
                            <a:srgbClr val="000000"/>
                          </a:solidFill>
                          <a:latin typeface="Arial Rounded MT Bold"/>
                        </a:rPr>
                        <a:t>WEEK 13</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14</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r>
              <a:tr h="180303">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r>
              <a:tr h="172463">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:60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:70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r>
              <a:tr h="172463">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40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r>
              <a:tr h="172463">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40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r>
              <a:tr h="180303">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dirty="0">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dirty="0">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dirty="0">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dirty="0">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dirty="0">
                        <a:solidFill>
                          <a:srgbClr val="000000"/>
                        </a:solidFill>
                        <a:latin typeface="Arial Narrow"/>
                      </a:endParaRPr>
                    </a:p>
                  </a:txBody>
                  <a:tcPr marL="3159" marR="3159" marT="3159" marB="0" anchor="ctr">
                    <a:lnL>
                      <a:noFill/>
                    </a:lnL>
                    <a:lnR>
                      <a:noFill/>
                    </a:lnR>
                    <a:lnT>
                      <a:noFill/>
                    </a:lnT>
                    <a:lnB>
                      <a:noFill/>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66810"/>
          <a:ext cx="6858000" cy="8077190"/>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6638">
                <a:tc gridSpan="10">
                  <a:txBody>
                    <a:bodyPr/>
                    <a:lstStyle/>
                    <a:p>
                      <a:pPr algn="ctr" fontAlgn="ctr"/>
                      <a:r>
                        <a:rPr lang="en-US" sz="1100" b="1" i="0" u="none" strike="noStrike" dirty="0">
                          <a:solidFill>
                            <a:srgbClr val="000000"/>
                          </a:solidFill>
                          <a:latin typeface="Arial Narrow"/>
                        </a:rPr>
                        <a:t>WEEK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63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dirty="0">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762000"/>
          <a:ext cx="6858000" cy="8382000"/>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481448">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2</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63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dirty="0">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66800"/>
          <a:ext cx="6858000" cy="8077200"/>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6648">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3</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63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dirty="0">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SIDE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PB LEG CURLS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2-WAY: BRIDGE AND DOUBLE LEG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ctr" fontAlgn="ctr"/>
                      <a:r>
                        <a:rPr lang="en-US" sz="1100" b="0" i="1" u="none" strike="noStrike">
                          <a:solidFill>
                            <a:srgbClr val="000000"/>
                          </a:solidFill>
                          <a:latin typeface="Arial Narrow"/>
                        </a:rPr>
                        <a:t>W/ CLAP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DB 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MB HIP EXTENSIONS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66810"/>
          <a:ext cx="6858000" cy="8077190"/>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6638">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4</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63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dirty="0">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SIDE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PB LEG CURLS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2-WAY: BRIDGE AND DOUBLE LEG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ctr" fontAlgn="ctr"/>
                      <a:r>
                        <a:rPr lang="en-US" sz="1100" b="0" i="1" u="none" strike="noStrike">
                          <a:solidFill>
                            <a:srgbClr val="000000"/>
                          </a:solidFill>
                          <a:latin typeface="Arial Narrow"/>
                        </a:rPr>
                        <a:t>W/ CLAP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DB 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MB HIP EXTENSIONS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990595"/>
          <a:ext cx="6858000" cy="8145770"/>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52405">
                <a:tc gridSpan="10">
                  <a:txBody>
                    <a:bodyPr/>
                    <a:lstStyle/>
                    <a:p>
                      <a:pPr algn="ctr" fontAlgn="ctr"/>
                      <a:r>
                        <a:rPr lang="en-US" sz="1100" b="0" i="1" u="none" strike="noStrike" dirty="0">
                          <a:solidFill>
                            <a:srgbClr val="000000"/>
                          </a:solidFill>
                          <a:latin typeface="Arial Narrow"/>
                        </a:rPr>
                        <a:t>WEEK 5</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8305">
                <a:tc gridSpan="10">
                  <a:txBody>
                    <a:bodyPr/>
                    <a:lstStyle/>
                    <a:p>
                      <a:pPr algn="ctr" fontAlgn="ctr"/>
                      <a:r>
                        <a:rPr lang="en-US" sz="1100" b="0" i="1" u="none" strike="noStrike">
                          <a:solidFill>
                            <a:srgbClr val="000000"/>
                          </a:solidFill>
                          <a:latin typeface="Arial Narrow"/>
                        </a:rPr>
                        <a:t>DOWNLOAD WEEK- DO NOT GO HEAVY!</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8305">
                <a:tc gridSpan="10">
                  <a:txBody>
                    <a:bodyPr/>
                    <a:lstStyle/>
                    <a:p>
                      <a:pPr algn="ctr" fontAlgn="ctr"/>
                      <a:r>
                        <a:rPr lang="en-US" sz="1100" b="0" i="1"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6410">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6410">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dirty="0">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6410">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r>
                        <a:rPr lang="en-US" sz="1100" b="0" i="1" u="none" strike="noStrike">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r>
                        <a:rPr lang="en-US" sz="1100" b="0" i="1"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r>
                        <a:rPr lang="en-US" sz="1100" b="0" i="1"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r>
                        <a:rPr lang="en-US" sz="1100" b="0" i="1"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r>
                        <a:rPr lang="en-US" sz="1100" b="0" i="1"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6410">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gridSpan="10">
                  <a:txBody>
                    <a:bodyPr/>
                    <a:lstStyle/>
                    <a:p>
                      <a:pPr algn="ctr" fontAlgn="ctr"/>
                      <a:r>
                        <a:rPr lang="en-US" sz="1100" b="0" i="1"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6410">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6410">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6410">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r>
                        <a:rPr lang="en-US" sz="1100" b="0" i="1"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r>
                        <a:rPr lang="en-US" sz="1100" b="0" i="1"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r>
                        <a:rPr lang="en-US" sz="1100" b="0" i="1" u="none" strike="noStrike">
                          <a:solidFill>
                            <a:srgbClr val="000000"/>
                          </a:solidFill>
                          <a:latin typeface="Arial Narrow"/>
                        </a:rPr>
                        <a:t>SIDE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r>
                        <a:rPr lang="en-US" sz="1100" b="0" i="1" u="none" strike="noStrike">
                          <a:solidFill>
                            <a:srgbClr val="000000"/>
                          </a:solidFill>
                          <a:latin typeface="Arial Narrow"/>
                        </a:rPr>
                        <a:t>PB LEG CURLS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6410">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dirty="0">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6410">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6410">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6410">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8305">
                <a:tc>
                  <a:txBody>
                    <a:bodyPr/>
                    <a:lstStyle/>
                    <a:p>
                      <a:pPr algn="l" fontAlgn="ctr"/>
                      <a:r>
                        <a:rPr lang="en-US" sz="1100" b="0" i="1" u="none" strike="noStrike">
                          <a:solidFill>
                            <a:srgbClr val="000000"/>
                          </a:solidFill>
                          <a:latin typeface="Arial Narrow"/>
                        </a:rPr>
                        <a:t>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8305">
                <a:tc>
                  <a:txBody>
                    <a:bodyPr/>
                    <a:lstStyle/>
                    <a:p>
                      <a:pPr algn="ctr" fontAlgn="ctr"/>
                      <a:r>
                        <a:rPr lang="en-US" sz="1100" b="0" i="1" u="none" strike="noStrike">
                          <a:solidFill>
                            <a:srgbClr val="000000"/>
                          </a:solidFill>
                          <a:latin typeface="Arial Narrow"/>
                        </a:rPr>
                        <a:t>W/ CLAP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8305">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8305">
                <a:tc>
                  <a:txBody>
                    <a:bodyPr/>
                    <a:lstStyle/>
                    <a:p>
                      <a:pPr algn="l" fontAlgn="ctr"/>
                      <a:r>
                        <a:rPr lang="en-US" sz="1100" b="0" i="1" u="none" strike="noStrike">
                          <a:solidFill>
                            <a:srgbClr val="000000"/>
                          </a:solidFill>
                          <a:latin typeface="Arial Narrow"/>
                        </a:rPr>
                        <a:t>DB 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8305">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6410">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8305">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8305">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6410">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6410">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6410">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8305">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8305">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8305">
                <a:tc>
                  <a:txBody>
                    <a:bodyPr/>
                    <a:lstStyle/>
                    <a:p>
                      <a:pPr algn="l" fontAlgn="ctr"/>
                      <a:r>
                        <a:rPr lang="en-US" sz="1100" b="0" i="1" u="none" strike="noStrike">
                          <a:solidFill>
                            <a:srgbClr val="000000"/>
                          </a:solidFill>
                          <a:latin typeface="Arial Narrow"/>
                        </a:rPr>
                        <a:t>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8305">
                <a:tc>
                  <a:txBody>
                    <a:bodyPr/>
                    <a:lstStyle/>
                    <a:p>
                      <a:pPr algn="l" fontAlgn="ctr"/>
                      <a:r>
                        <a:rPr lang="en-US" sz="1100" b="0" i="1" u="none" strike="noStrike">
                          <a:solidFill>
                            <a:srgbClr val="000000"/>
                          </a:solidFill>
                          <a:latin typeface="Arial Narrow"/>
                        </a:rPr>
                        <a:t>MB HIP EXTENSIONS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8305">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6410">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142996"/>
          <a:ext cx="6858000" cy="8001004"/>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4972">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6</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972">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REVERSE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DB 1-LEG RDL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ONE ARM 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ONE ARM DB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LATERAL 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ctr" fontAlgn="ctr"/>
                      <a:r>
                        <a:rPr lang="en-US" sz="1100" b="0" i="1" u="none" strike="noStrike">
                          <a:solidFill>
                            <a:srgbClr val="000000"/>
                          </a:solidFill>
                          <a:latin typeface="Arial Narrow"/>
                        </a:rPr>
                        <a:t>W/ PLYO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142996"/>
          <a:ext cx="6858000" cy="8001004"/>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4972">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7</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972">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REVERSE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DB 1-LEG RDL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ONE ARM 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ONE ARM DB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LATERAL 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ctr" fontAlgn="ctr"/>
                      <a:r>
                        <a:rPr lang="en-US" sz="1100" b="0" i="1" u="none" strike="noStrike">
                          <a:solidFill>
                            <a:srgbClr val="000000"/>
                          </a:solidFill>
                          <a:latin typeface="Arial Narrow"/>
                        </a:rPr>
                        <a:t>W/ PLYO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142996"/>
          <a:ext cx="6858000" cy="8001004"/>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4972">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8</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972">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142996"/>
          <a:ext cx="6858000" cy="8001004"/>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4972">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9</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972">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142996"/>
          <a:ext cx="6858000" cy="8001004"/>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4972">
                <a:tc gridSpan="10">
                  <a:txBody>
                    <a:bodyPr/>
                    <a:lstStyle/>
                    <a:p>
                      <a:pPr algn="ctr" fontAlgn="ctr"/>
                      <a:r>
                        <a:rPr lang="en-US" sz="1100" b="0" i="1" u="none" strike="noStrike" dirty="0">
                          <a:solidFill>
                            <a:srgbClr val="000000"/>
                          </a:solidFill>
                          <a:latin typeface="Arial Narrow"/>
                        </a:rPr>
                        <a:t>WEEK </a:t>
                      </a:r>
                      <a:r>
                        <a:rPr lang="en-US" sz="1100" b="0" i="1" u="none" strike="noStrike" dirty="0" smtClean="0">
                          <a:solidFill>
                            <a:srgbClr val="000000"/>
                          </a:solidFill>
                          <a:latin typeface="Arial Narrow"/>
                        </a:rPr>
                        <a:t>10</a:t>
                      </a:r>
                      <a:endParaRPr lang="en-US" sz="1100" b="0" i="1"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972">
                <a:tc gridSpan="10">
                  <a:txBody>
                    <a:bodyPr/>
                    <a:lstStyle/>
                    <a:p>
                      <a:pPr algn="ctr" fontAlgn="ctr"/>
                      <a:r>
                        <a:rPr lang="en-US" sz="1100" b="0" i="1" u="none" strike="noStrike">
                          <a:solidFill>
                            <a:srgbClr val="000000"/>
                          </a:solidFill>
                          <a:latin typeface="Arial Narrow"/>
                        </a:rPr>
                        <a:t>DOWNLOAD WEEK- DO NOT GO HEAVY!</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972">
                <a:tc gridSpan="10">
                  <a:txBody>
                    <a:bodyPr/>
                    <a:lstStyle/>
                    <a:p>
                      <a:pPr algn="ctr" fontAlgn="ctr"/>
                      <a:r>
                        <a:rPr lang="en-US" sz="1100" b="0" i="1"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0" i="1" u="none" strike="noStrike">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0" i="1"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0" i="1"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0" i="1"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0" i="1"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0" i="1"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0" i="1"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0" i="1"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0" i="1" u="none" strike="noStrike">
                          <a:solidFill>
                            <a:srgbClr val="000000"/>
                          </a:solidFill>
                          <a:latin typeface="Arial Narrow"/>
                        </a:rPr>
                        <a:t>SIDE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0" i="1" u="none" strike="noStrike">
                          <a:solidFill>
                            <a:srgbClr val="000000"/>
                          </a:solidFill>
                          <a:latin typeface="Arial Narrow"/>
                        </a:rPr>
                        <a:t>PB LEG CURLS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ctr" fontAlgn="ctr"/>
                      <a:r>
                        <a:rPr lang="en-US" sz="1100" b="0" i="1" u="none" strike="noStrike">
                          <a:solidFill>
                            <a:srgbClr val="000000"/>
                          </a:solidFill>
                          <a:latin typeface="Arial Narrow"/>
                        </a:rPr>
                        <a:t>W/ CLAP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DB 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972">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2926">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MB HIP EXTENSIONS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972">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2926">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066810"/>
          <a:ext cx="6858000" cy="8238862"/>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6638">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11</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63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1-LEG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BULGARIAN 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PB LEG CURL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4-WAY: BRIDGE, SINGLE, SINGLE, DOUBLE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dirty="0">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066810"/>
          <a:ext cx="6858000" cy="8238862"/>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6638">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12</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63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dirty="0">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1-LEG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BULGARIAN 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PB LEG CURL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4-WAY: BRIDGE, SINGLE, SINGLE, DOUBLE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219182"/>
          <a:ext cx="6858000" cy="7924818"/>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3306">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13</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330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1184">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1184">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1184">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BAR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a:rPr>
                        <a:t>REVERSE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a:rPr>
                        <a:t>DB 1-LEG RDL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1184">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1184">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1184">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1184">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a:rPr>
                        <a:t>ONE ARM 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a:rPr>
                        <a:t>ONE ARM DB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1184">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1184">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1184">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1184">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a:rPr>
                        <a:t>WALKING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1184">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3306">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1184">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1184">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1184">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ctr" fontAlgn="ctr"/>
                      <a:r>
                        <a:rPr lang="en-US" sz="1100" b="0" i="1" u="none" strike="noStrike">
                          <a:solidFill>
                            <a:srgbClr val="000000"/>
                          </a:solidFill>
                          <a:latin typeface="Arial Narrow"/>
                        </a:rPr>
                        <a:t>W/ PLYO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1184">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219182"/>
          <a:ext cx="6858000" cy="7924818"/>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3306">
                <a:tc gridSpan="10">
                  <a:txBody>
                    <a:bodyPr/>
                    <a:lstStyle/>
                    <a:p>
                      <a:pPr algn="ctr" fontAlgn="ctr"/>
                      <a:r>
                        <a:rPr lang="en-US" sz="1100" b="1" i="0" u="none" strike="noStrike" dirty="0">
                          <a:solidFill>
                            <a:srgbClr val="000000"/>
                          </a:solidFill>
                          <a:latin typeface="Arial Narrow" pitchFamily="34" charset="0"/>
                        </a:rPr>
                        <a:t>WEEK </a:t>
                      </a:r>
                      <a:r>
                        <a:rPr lang="en-US" sz="1100" b="1" i="0" u="none" strike="noStrike" dirty="0" smtClean="0">
                          <a:solidFill>
                            <a:srgbClr val="000000"/>
                          </a:solidFill>
                          <a:latin typeface="Arial Narrow" pitchFamily="34" charset="0"/>
                        </a:rPr>
                        <a:t>14</a:t>
                      </a:r>
                      <a:endParaRPr lang="en-US" sz="1100" b="1" i="0" u="none" strike="noStrike" dirty="0">
                        <a:solidFill>
                          <a:srgbClr val="000000"/>
                        </a:solidFill>
                        <a:latin typeface="Arial Narrow" pitchFamily="34" charset="0"/>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3306">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gridSpan="10">
                  <a:txBody>
                    <a:bodyPr/>
                    <a:lstStyle/>
                    <a:p>
                      <a:pPr algn="ctr" fontAlgn="ctr"/>
                      <a:r>
                        <a:rPr lang="en-US" sz="1100" b="1" i="0" u="none" strike="noStrike">
                          <a:solidFill>
                            <a:srgbClr val="000000"/>
                          </a:solidFill>
                          <a:latin typeface="Arial Narrow" pitchFamily="34" charset="0"/>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1184">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81184">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pitchFamily="34" charset="0"/>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81184">
                <a:tc>
                  <a:txBody>
                    <a:bodyPr/>
                    <a:lstStyle/>
                    <a:p>
                      <a:pPr algn="ctr" fontAlgn="ctr"/>
                      <a:r>
                        <a:rPr lang="en-US" sz="1100" b="1" i="0" u="none" strike="noStrike">
                          <a:solidFill>
                            <a:srgbClr val="000000"/>
                          </a:solidFill>
                          <a:latin typeface="Arial Narrow" pitchFamily="34" charset="0"/>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pitchFamily="34" charset="0"/>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BAR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pitchFamily="34" charset="0"/>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pitchFamily="34" charset="0"/>
                        </a:rPr>
                        <a:t>REVERSE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pitchFamily="34" charset="0"/>
                        </a:rPr>
                        <a:t>DB 1-LEG RDL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pitchFamily="34" charset="0"/>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pitchFamily="34" charset="0"/>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pitchFamily="34" charset="0"/>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81184">
                <a:tc>
                  <a:txBody>
                    <a:bodyPr/>
                    <a:lstStyle/>
                    <a:p>
                      <a:pPr algn="l" fontAlgn="ctr"/>
                      <a:r>
                        <a:rPr lang="en-US" sz="1100" b="1" i="0" u="none" strike="noStrike">
                          <a:solidFill>
                            <a:srgbClr val="000000"/>
                          </a:solidFill>
                          <a:latin typeface="Arial Narrow" pitchFamily="34" charset="0"/>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pitchFamily="34" charset="0"/>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pitchFamily="34" charset="0"/>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gridSpan="10">
                  <a:txBody>
                    <a:bodyPr/>
                    <a:lstStyle/>
                    <a:p>
                      <a:pPr algn="ctr" fontAlgn="ctr"/>
                      <a:r>
                        <a:rPr lang="en-US" sz="1100" b="1" i="0" u="none" strike="noStrike">
                          <a:solidFill>
                            <a:srgbClr val="000000"/>
                          </a:solidFill>
                          <a:latin typeface="Arial Narrow" pitchFamily="34" charset="0"/>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1184">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81184">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pitchFamily="34" charset="0"/>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81184">
                <a:tc>
                  <a:txBody>
                    <a:bodyPr/>
                    <a:lstStyle/>
                    <a:p>
                      <a:pPr algn="ctr" fontAlgn="ctr"/>
                      <a:r>
                        <a:rPr lang="en-US" sz="1100" b="1" i="0" u="none" strike="noStrike">
                          <a:solidFill>
                            <a:srgbClr val="000000"/>
                          </a:solidFill>
                          <a:latin typeface="Arial Narrow" pitchFamily="34" charset="0"/>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pitchFamily="34" charset="0"/>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pitchFamily="34" charset="0"/>
                        </a:rPr>
                        <a:t>ONE ARM 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pitchFamily="34" charset="0"/>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pitchFamily="34" charset="0"/>
                        </a:rPr>
                        <a:t>ONE ARM DB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r>
                        <a:rPr lang="en-US" sz="1100" b="1" i="0" u="none" strike="noStrike">
                          <a:solidFill>
                            <a:srgbClr val="000000"/>
                          </a:solidFill>
                          <a:latin typeface="Arial Narrow" pitchFamily="34" charset="0"/>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pitchFamily="34" charset="0"/>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81184">
                <a:tc>
                  <a:txBody>
                    <a:bodyPr/>
                    <a:lstStyle/>
                    <a:p>
                      <a:pPr algn="l" fontAlgn="ctr"/>
                      <a:r>
                        <a:rPr lang="en-US" sz="1100" b="1" i="0" u="none" strike="noStrike">
                          <a:solidFill>
                            <a:srgbClr val="000000"/>
                          </a:solidFill>
                          <a:latin typeface="Arial Narrow" pitchFamily="34" charset="0"/>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pitchFamily="34" charset="0"/>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pitchFamily="34" charset="0"/>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gridSpan="10">
                  <a:txBody>
                    <a:bodyPr/>
                    <a:lstStyle/>
                    <a:p>
                      <a:pPr algn="ctr" fontAlgn="ctr"/>
                      <a:r>
                        <a:rPr lang="en-US" sz="1100" b="0" i="1" u="none" strike="noStrike">
                          <a:solidFill>
                            <a:srgbClr val="000000"/>
                          </a:solidFill>
                          <a:latin typeface="Arial Narrow" pitchFamily="34" charset="0"/>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1184">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81184">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pitchFamily="34" charset="0"/>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pitchFamily="34" charset="0"/>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1184">
                <a:tc>
                  <a:txBody>
                    <a:bodyPr/>
                    <a:lstStyle/>
                    <a:p>
                      <a:pPr algn="ctr" fontAlgn="ctr"/>
                      <a:r>
                        <a:rPr lang="en-US" sz="1100" b="0" i="1" u="none" strike="noStrike">
                          <a:solidFill>
                            <a:srgbClr val="000000"/>
                          </a:solidFill>
                          <a:latin typeface="Arial Narrow" pitchFamily="34" charset="0"/>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pitchFamily="34" charset="0"/>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pitchFamily="34" charset="0"/>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pitchFamily="34" charset="0"/>
                        </a:rPr>
                        <a:t>WALKING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pitchFamily="34" charset="0"/>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pitchFamily="34" charset="0"/>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1184">
                <a:tc>
                  <a:txBody>
                    <a:bodyPr/>
                    <a:lstStyle/>
                    <a:p>
                      <a:pPr algn="l" fontAlgn="ctr"/>
                      <a:r>
                        <a:rPr lang="en-US" sz="1100" b="0" i="1" u="none" strike="noStrike">
                          <a:solidFill>
                            <a:srgbClr val="000000"/>
                          </a:solidFill>
                          <a:latin typeface="Arial Narrow" pitchFamily="34" charset="0"/>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3306">
                <a:tc gridSpan="10">
                  <a:txBody>
                    <a:bodyPr/>
                    <a:lstStyle/>
                    <a:p>
                      <a:pPr algn="ctr" fontAlgn="ctr"/>
                      <a:r>
                        <a:rPr lang="en-US" sz="1100" b="0" i="1" u="none" strike="noStrike">
                          <a:solidFill>
                            <a:srgbClr val="000000"/>
                          </a:solidFill>
                          <a:latin typeface="Arial Narrow" pitchFamily="34" charset="0"/>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1184">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81184">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pitchFamily="34" charset="0"/>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pitchFamily="34" charset="0"/>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1184">
                <a:tc>
                  <a:txBody>
                    <a:bodyPr/>
                    <a:lstStyle/>
                    <a:p>
                      <a:pPr algn="ctr" fontAlgn="ctr"/>
                      <a:r>
                        <a:rPr lang="en-US" sz="1100" b="0" i="1" u="none" strike="noStrike">
                          <a:solidFill>
                            <a:srgbClr val="000000"/>
                          </a:solidFill>
                          <a:latin typeface="Arial Narrow" pitchFamily="34" charset="0"/>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pitchFamily="34" charset="0"/>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ctr" fontAlgn="ctr"/>
                      <a:r>
                        <a:rPr lang="en-US" sz="1100" b="0" i="1" u="none" strike="noStrike">
                          <a:solidFill>
                            <a:srgbClr val="000000"/>
                          </a:solidFill>
                          <a:latin typeface="Arial Narrow" pitchFamily="34" charset="0"/>
                        </a:rPr>
                        <a:t>W/ PLYO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pitchFamily="34" charset="0"/>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pitchFamily="34" charset="0"/>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pitchFamily="34" charset="0"/>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pitchFamily="34" charset="0"/>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3306">
                <a:tc>
                  <a:txBody>
                    <a:bodyPr/>
                    <a:lstStyle/>
                    <a:p>
                      <a:pPr algn="l" fontAlgn="ctr"/>
                      <a:r>
                        <a:rPr lang="en-US" sz="1100" b="0" i="1" u="none" strike="noStrike">
                          <a:solidFill>
                            <a:srgbClr val="000000"/>
                          </a:solidFill>
                          <a:latin typeface="Arial Narrow" pitchFamily="34" charset="0"/>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1184">
                <a:tc>
                  <a:txBody>
                    <a:bodyPr/>
                    <a:lstStyle/>
                    <a:p>
                      <a:pPr algn="l" fontAlgn="ctr"/>
                      <a:r>
                        <a:rPr lang="en-US" sz="1100" b="0" i="1" u="none" strike="noStrike">
                          <a:solidFill>
                            <a:srgbClr val="000000"/>
                          </a:solidFill>
                          <a:latin typeface="Arial Narrow" pitchFamily="34" charset="0"/>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4141113"/>
            <a:ext cx="6858000" cy="1631216"/>
          </a:xfrm>
          <a:prstGeom prst="rect">
            <a:avLst/>
          </a:prstGeom>
          <a:noFill/>
        </p:spPr>
        <p:txBody>
          <a:bodyPr wrap="square" lIns="91440" tIns="45720" rIns="91440" bIns="45720">
            <a:spAutoFit/>
          </a:bodyPr>
          <a:lstStyle/>
          <a:p>
            <a:pPr algn="ctr"/>
            <a:r>
              <a:rPr lang="en-US" sz="50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SHOULDER </a:t>
            </a:r>
          </a:p>
          <a:p>
            <a:pPr algn="ctr"/>
            <a:r>
              <a:rPr lang="en-US" sz="50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PRE-HAB</a:t>
            </a:r>
            <a:endParaRPr lang="en-US" sz="50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pic>
        <p:nvPicPr>
          <p:cNvPr id="12" name="Picture 11" descr="allwhitenewlogo.JPG"/>
          <p:cNvPicPr>
            <a:picLocks noChangeAspect="1"/>
          </p:cNvPicPr>
          <p:nvPr/>
        </p:nvPicPr>
        <p:blipFill>
          <a:blip r:embed="rId2" cstate="print"/>
          <a:stretch>
            <a:fillRect/>
          </a:stretch>
        </p:blipFill>
        <p:spPr>
          <a:xfrm>
            <a:off x="1" y="8153400"/>
            <a:ext cx="1401440" cy="990600"/>
          </a:xfrm>
          <a:prstGeom prst="rect">
            <a:avLst/>
          </a:prstGeom>
        </p:spPr>
      </p:pic>
      <p:pic>
        <p:nvPicPr>
          <p:cNvPr id="14" name="Picture 13" descr="allwhitenewlogo.JPG"/>
          <p:cNvPicPr>
            <a:picLocks noChangeAspect="1"/>
          </p:cNvPicPr>
          <p:nvPr/>
        </p:nvPicPr>
        <p:blipFill>
          <a:blip r:embed="rId2" cstate="print"/>
          <a:stretch>
            <a:fillRect/>
          </a:stretch>
        </p:blipFill>
        <p:spPr>
          <a:xfrm>
            <a:off x="5456560" y="8153400"/>
            <a:ext cx="1401440" cy="990600"/>
          </a:xfrm>
          <a:prstGeom prst="rect">
            <a:avLst/>
          </a:prstGeom>
        </p:spPr>
      </p:pic>
      <p:sp>
        <p:nvSpPr>
          <p:cNvPr id="8" name="Rectangle 7"/>
          <p:cNvSpPr/>
          <p:nvPr/>
        </p:nvSpPr>
        <p:spPr>
          <a:xfrm>
            <a:off x="0" y="0"/>
            <a:ext cx="6858000" cy="1754326"/>
          </a:xfrm>
          <a:prstGeom prst="rect">
            <a:avLst/>
          </a:prstGeom>
          <a:noFill/>
        </p:spPr>
        <p:txBody>
          <a:bodyPr wrap="square" lIns="91440" tIns="45720" rIns="91440" bIns="45720">
            <a:spAutoFit/>
          </a:bodyPr>
          <a:lstStyle/>
          <a:p>
            <a:pPr algn="ct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54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54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pic>
        <p:nvPicPr>
          <p:cNvPr id="6" name="Picture 5" descr="288989_10150263378831200_371483361199_7757481_437761_o.jpg"/>
          <p:cNvPicPr>
            <a:picLocks noChangeAspect="1"/>
          </p:cNvPicPr>
          <p:nvPr/>
        </p:nvPicPr>
        <p:blipFill>
          <a:blip r:embed="rId3" cstate="print"/>
          <a:stretch>
            <a:fillRect/>
          </a:stretch>
        </p:blipFill>
        <p:spPr>
          <a:xfrm>
            <a:off x="0" y="8001000"/>
            <a:ext cx="1524000" cy="1143000"/>
          </a:xfrm>
          <a:prstGeom prst="rect">
            <a:avLst/>
          </a:prstGeom>
        </p:spPr>
      </p:pic>
      <p:pic>
        <p:nvPicPr>
          <p:cNvPr id="9" name="Picture 8" descr="288989_10150263378831200_371483361199_7757481_437761_o.jpg"/>
          <p:cNvPicPr>
            <a:picLocks noChangeAspect="1"/>
          </p:cNvPicPr>
          <p:nvPr/>
        </p:nvPicPr>
        <p:blipFill>
          <a:blip r:embed="rId3" cstate="print"/>
          <a:stretch>
            <a:fillRect/>
          </a:stretch>
        </p:blipFill>
        <p:spPr>
          <a:xfrm>
            <a:off x="5334000" y="8001000"/>
            <a:ext cx="1524000" cy="1143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C:\Documents and Settings\Alan\My Documents\My Pictures\2009-06-01, Shoulder Pre-Hab\Shoulder Pre-Hab 013.jpg"/>
          <p:cNvPicPr/>
          <p:nvPr/>
        </p:nvPicPr>
        <p:blipFill>
          <a:blip r:embed="rId2" cstate="print"/>
          <a:srcRect/>
          <a:stretch>
            <a:fillRect/>
          </a:stretch>
        </p:blipFill>
        <p:spPr bwMode="auto">
          <a:xfrm>
            <a:off x="4876800" y="4038600"/>
            <a:ext cx="1028700" cy="1341120"/>
          </a:xfrm>
          <a:prstGeom prst="rect">
            <a:avLst/>
          </a:prstGeom>
          <a:noFill/>
          <a:ln w="9525">
            <a:noFill/>
            <a:miter lim="800000"/>
            <a:headEnd/>
            <a:tailEnd/>
          </a:ln>
        </p:spPr>
      </p:pic>
      <p:pic>
        <p:nvPicPr>
          <p:cNvPr id="16" name="Picture 15" descr="C:\Documents and Settings\Alan\My Documents\My Pictures\2009-06-01, Shoulder Pre-Hab\Shoulder Pre-Hab 014.jpg"/>
          <p:cNvPicPr/>
          <p:nvPr/>
        </p:nvPicPr>
        <p:blipFill>
          <a:blip r:embed="rId3" cstate="print"/>
          <a:srcRect/>
          <a:stretch>
            <a:fillRect/>
          </a:stretch>
        </p:blipFill>
        <p:spPr bwMode="auto">
          <a:xfrm>
            <a:off x="5829300" y="4038600"/>
            <a:ext cx="1028700" cy="1341120"/>
          </a:xfrm>
          <a:prstGeom prst="rect">
            <a:avLst/>
          </a:prstGeom>
          <a:noFill/>
          <a:ln w="9525">
            <a:noFill/>
            <a:miter lim="800000"/>
            <a:headEnd/>
            <a:tailEnd/>
          </a:ln>
        </p:spPr>
      </p:pic>
      <p:pic>
        <p:nvPicPr>
          <p:cNvPr id="17" name="Picture 16" descr="C:\Documents and Settings\Alan\My Documents\My Pictures\2009-06-01, Shoulder Pre-Hab\Shoulder Pre-Hab 017.jpg"/>
          <p:cNvPicPr/>
          <p:nvPr/>
        </p:nvPicPr>
        <p:blipFill>
          <a:blip r:embed="rId4" cstate="print"/>
          <a:srcRect/>
          <a:stretch>
            <a:fillRect/>
          </a:stretch>
        </p:blipFill>
        <p:spPr bwMode="auto">
          <a:xfrm>
            <a:off x="0" y="5867400"/>
            <a:ext cx="1028700" cy="1341120"/>
          </a:xfrm>
          <a:prstGeom prst="rect">
            <a:avLst/>
          </a:prstGeom>
          <a:noFill/>
          <a:ln w="9525">
            <a:noFill/>
            <a:miter lim="800000"/>
            <a:headEnd/>
            <a:tailEnd/>
          </a:ln>
        </p:spPr>
      </p:pic>
      <p:pic>
        <p:nvPicPr>
          <p:cNvPr id="18" name="Picture 17" descr="C:\Documents and Settings\Alan\My Documents\My Pictures\2009-06-01, Shoulder Pre-Hab\Shoulder Pre-Hab 018.jpg"/>
          <p:cNvPicPr/>
          <p:nvPr/>
        </p:nvPicPr>
        <p:blipFill>
          <a:blip r:embed="rId5" cstate="print"/>
          <a:srcRect/>
          <a:stretch>
            <a:fillRect/>
          </a:stretch>
        </p:blipFill>
        <p:spPr bwMode="auto">
          <a:xfrm>
            <a:off x="990600" y="5867400"/>
            <a:ext cx="1028700" cy="1341120"/>
          </a:xfrm>
          <a:prstGeom prst="rect">
            <a:avLst/>
          </a:prstGeom>
          <a:noFill/>
          <a:ln w="9525">
            <a:noFill/>
            <a:miter lim="800000"/>
            <a:headEnd/>
            <a:tailEnd/>
          </a:ln>
        </p:spPr>
      </p:pic>
      <p:pic>
        <p:nvPicPr>
          <p:cNvPr id="19" name="Picture 18" descr="C:\Documents and Settings\Alan\My Documents\My Pictures\2009-06-01, Shoulder Pre-Hab\Shoulder Pre-Hab 015.jpg"/>
          <p:cNvPicPr/>
          <p:nvPr/>
        </p:nvPicPr>
        <p:blipFill>
          <a:blip r:embed="rId6" cstate="print"/>
          <a:srcRect/>
          <a:stretch>
            <a:fillRect/>
          </a:stretch>
        </p:blipFill>
        <p:spPr bwMode="auto">
          <a:xfrm>
            <a:off x="2438400" y="5867400"/>
            <a:ext cx="1028700" cy="1341120"/>
          </a:xfrm>
          <a:prstGeom prst="rect">
            <a:avLst/>
          </a:prstGeom>
          <a:noFill/>
          <a:ln w="9525">
            <a:noFill/>
            <a:miter lim="800000"/>
            <a:headEnd/>
            <a:tailEnd/>
          </a:ln>
        </p:spPr>
      </p:pic>
      <p:pic>
        <p:nvPicPr>
          <p:cNvPr id="20" name="Picture 19" descr="C:\Documents and Settings\Alan\My Documents\My Pictures\2009-06-01, Shoulder Pre-Hab\Shoulder Pre-Hab 016.jpg"/>
          <p:cNvPicPr/>
          <p:nvPr/>
        </p:nvPicPr>
        <p:blipFill>
          <a:blip r:embed="rId7" cstate="print"/>
          <a:srcRect/>
          <a:stretch>
            <a:fillRect/>
          </a:stretch>
        </p:blipFill>
        <p:spPr bwMode="auto">
          <a:xfrm>
            <a:off x="3429000" y="5867400"/>
            <a:ext cx="1028700" cy="1341120"/>
          </a:xfrm>
          <a:prstGeom prst="rect">
            <a:avLst/>
          </a:prstGeom>
          <a:noFill/>
          <a:ln w="9525">
            <a:noFill/>
            <a:miter lim="800000"/>
            <a:headEnd/>
            <a:tailEnd/>
          </a:ln>
        </p:spPr>
      </p:pic>
      <p:pic>
        <p:nvPicPr>
          <p:cNvPr id="21" name="Picture 20" descr="C:\Documents and Settings\Alan\My Documents\My Pictures\2009-06-01, Shoulder Pre-Hab\Shoulder Pre-Hab 033.jpg"/>
          <p:cNvPicPr/>
          <p:nvPr/>
        </p:nvPicPr>
        <p:blipFill>
          <a:blip r:embed="rId8" cstate="print"/>
          <a:srcRect/>
          <a:stretch>
            <a:fillRect/>
          </a:stretch>
        </p:blipFill>
        <p:spPr bwMode="auto">
          <a:xfrm>
            <a:off x="4876800" y="5867400"/>
            <a:ext cx="1028700" cy="1341120"/>
          </a:xfrm>
          <a:prstGeom prst="rect">
            <a:avLst/>
          </a:prstGeom>
          <a:noFill/>
          <a:ln w="9525">
            <a:noFill/>
            <a:miter lim="800000"/>
            <a:headEnd/>
            <a:tailEnd/>
          </a:ln>
        </p:spPr>
      </p:pic>
      <p:pic>
        <p:nvPicPr>
          <p:cNvPr id="22" name="Picture 21" descr="C:\Documents and Settings\Alan\My Documents\My Pictures\2009-06-01, Shoulder Pre-Hab\Shoulder Pre-Hab 034.jpg"/>
          <p:cNvPicPr/>
          <p:nvPr/>
        </p:nvPicPr>
        <p:blipFill>
          <a:blip r:embed="rId9" cstate="print"/>
          <a:srcRect/>
          <a:stretch>
            <a:fillRect/>
          </a:stretch>
        </p:blipFill>
        <p:spPr bwMode="auto">
          <a:xfrm>
            <a:off x="5829300" y="5867400"/>
            <a:ext cx="1028700" cy="1341120"/>
          </a:xfrm>
          <a:prstGeom prst="rect">
            <a:avLst/>
          </a:prstGeom>
          <a:noFill/>
          <a:ln w="9525">
            <a:noFill/>
            <a:miter lim="800000"/>
            <a:headEnd/>
            <a:tailEnd/>
          </a:ln>
        </p:spPr>
      </p:pic>
      <p:pic>
        <p:nvPicPr>
          <p:cNvPr id="23" name="Picture 22" descr="C:\Documents and Settings\Alan\My Documents\My Pictures\2009-06-01, Shoulder Pre-Hab\Shoulder Pre-Hab 035.jpg"/>
          <p:cNvPicPr/>
          <p:nvPr/>
        </p:nvPicPr>
        <p:blipFill>
          <a:blip r:embed="rId10" cstate="print"/>
          <a:srcRect/>
          <a:stretch>
            <a:fillRect/>
          </a:stretch>
        </p:blipFill>
        <p:spPr bwMode="auto">
          <a:xfrm>
            <a:off x="0" y="7802880"/>
            <a:ext cx="1028700" cy="1341120"/>
          </a:xfrm>
          <a:prstGeom prst="rect">
            <a:avLst/>
          </a:prstGeom>
          <a:noFill/>
          <a:ln w="9525">
            <a:noFill/>
            <a:miter lim="800000"/>
            <a:headEnd/>
            <a:tailEnd/>
          </a:ln>
        </p:spPr>
      </p:pic>
      <p:pic>
        <p:nvPicPr>
          <p:cNvPr id="24" name="Picture 23" descr="C:\Documents and Settings\Alan\My Documents\My Pictures\2009-06-01, Shoulder Pre-Hab\Shoulder Pre-Hab 036.jpg"/>
          <p:cNvPicPr/>
          <p:nvPr/>
        </p:nvPicPr>
        <p:blipFill>
          <a:blip r:embed="rId11" cstate="print"/>
          <a:srcRect/>
          <a:stretch>
            <a:fillRect/>
          </a:stretch>
        </p:blipFill>
        <p:spPr bwMode="auto">
          <a:xfrm>
            <a:off x="990600" y="7802880"/>
            <a:ext cx="1028700" cy="1341120"/>
          </a:xfrm>
          <a:prstGeom prst="rect">
            <a:avLst/>
          </a:prstGeom>
          <a:noFill/>
          <a:ln w="9525">
            <a:noFill/>
            <a:miter lim="800000"/>
            <a:headEnd/>
            <a:tailEnd/>
          </a:ln>
        </p:spPr>
      </p:pic>
      <p:pic>
        <p:nvPicPr>
          <p:cNvPr id="25" name="Picture 24" descr="C:\Documents and Settings\Alan\My Documents\My Pictures\2009-06-01, Shoulder Pre-Hab\Shoulder Pre-Hab 031.jpg"/>
          <p:cNvPicPr/>
          <p:nvPr/>
        </p:nvPicPr>
        <p:blipFill>
          <a:blip r:embed="rId12" cstate="print"/>
          <a:srcRect/>
          <a:stretch>
            <a:fillRect/>
          </a:stretch>
        </p:blipFill>
        <p:spPr bwMode="auto">
          <a:xfrm>
            <a:off x="2438400" y="7802880"/>
            <a:ext cx="1028700" cy="1341120"/>
          </a:xfrm>
          <a:prstGeom prst="rect">
            <a:avLst/>
          </a:prstGeom>
          <a:noFill/>
          <a:ln w="9525">
            <a:noFill/>
            <a:miter lim="800000"/>
            <a:headEnd/>
            <a:tailEnd/>
          </a:ln>
        </p:spPr>
      </p:pic>
      <p:pic>
        <p:nvPicPr>
          <p:cNvPr id="26" name="Picture 25" descr="C:\Documents and Settings\Alan\My Documents\My Pictures\2009-06-01, Shoulder Pre-Hab\Shoulder Pre-Hab 032.jpg"/>
          <p:cNvPicPr/>
          <p:nvPr/>
        </p:nvPicPr>
        <p:blipFill>
          <a:blip r:embed="rId13" cstate="print"/>
          <a:srcRect/>
          <a:stretch>
            <a:fillRect/>
          </a:stretch>
        </p:blipFill>
        <p:spPr bwMode="auto">
          <a:xfrm>
            <a:off x="3429000" y="7802880"/>
            <a:ext cx="1028700" cy="1341120"/>
          </a:xfrm>
          <a:prstGeom prst="rect">
            <a:avLst/>
          </a:prstGeom>
          <a:noFill/>
          <a:ln w="9525">
            <a:noFill/>
            <a:miter lim="800000"/>
            <a:headEnd/>
            <a:tailEnd/>
          </a:ln>
        </p:spPr>
      </p:pic>
      <p:sp>
        <p:nvSpPr>
          <p:cNvPr id="27" name="TextBox 26"/>
          <p:cNvSpPr txBox="1"/>
          <p:nvPr/>
        </p:nvSpPr>
        <p:spPr>
          <a:xfrm>
            <a:off x="0" y="1828800"/>
            <a:ext cx="1981200" cy="461665"/>
          </a:xfrm>
          <a:prstGeom prst="rect">
            <a:avLst/>
          </a:prstGeom>
          <a:noFill/>
        </p:spPr>
        <p:txBody>
          <a:bodyPr wrap="square" rtlCol="0">
            <a:spAutoFit/>
          </a:bodyPr>
          <a:lstStyle/>
          <a:p>
            <a:pPr algn="ctr"/>
            <a:r>
              <a:rPr lang="en-US" sz="1200" b="1" dirty="0" smtClean="0"/>
              <a:t>Standing Internal Rotation With Towel</a:t>
            </a:r>
            <a:endParaRPr lang="en-US" sz="1200" b="1" dirty="0"/>
          </a:p>
        </p:txBody>
      </p:sp>
      <p:sp>
        <p:nvSpPr>
          <p:cNvPr id="28" name="TextBox 27"/>
          <p:cNvSpPr txBox="1"/>
          <p:nvPr/>
        </p:nvSpPr>
        <p:spPr>
          <a:xfrm>
            <a:off x="2438400" y="1828800"/>
            <a:ext cx="1981200" cy="461665"/>
          </a:xfrm>
          <a:prstGeom prst="rect">
            <a:avLst/>
          </a:prstGeom>
          <a:noFill/>
        </p:spPr>
        <p:txBody>
          <a:bodyPr wrap="square" rtlCol="0">
            <a:spAutoFit/>
          </a:bodyPr>
          <a:lstStyle/>
          <a:p>
            <a:pPr algn="ctr"/>
            <a:r>
              <a:rPr lang="en-US" sz="1200" b="1" dirty="0" smtClean="0"/>
              <a:t>Standing External Rotation With Towel</a:t>
            </a:r>
            <a:endParaRPr lang="en-US" sz="1200" b="1" dirty="0"/>
          </a:p>
        </p:txBody>
      </p:sp>
      <p:sp>
        <p:nvSpPr>
          <p:cNvPr id="29" name="TextBox 28"/>
          <p:cNvSpPr txBox="1"/>
          <p:nvPr/>
        </p:nvSpPr>
        <p:spPr>
          <a:xfrm>
            <a:off x="5334000" y="1828800"/>
            <a:ext cx="1524000" cy="461665"/>
          </a:xfrm>
          <a:prstGeom prst="rect">
            <a:avLst/>
          </a:prstGeom>
          <a:noFill/>
        </p:spPr>
        <p:txBody>
          <a:bodyPr wrap="square" rtlCol="0">
            <a:spAutoFit/>
          </a:bodyPr>
          <a:lstStyle/>
          <a:p>
            <a:pPr algn="ctr"/>
            <a:r>
              <a:rPr lang="en-US" sz="1200" b="1" dirty="0" smtClean="0"/>
              <a:t>Kneeling Overhead Internal Rotation</a:t>
            </a:r>
            <a:endParaRPr lang="en-US" sz="1200" b="1" dirty="0"/>
          </a:p>
        </p:txBody>
      </p:sp>
      <p:sp>
        <p:nvSpPr>
          <p:cNvPr id="30" name="TextBox 29"/>
          <p:cNvSpPr txBox="1"/>
          <p:nvPr/>
        </p:nvSpPr>
        <p:spPr>
          <a:xfrm>
            <a:off x="4800600" y="3810000"/>
            <a:ext cx="2057400" cy="276999"/>
          </a:xfrm>
          <a:prstGeom prst="rect">
            <a:avLst/>
          </a:prstGeom>
          <a:noFill/>
        </p:spPr>
        <p:txBody>
          <a:bodyPr wrap="square" rtlCol="0">
            <a:spAutoFit/>
          </a:bodyPr>
          <a:lstStyle/>
          <a:p>
            <a:pPr algn="ctr"/>
            <a:r>
              <a:rPr lang="en-US" sz="1200" b="1" dirty="0" smtClean="0"/>
              <a:t>Empty Cans With Dumbbells</a:t>
            </a:r>
          </a:p>
        </p:txBody>
      </p:sp>
      <p:sp>
        <p:nvSpPr>
          <p:cNvPr id="31" name="TextBox 30"/>
          <p:cNvSpPr txBox="1"/>
          <p:nvPr/>
        </p:nvSpPr>
        <p:spPr>
          <a:xfrm>
            <a:off x="2438400" y="3733800"/>
            <a:ext cx="1524000" cy="261610"/>
          </a:xfrm>
          <a:prstGeom prst="rect">
            <a:avLst/>
          </a:prstGeom>
          <a:noFill/>
        </p:spPr>
        <p:txBody>
          <a:bodyPr wrap="square" rtlCol="0">
            <a:spAutoFit/>
          </a:bodyPr>
          <a:lstStyle/>
          <a:p>
            <a:pPr algn="ctr"/>
            <a:r>
              <a:rPr lang="en-US" sz="1100" b="1" dirty="0" smtClean="0"/>
              <a:t>Empty Cans With Bands</a:t>
            </a:r>
            <a:endParaRPr lang="en-US" sz="1100" b="1" dirty="0"/>
          </a:p>
        </p:txBody>
      </p:sp>
      <p:sp>
        <p:nvSpPr>
          <p:cNvPr id="32" name="TextBox 31"/>
          <p:cNvSpPr txBox="1"/>
          <p:nvPr/>
        </p:nvSpPr>
        <p:spPr>
          <a:xfrm>
            <a:off x="0" y="3733800"/>
            <a:ext cx="1524000" cy="246221"/>
          </a:xfrm>
          <a:prstGeom prst="rect">
            <a:avLst/>
          </a:prstGeom>
          <a:noFill/>
        </p:spPr>
        <p:txBody>
          <a:bodyPr wrap="square" rtlCol="0">
            <a:spAutoFit/>
          </a:bodyPr>
          <a:lstStyle/>
          <a:p>
            <a:pPr algn="ctr"/>
            <a:r>
              <a:rPr lang="en-US" sz="1000" b="1" dirty="0" smtClean="0"/>
              <a:t>Standing External Rotation</a:t>
            </a:r>
            <a:endParaRPr lang="en-US" sz="1000" b="1" dirty="0"/>
          </a:p>
        </p:txBody>
      </p:sp>
      <p:sp>
        <p:nvSpPr>
          <p:cNvPr id="33" name="TextBox 32"/>
          <p:cNvSpPr txBox="1"/>
          <p:nvPr/>
        </p:nvSpPr>
        <p:spPr>
          <a:xfrm>
            <a:off x="0" y="5410200"/>
            <a:ext cx="1981200" cy="461665"/>
          </a:xfrm>
          <a:prstGeom prst="rect">
            <a:avLst/>
          </a:prstGeom>
          <a:noFill/>
        </p:spPr>
        <p:txBody>
          <a:bodyPr wrap="square" rtlCol="0">
            <a:spAutoFit/>
          </a:bodyPr>
          <a:lstStyle/>
          <a:p>
            <a:pPr algn="ctr"/>
            <a:r>
              <a:rPr lang="en-US" sz="1200" b="1" dirty="0" smtClean="0"/>
              <a:t>Lying External Rotation With Dumbbell</a:t>
            </a:r>
            <a:endParaRPr lang="en-US" sz="1200" b="1" dirty="0"/>
          </a:p>
        </p:txBody>
      </p:sp>
      <p:sp>
        <p:nvSpPr>
          <p:cNvPr id="34" name="TextBox 33"/>
          <p:cNvSpPr txBox="1"/>
          <p:nvPr/>
        </p:nvSpPr>
        <p:spPr>
          <a:xfrm>
            <a:off x="2362200" y="5410200"/>
            <a:ext cx="2057400" cy="461665"/>
          </a:xfrm>
          <a:prstGeom prst="rect">
            <a:avLst/>
          </a:prstGeom>
          <a:noFill/>
        </p:spPr>
        <p:txBody>
          <a:bodyPr wrap="square" rtlCol="0">
            <a:spAutoFit/>
          </a:bodyPr>
          <a:lstStyle/>
          <a:p>
            <a:pPr algn="ctr"/>
            <a:r>
              <a:rPr lang="en-US" sz="1200" b="1" dirty="0" smtClean="0"/>
              <a:t>Lying Internal Rotation With Dumbbell</a:t>
            </a:r>
            <a:endParaRPr lang="en-US" sz="1200" b="1" dirty="0"/>
          </a:p>
        </p:txBody>
      </p:sp>
      <p:sp>
        <p:nvSpPr>
          <p:cNvPr id="35" name="TextBox 34"/>
          <p:cNvSpPr txBox="1"/>
          <p:nvPr/>
        </p:nvSpPr>
        <p:spPr>
          <a:xfrm>
            <a:off x="4800600" y="5410200"/>
            <a:ext cx="2057400" cy="461665"/>
          </a:xfrm>
          <a:prstGeom prst="rect">
            <a:avLst/>
          </a:prstGeom>
          <a:noFill/>
        </p:spPr>
        <p:txBody>
          <a:bodyPr wrap="square" rtlCol="0">
            <a:spAutoFit/>
          </a:bodyPr>
          <a:lstStyle/>
          <a:p>
            <a:pPr algn="ctr"/>
            <a:r>
              <a:rPr lang="en-US" sz="1200" b="1" dirty="0" smtClean="0"/>
              <a:t>Standing Retraction With Bands</a:t>
            </a:r>
            <a:endParaRPr lang="en-US" sz="1200" b="1" dirty="0"/>
          </a:p>
        </p:txBody>
      </p:sp>
      <p:sp>
        <p:nvSpPr>
          <p:cNvPr id="36" name="TextBox 35"/>
          <p:cNvSpPr txBox="1"/>
          <p:nvPr/>
        </p:nvSpPr>
        <p:spPr>
          <a:xfrm>
            <a:off x="0" y="7315200"/>
            <a:ext cx="2057400" cy="461665"/>
          </a:xfrm>
          <a:prstGeom prst="rect">
            <a:avLst/>
          </a:prstGeom>
          <a:noFill/>
        </p:spPr>
        <p:txBody>
          <a:bodyPr wrap="square" rtlCol="0">
            <a:spAutoFit/>
          </a:bodyPr>
          <a:lstStyle/>
          <a:p>
            <a:pPr algn="ctr"/>
            <a:r>
              <a:rPr lang="en-US" sz="1200" b="1" dirty="0" smtClean="0"/>
              <a:t>Standing Protraction With Bands</a:t>
            </a:r>
            <a:endParaRPr lang="en-US" sz="1200" b="1" dirty="0"/>
          </a:p>
        </p:txBody>
      </p:sp>
      <p:sp>
        <p:nvSpPr>
          <p:cNvPr id="37" name="TextBox 36"/>
          <p:cNvSpPr txBox="1"/>
          <p:nvPr/>
        </p:nvSpPr>
        <p:spPr>
          <a:xfrm>
            <a:off x="2438400" y="7315200"/>
            <a:ext cx="2057400" cy="461665"/>
          </a:xfrm>
          <a:prstGeom prst="rect">
            <a:avLst/>
          </a:prstGeom>
          <a:noFill/>
        </p:spPr>
        <p:txBody>
          <a:bodyPr wrap="square" rtlCol="0">
            <a:spAutoFit/>
          </a:bodyPr>
          <a:lstStyle/>
          <a:p>
            <a:pPr algn="ctr"/>
            <a:r>
              <a:rPr lang="en-US" sz="1200" b="1" dirty="0" smtClean="0"/>
              <a:t>Scapular Depression With Lat Pull</a:t>
            </a:r>
            <a:endParaRPr lang="en-US" sz="1200" b="1" dirty="0"/>
          </a:p>
        </p:txBody>
      </p:sp>
      <p:pic>
        <p:nvPicPr>
          <p:cNvPr id="1026" name="Picture 2" descr="I:\Central Connecticut State University\2009-06-03, Shoulder Pre-Hab\Shoulder Pre-Hab 007.jpg"/>
          <p:cNvPicPr>
            <a:picLocks noChangeAspect="1" noChangeArrowheads="1"/>
          </p:cNvPicPr>
          <p:nvPr/>
        </p:nvPicPr>
        <p:blipFill>
          <a:blip r:embed="rId14" cstate="print"/>
          <a:srcRect/>
          <a:stretch>
            <a:fillRect/>
          </a:stretch>
        </p:blipFill>
        <p:spPr bwMode="auto">
          <a:xfrm>
            <a:off x="990600" y="2286000"/>
            <a:ext cx="1028700" cy="1371600"/>
          </a:xfrm>
          <a:prstGeom prst="rect">
            <a:avLst/>
          </a:prstGeom>
          <a:noFill/>
        </p:spPr>
      </p:pic>
      <p:pic>
        <p:nvPicPr>
          <p:cNvPr id="1027" name="Picture 3" descr="I:\Central Connecticut State University\2009-06-03, Shoulder Pre-Hab\Shoulder Pre-Hab 006.jpg"/>
          <p:cNvPicPr>
            <a:picLocks noChangeAspect="1" noChangeArrowheads="1"/>
          </p:cNvPicPr>
          <p:nvPr/>
        </p:nvPicPr>
        <p:blipFill>
          <a:blip r:embed="rId15" cstate="print"/>
          <a:srcRect/>
          <a:stretch>
            <a:fillRect/>
          </a:stretch>
        </p:blipFill>
        <p:spPr bwMode="auto">
          <a:xfrm>
            <a:off x="0" y="2286000"/>
            <a:ext cx="1028700" cy="1371600"/>
          </a:xfrm>
          <a:prstGeom prst="rect">
            <a:avLst/>
          </a:prstGeom>
          <a:noFill/>
        </p:spPr>
      </p:pic>
      <p:pic>
        <p:nvPicPr>
          <p:cNvPr id="1028" name="Picture 4" descr="I:\Central Connecticut State University\2009-06-03, Shoulder Pre-Hab\Shoulder Pre-Hab 008.jpg"/>
          <p:cNvPicPr>
            <a:picLocks noChangeAspect="1" noChangeArrowheads="1"/>
          </p:cNvPicPr>
          <p:nvPr/>
        </p:nvPicPr>
        <p:blipFill>
          <a:blip r:embed="rId16" cstate="print"/>
          <a:srcRect/>
          <a:stretch>
            <a:fillRect/>
          </a:stretch>
        </p:blipFill>
        <p:spPr bwMode="auto">
          <a:xfrm>
            <a:off x="2438400" y="2286000"/>
            <a:ext cx="1028700" cy="1371600"/>
          </a:xfrm>
          <a:prstGeom prst="rect">
            <a:avLst/>
          </a:prstGeom>
          <a:noFill/>
        </p:spPr>
      </p:pic>
      <p:pic>
        <p:nvPicPr>
          <p:cNvPr id="1029" name="Picture 5" descr="I:\Central Connecticut State University\2009-06-03, Shoulder Pre-Hab\Shoulder Pre-Hab 009.jpg"/>
          <p:cNvPicPr>
            <a:picLocks noChangeAspect="1" noChangeArrowheads="1"/>
          </p:cNvPicPr>
          <p:nvPr/>
        </p:nvPicPr>
        <p:blipFill>
          <a:blip r:embed="rId17" cstate="print"/>
          <a:srcRect/>
          <a:stretch>
            <a:fillRect/>
          </a:stretch>
        </p:blipFill>
        <p:spPr bwMode="auto">
          <a:xfrm>
            <a:off x="3429000" y="2286000"/>
            <a:ext cx="1028700" cy="1371600"/>
          </a:xfrm>
          <a:prstGeom prst="rect">
            <a:avLst/>
          </a:prstGeom>
          <a:noFill/>
        </p:spPr>
      </p:pic>
      <p:pic>
        <p:nvPicPr>
          <p:cNvPr id="1030" name="Picture 6" descr="I:\Central Connecticut State University\2009-06-03, Shoulder Pre-Hab\Shoulder Pre-Hab 016.jpg"/>
          <p:cNvPicPr>
            <a:picLocks noChangeAspect="1" noChangeArrowheads="1"/>
          </p:cNvPicPr>
          <p:nvPr/>
        </p:nvPicPr>
        <p:blipFill>
          <a:blip r:embed="rId18" cstate="print"/>
          <a:srcRect/>
          <a:stretch>
            <a:fillRect/>
          </a:stretch>
        </p:blipFill>
        <p:spPr bwMode="auto">
          <a:xfrm rot="5400000">
            <a:off x="5008562" y="2611438"/>
            <a:ext cx="1422400" cy="771525"/>
          </a:xfrm>
          <a:prstGeom prst="rect">
            <a:avLst/>
          </a:prstGeom>
          <a:noFill/>
        </p:spPr>
      </p:pic>
      <p:pic>
        <p:nvPicPr>
          <p:cNvPr id="1031" name="Picture 7" descr="I:\Central Connecticut State University\2009-06-03, Shoulder Pre-Hab\Shoulder Pre-Hab 017.jpg"/>
          <p:cNvPicPr>
            <a:picLocks noChangeAspect="1" noChangeArrowheads="1"/>
          </p:cNvPicPr>
          <p:nvPr/>
        </p:nvPicPr>
        <p:blipFill>
          <a:blip r:embed="rId19" cstate="print"/>
          <a:srcRect/>
          <a:stretch>
            <a:fillRect/>
          </a:stretch>
        </p:blipFill>
        <p:spPr bwMode="auto">
          <a:xfrm rot="5400000">
            <a:off x="5761037" y="2611438"/>
            <a:ext cx="1422400" cy="771525"/>
          </a:xfrm>
          <a:prstGeom prst="rect">
            <a:avLst/>
          </a:prstGeom>
          <a:noFill/>
        </p:spPr>
      </p:pic>
      <p:pic>
        <p:nvPicPr>
          <p:cNvPr id="1032" name="Picture 8" descr="I:\Central Connecticut State University\2009-06-03, Shoulder Pre-Hab\Shoulder Pre-Hab 014.jpg"/>
          <p:cNvPicPr>
            <a:picLocks noChangeAspect="1" noChangeArrowheads="1"/>
          </p:cNvPicPr>
          <p:nvPr/>
        </p:nvPicPr>
        <p:blipFill>
          <a:blip r:embed="rId20" cstate="print"/>
          <a:srcRect/>
          <a:stretch>
            <a:fillRect/>
          </a:stretch>
        </p:blipFill>
        <p:spPr bwMode="auto">
          <a:xfrm rot="5400000">
            <a:off x="-323723" y="4286123"/>
            <a:ext cx="1422400" cy="774954"/>
          </a:xfrm>
          <a:prstGeom prst="rect">
            <a:avLst/>
          </a:prstGeom>
          <a:noFill/>
        </p:spPr>
      </p:pic>
      <p:pic>
        <p:nvPicPr>
          <p:cNvPr id="1033" name="Picture 9" descr="I:\Central Connecticut State University\2009-06-03, Shoulder Pre-Hab\Shoulder Pre-Hab 015.jpg"/>
          <p:cNvPicPr>
            <a:picLocks noChangeAspect="1" noChangeArrowheads="1"/>
          </p:cNvPicPr>
          <p:nvPr/>
        </p:nvPicPr>
        <p:blipFill>
          <a:blip r:embed="rId21" cstate="print"/>
          <a:srcRect/>
          <a:stretch>
            <a:fillRect/>
          </a:stretch>
        </p:blipFill>
        <p:spPr bwMode="auto">
          <a:xfrm rot="5400000">
            <a:off x="436562" y="4287838"/>
            <a:ext cx="1422400" cy="771525"/>
          </a:xfrm>
          <a:prstGeom prst="rect">
            <a:avLst/>
          </a:prstGeom>
          <a:noFill/>
        </p:spPr>
      </p:pic>
      <p:pic>
        <p:nvPicPr>
          <p:cNvPr id="1034" name="Picture 10" descr="I:\Central Connecticut State University\2009-06-03, Shoulder Pre-Hab\Shoulder Pre-Hab 012.jpg"/>
          <p:cNvPicPr>
            <a:picLocks noChangeAspect="1" noChangeArrowheads="1"/>
          </p:cNvPicPr>
          <p:nvPr/>
        </p:nvPicPr>
        <p:blipFill>
          <a:blip r:embed="rId22" cstate="print"/>
          <a:srcRect/>
          <a:stretch>
            <a:fillRect/>
          </a:stretch>
        </p:blipFill>
        <p:spPr bwMode="auto">
          <a:xfrm rot="5400000">
            <a:off x="2112962" y="4287838"/>
            <a:ext cx="1422400" cy="771525"/>
          </a:xfrm>
          <a:prstGeom prst="rect">
            <a:avLst/>
          </a:prstGeom>
          <a:noFill/>
        </p:spPr>
      </p:pic>
      <p:pic>
        <p:nvPicPr>
          <p:cNvPr id="1035" name="Picture 11" descr="I:\Central Connecticut State University\2009-06-03, Shoulder Pre-Hab\Shoulder Pre-Hab 013.jpg"/>
          <p:cNvPicPr>
            <a:picLocks noChangeAspect="1" noChangeArrowheads="1"/>
          </p:cNvPicPr>
          <p:nvPr/>
        </p:nvPicPr>
        <p:blipFill>
          <a:blip r:embed="rId23" cstate="print"/>
          <a:srcRect/>
          <a:stretch>
            <a:fillRect/>
          </a:stretch>
        </p:blipFill>
        <p:spPr bwMode="auto">
          <a:xfrm rot="5400000">
            <a:off x="2874962" y="4287838"/>
            <a:ext cx="1422400" cy="771525"/>
          </a:xfrm>
          <a:prstGeom prst="rect">
            <a:avLst/>
          </a:prstGeom>
          <a:noFill/>
        </p:spPr>
      </p:pic>
      <p:cxnSp>
        <p:nvCxnSpPr>
          <p:cNvPr id="39" name="Straight Connector 38"/>
          <p:cNvCxnSpPr/>
          <p:nvPr/>
        </p:nvCxnSpPr>
        <p:spPr>
          <a:xfrm>
            <a:off x="1524000" y="3124200"/>
            <a:ext cx="514350" cy="211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62000" y="3124200"/>
            <a:ext cx="285750" cy="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71800" y="3124200"/>
            <a:ext cx="457200" cy="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endCxn id="1029" idx="3"/>
          </p:cNvCxnSpPr>
          <p:nvPr/>
        </p:nvCxnSpPr>
        <p:spPr>
          <a:xfrm flipV="1">
            <a:off x="3886200" y="2971800"/>
            <a:ext cx="571500" cy="2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5791200" y="2743200"/>
            <a:ext cx="228600" cy="203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6457950" y="2667000"/>
            <a:ext cx="400050" cy="406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flipH="1" flipV="1">
            <a:off x="127828" y="4977573"/>
            <a:ext cx="506941" cy="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5400000" flipH="1" flipV="1">
            <a:off x="822325" y="4664075"/>
            <a:ext cx="812800" cy="171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V="1">
            <a:off x="2695575" y="4924425"/>
            <a:ext cx="304800" cy="5715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flipV="1">
            <a:off x="3260725" y="4816475"/>
            <a:ext cx="508000" cy="171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304800" y="8382000"/>
            <a:ext cx="400050" cy="101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1295400" y="8077200"/>
            <a:ext cx="51435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876800" y="6096000"/>
            <a:ext cx="285750" cy="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791200" y="6096000"/>
            <a:ext cx="228600" cy="2117"/>
          </a:xfrm>
          <a:prstGeom prst="line">
            <a:avLst/>
          </a:prstGeom>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0" y="0"/>
            <a:ext cx="6858000" cy="1754326"/>
          </a:xfrm>
          <a:prstGeom prst="rect">
            <a:avLst/>
          </a:prstGeom>
          <a:noFill/>
        </p:spPr>
        <p:txBody>
          <a:bodyPr wrap="square" lIns="91440" tIns="45720" rIns="91440" bIns="45720">
            <a:spAutoFit/>
          </a:bodyPr>
          <a:lstStyle/>
          <a:p>
            <a:pPr algn="ct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54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54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Documents and Settings\Alan\My Documents\My Pictures\2009-06-01, Shoulder Pre-Hab\Shoulder Pre-Hab 021.jpg"/>
          <p:cNvPicPr/>
          <p:nvPr/>
        </p:nvPicPr>
        <p:blipFill>
          <a:blip r:embed="rId2" cstate="print"/>
          <a:srcRect/>
          <a:stretch>
            <a:fillRect/>
          </a:stretch>
        </p:blipFill>
        <p:spPr bwMode="auto">
          <a:xfrm>
            <a:off x="0" y="2133600"/>
            <a:ext cx="1028700" cy="1341120"/>
          </a:xfrm>
          <a:prstGeom prst="rect">
            <a:avLst/>
          </a:prstGeom>
          <a:noFill/>
          <a:ln w="9525">
            <a:noFill/>
            <a:miter lim="800000"/>
            <a:headEnd/>
            <a:tailEnd/>
          </a:ln>
        </p:spPr>
      </p:pic>
      <p:pic>
        <p:nvPicPr>
          <p:cNvPr id="5" name="Picture 4" descr="C:\Documents and Settings\Alan\My Documents\My Pictures\2009-06-01, Shoulder Pre-Hab\Shoulder Pre-Hab 022.jpg"/>
          <p:cNvPicPr/>
          <p:nvPr/>
        </p:nvPicPr>
        <p:blipFill>
          <a:blip r:embed="rId3" cstate="print"/>
          <a:srcRect/>
          <a:stretch>
            <a:fillRect/>
          </a:stretch>
        </p:blipFill>
        <p:spPr bwMode="auto">
          <a:xfrm>
            <a:off x="990600" y="2133600"/>
            <a:ext cx="1028700" cy="1341120"/>
          </a:xfrm>
          <a:prstGeom prst="rect">
            <a:avLst/>
          </a:prstGeom>
          <a:noFill/>
          <a:ln w="9525">
            <a:noFill/>
            <a:miter lim="800000"/>
            <a:headEnd/>
            <a:tailEnd/>
          </a:ln>
        </p:spPr>
      </p:pic>
      <p:pic>
        <p:nvPicPr>
          <p:cNvPr id="6" name="Picture 5" descr="C:\Documents and Settings\Alan\My Documents\My Pictures\2009-06-01, Shoulder Pre-Hab\Shoulder Pre-Hab 038.jpg"/>
          <p:cNvPicPr/>
          <p:nvPr/>
        </p:nvPicPr>
        <p:blipFill>
          <a:blip r:embed="rId4" cstate="print"/>
          <a:srcRect/>
          <a:stretch>
            <a:fillRect/>
          </a:stretch>
        </p:blipFill>
        <p:spPr bwMode="auto">
          <a:xfrm>
            <a:off x="2514600" y="2133600"/>
            <a:ext cx="1028700" cy="1362141"/>
          </a:xfrm>
          <a:prstGeom prst="rect">
            <a:avLst/>
          </a:prstGeom>
          <a:noFill/>
          <a:ln w="9525">
            <a:noFill/>
            <a:miter lim="800000"/>
            <a:headEnd/>
            <a:tailEnd/>
          </a:ln>
        </p:spPr>
      </p:pic>
      <p:pic>
        <p:nvPicPr>
          <p:cNvPr id="7" name="Picture 6" descr="C:\Documents and Settings\Alan\My Documents\My Pictures\2009-06-01, Shoulder Pre-Hab\Shoulder Pre-Hab 039.jpg"/>
          <p:cNvPicPr/>
          <p:nvPr/>
        </p:nvPicPr>
        <p:blipFill>
          <a:blip r:embed="rId5" cstate="print"/>
          <a:srcRect/>
          <a:stretch>
            <a:fillRect/>
          </a:stretch>
        </p:blipFill>
        <p:spPr bwMode="auto">
          <a:xfrm>
            <a:off x="3429000" y="2133600"/>
            <a:ext cx="1028700" cy="1362141"/>
          </a:xfrm>
          <a:prstGeom prst="rect">
            <a:avLst/>
          </a:prstGeom>
          <a:noFill/>
          <a:ln w="9525">
            <a:noFill/>
            <a:miter lim="800000"/>
            <a:headEnd/>
            <a:tailEnd/>
          </a:ln>
        </p:spPr>
      </p:pic>
      <p:pic>
        <p:nvPicPr>
          <p:cNvPr id="8" name="Picture 7" descr="C:\Documents and Settings\Alan\My Documents\My Pictures\2009-06-01, Shoulder Pre-Hab\Shoulder Pre-Hab 040.jpg"/>
          <p:cNvPicPr/>
          <p:nvPr/>
        </p:nvPicPr>
        <p:blipFill>
          <a:blip r:embed="rId6" cstate="print"/>
          <a:srcRect/>
          <a:stretch>
            <a:fillRect/>
          </a:stretch>
        </p:blipFill>
        <p:spPr bwMode="auto">
          <a:xfrm>
            <a:off x="4876800" y="2133600"/>
            <a:ext cx="1028700" cy="1362141"/>
          </a:xfrm>
          <a:prstGeom prst="rect">
            <a:avLst/>
          </a:prstGeom>
          <a:noFill/>
          <a:ln w="9525">
            <a:noFill/>
            <a:miter lim="800000"/>
            <a:headEnd/>
            <a:tailEnd/>
          </a:ln>
        </p:spPr>
      </p:pic>
      <p:pic>
        <p:nvPicPr>
          <p:cNvPr id="9" name="Picture 8" descr="C:\Documents and Settings\Alan\My Documents\My Pictures\2009-06-01, Shoulder Pre-Hab\Shoulder Pre-Hab 041.jpg"/>
          <p:cNvPicPr/>
          <p:nvPr/>
        </p:nvPicPr>
        <p:blipFill>
          <a:blip r:embed="rId7" cstate="print"/>
          <a:srcRect/>
          <a:stretch>
            <a:fillRect/>
          </a:stretch>
        </p:blipFill>
        <p:spPr bwMode="auto">
          <a:xfrm>
            <a:off x="5829300" y="2133600"/>
            <a:ext cx="1028700" cy="1362141"/>
          </a:xfrm>
          <a:prstGeom prst="rect">
            <a:avLst/>
          </a:prstGeom>
          <a:noFill/>
          <a:ln w="9525">
            <a:noFill/>
            <a:miter lim="800000"/>
            <a:headEnd/>
            <a:tailEnd/>
          </a:ln>
        </p:spPr>
      </p:pic>
      <p:pic>
        <p:nvPicPr>
          <p:cNvPr id="11" name="Picture 10" descr="C:\Documents and Settings\Alan\My Documents\My Pictures\2009-06-01, Shoulder Pre-Hab\Shoulder Pre-Hab 023.jpg"/>
          <p:cNvPicPr/>
          <p:nvPr/>
        </p:nvPicPr>
        <p:blipFill>
          <a:blip r:embed="rId8" cstate="print"/>
          <a:srcRect/>
          <a:stretch>
            <a:fillRect/>
          </a:stretch>
        </p:blipFill>
        <p:spPr bwMode="auto">
          <a:xfrm>
            <a:off x="571500" y="4165600"/>
            <a:ext cx="1028700" cy="1362141"/>
          </a:xfrm>
          <a:prstGeom prst="rect">
            <a:avLst/>
          </a:prstGeom>
          <a:noFill/>
          <a:ln w="9525">
            <a:noFill/>
            <a:miter lim="800000"/>
            <a:headEnd/>
            <a:tailEnd/>
          </a:ln>
        </p:spPr>
      </p:pic>
      <p:pic>
        <p:nvPicPr>
          <p:cNvPr id="17" name="Picture 16" descr="C:\Documents and Settings\Alan\My Documents\My Pictures\2009-06-01, Shoulder Pre-Hab\Shoulder Pre-Hab 029.jpg"/>
          <p:cNvPicPr/>
          <p:nvPr/>
        </p:nvPicPr>
        <p:blipFill>
          <a:blip r:embed="rId9" cstate="print"/>
          <a:srcRect/>
          <a:stretch>
            <a:fillRect/>
          </a:stretch>
        </p:blipFill>
        <p:spPr bwMode="auto">
          <a:xfrm>
            <a:off x="2400300" y="6807200"/>
            <a:ext cx="1028700" cy="1362141"/>
          </a:xfrm>
          <a:prstGeom prst="rect">
            <a:avLst/>
          </a:prstGeom>
          <a:noFill/>
          <a:ln w="9525">
            <a:noFill/>
            <a:miter lim="800000"/>
            <a:headEnd/>
            <a:tailEnd/>
          </a:ln>
        </p:spPr>
      </p:pic>
      <p:sp>
        <p:nvSpPr>
          <p:cNvPr id="20" name="TextBox 19"/>
          <p:cNvSpPr txBox="1"/>
          <p:nvPr/>
        </p:nvSpPr>
        <p:spPr>
          <a:xfrm>
            <a:off x="0" y="3505200"/>
            <a:ext cx="6858000" cy="307777"/>
          </a:xfrm>
          <a:prstGeom prst="rect">
            <a:avLst/>
          </a:prstGeom>
          <a:noFill/>
        </p:spPr>
        <p:txBody>
          <a:bodyPr wrap="square" rtlCol="0">
            <a:spAutoFit/>
          </a:bodyPr>
          <a:lstStyle/>
          <a:p>
            <a:pPr algn="ctr"/>
            <a:r>
              <a:rPr lang="en-US" sz="1400" b="1" dirty="0" smtClean="0"/>
              <a:t>Slide Board Series</a:t>
            </a:r>
          </a:p>
        </p:txBody>
      </p:sp>
      <p:sp>
        <p:nvSpPr>
          <p:cNvPr id="21" name="TextBox 20"/>
          <p:cNvSpPr txBox="1"/>
          <p:nvPr/>
        </p:nvSpPr>
        <p:spPr>
          <a:xfrm>
            <a:off x="342900" y="3860801"/>
            <a:ext cx="1543050" cy="276999"/>
          </a:xfrm>
          <a:prstGeom prst="rect">
            <a:avLst/>
          </a:prstGeom>
          <a:noFill/>
        </p:spPr>
        <p:txBody>
          <a:bodyPr wrap="square" rtlCol="0">
            <a:spAutoFit/>
          </a:bodyPr>
          <a:lstStyle/>
          <a:p>
            <a:pPr algn="ctr"/>
            <a:r>
              <a:rPr lang="en-US" sz="1200" b="1" dirty="0" smtClean="0"/>
              <a:t>Figure 8</a:t>
            </a:r>
            <a:endParaRPr lang="en-US" sz="1200" b="1" dirty="0"/>
          </a:p>
        </p:txBody>
      </p:sp>
      <p:sp>
        <p:nvSpPr>
          <p:cNvPr id="22" name="TextBox 21"/>
          <p:cNvSpPr txBox="1"/>
          <p:nvPr/>
        </p:nvSpPr>
        <p:spPr>
          <a:xfrm>
            <a:off x="4800600" y="3759201"/>
            <a:ext cx="2057400" cy="276999"/>
          </a:xfrm>
          <a:prstGeom prst="rect">
            <a:avLst/>
          </a:prstGeom>
          <a:noFill/>
        </p:spPr>
        <p:txBody>
          <a:bodyPr wrap="square" rtlCol="0">
            <a:spAutoFit/>
          </a:bodyPr>
          <a:lstStyle/>
          <a:p>
            <a:pPr algn="ctr"/>
            <a:r>
              <a:rPr lang="en-US" sz="1200" b="1" dirty="0" smtClean="0"/>
              <a:t>Side Push</a:t>
            </a:r>
          </a:p>
        </p:txBody>
      </p:sp>
      <p:sp>
        <p:nvSpPr>
          <p:cNvPr id="23" name="TextBox 22"/>
          <p:cNvSpPr txBox="1"/>
          <p:nvPr/>
        </p:nvSpPr>
        <p:spPr>
          <a:xfrm>
            <a:off x="2400300" y="6502401"/>
            <a:ext cx="2057400" cy="276999"/>
          </a:xfrm>
          <a:prstGeom prst="rect">
            <a:avLst/>
          </a:prstGeom>
          <a:noFill/>
        </p:spPr>
        <p:txBody>
          <a:bodyPr wrap="square" rtlCol="0">
            <a:spAutoFit/>
          </a:bodyPr>
          <a:lstStyle/>
          <a:p>
            <a:pPr algn="ctr"/>
            <a:r>
              <a:rPr lang="en-US" sz="1200" b="1" dirty="0" smtClean="0"/>
              <a:t>Push-Up With Slide</a:t>
            </a:r>
            <a:endParaRPr lang="en-US" sz="1200" b="1" dirty="0"/>
          </a:p>
        </p:txBody>
      </p:sp>
      <p:sp>
        <p:nvSpPr>
          <p:cNvPr id="24" name="TextBox 23"/>
          <p:cNvSpPr txBox="1"/>
          <p:nvPr/>
        </p:nvSpPr>
        <p:spPr>
          <a:xfrm>
            <a:off x="0" y="6502401"/>
            <a:ext cx="2057400" cy="276999"/>
          </a:xfrm>
          <a:prstGeom prst="rect">
            <a:avLst/>
          </a:prstGeom>
          <a:noFill/>
        </p:spPr>
        <p:txBody>
          <a:bodyPr wrap="square" rtlCol="0">
            <a:spAutoFit/>
          </a:bodyPr>
          <a:lstStyle/>
          <a:p>
            <a:pPr algn="ctr"/>
            <a:r>
              <a:rPr lang="en-US" sz="1200" b="1" dirty="0" smtClean="0"/>
              <a:t>Cross Under</a:t>
            </a:r>
            <a:endParaRPr lang="en-US" sz="1200" b="1" dirty="0"/>
          </a:p>
        </p:txBody>
      </p:sp>
      <p:sp>
        <p:nvSpPr>
          <p:cNvPr id="25" name="TextBox 24"/>
          <p:cNvSpPr txBox="1"/>
          <p:nvPr/>
        </p:nvSpPr>
        <p:spPr>
          <a:xfrm>
            <a:off x="2400300" y="3860801"/>
            <a:ext cx="2057400" cy="276999"/>
          </a:xfrm>
          <a:prstGeom prst="rect">
            <a:avLst/>
          </a:prstGeom>
          <a:noFill/>
        </p:spPr>
        <p:txBody>
          <a:bodyPr wrap="square" rtlCol="0">
            <a:spAutoFit/>
          </a:bodyPr>
          <a:lstStyle/>
          <a:p>
            <a:pPr algn="ctr"/>
            <a:r>
              <a:rPr lang="en-US" sz="1200" b="1" dirty="0" smtClean="0"/>
              <a:t>Front Raise</a:t>
            </a:r>
            <a:endParaRPr lang="en-US" sz="1200" b="1" dirty="0"/>
          </a:p>
        </p:txBody>
      </p:sp>
      <p:sp>
        <p:nvSpPr>
          <p:cNvPr id="26" name="TextBox 25"/>
          <p:cNvSpPr txBox="1"/>
          <p:nvPr/>
        </p:nvSpPr>
        <p:spPr>
          <a:xfrm>
            <a:off x="2514600" y="1828800"/>
            <a:ext cx="1905000" cy="276999"/>
          </a:xfrm>
          <a:prstGeom prst="rect">
            <a:avLst/>
          </a:prstGeom>
          <a:noFill/>
        </p:spPr>
        <p:txBody>
          <a:bodyPr wrap="square" rtlCol="0">
            <a:spAutoFit/>
          </a:bodyPr>
          <a:lstStyle/>
          <a:p>
            <a:pPr algn="ctr"/>
            <a:r>
              <a:rPr lang="en-US" sz="1200" b="1" dirty="0" smtClean="0"/>
              <a:t>Lateral Band Walks</a:t>
            </a:r>
            <a:endParaRPr lang="en-US" sz="1200" b="1" dirty="0"/>
          </a:p>
        </p:txBody>
      </p:sp>
      <p:sp>
        <p:nvSpPr>
          <p:cNvPr id="27" name="TextBox 26"/>
          <p:cNvSpPr txBox="1"/>
          <p:nvPr/>
        </p:nvSpPr>
        <p:spPr>
          <a:xfrm>
            <a:off x="4876800" y="1676400"/>
            <a:ext cx="1981200" cy="461665"/>
          </a:xfrm>
          <a:prstGeom prst="rect">
            <a:avLst/>
          </a:prstGeom>
          <a:noFill/>
        </p:spPr>
        <p:txBody>
          <a:bodyPr wrap="square" rtlCol="0">
            <a:spAutoFit/>
          </a:bodyPr>
          <a:lstStyle/>
          <a:p>
            <a:pPr algn="ctr"/>
            <a:r>
              <a:rPr lang="en-US" sz="1200" b="1" dirty="0" smtClean="0"/>
              <a:t>Frontwards and Backwards Band Walks</a:t>
            </a:r>
            <a:endParaRPr lang="en-US" sz="1200" b="1" dirty="0"/>
          </a:p>
        </p:txBody>
      </p:sp>
      <p:sp>
        <p:nvSpPr>
          <p:cNvPr id="28" name="TextBox 27"/>
          <p:cNvSpPr txBox="1"/>
          <p:nvPr/>
        </p:nvSpPr>
        <p:spPr>
          <a:xfrm>
            <a:off x="0" y="1676400"/>
            <a:ext cx="2057400" cy="461665"/>
          </a:xfrm>
          <a:prstGeom prst="rect">
            <a:avLst/>
          </a:prstGeom>
          <a:noFill/>
        </p:spPr>
        <p:txBody>
          <a:bodyPr wrap="square" rtlCol="0">
            <a:spAutoFit/>
          </a:bodyPr>
          <a:lstStyle/>
          <a:p>
            <a:pPr algn="ctr"/>
            <a:r>
              <a:rPr lang="en-US" sz="1200" b="1" dirty="0" err="1" smtClean="0"/>
              <a:t>Physio</a:t>
            </a:r>
            <a:r>
              <a:rPr lang="en-US" sz="1200" b="1" dirty="0" smtClean="0"/>
              <a:t>-Ball Walk-Outs </a:t>
            </a:r>
          </a:p>
          <a:p>
            <a:pPr algn="ctr"/>
            <a:r>
              <a:rPr lang="en-US" sz="1200" b="1" dirty="0" smtClean="0"/>
              <a:t>(With or Without Bands)</a:t>
            </a:r>
            <a:endParaRPr lang="en-US" sz="1200" b="1" dirty="0"/>
          </a:p>
        </p:txBody>
      </p:sp>
      <p:sp>
        <p:nvSpPr>
          <p:cNvPr id="31" name="TextBox 30"/>
          <p:cNvSpPr txBox="1"/>
          <p:nvPr/>
        </p:nvSpPr>
        <p:spPr>
          <a:xfrm>
            <a:off x="0" y="5486401"/>
            <a:ext cx="2228850" cy="646331"/>
          </a:xfrm>
          <a:prstGeom prst="rect">
            <a:avLst/>
          </a:prstGeom>
          <a:noFill/>
        </p:spPr>
        <p:txBody>
          <a:bodyPr wrap="square" rtlCol="0">
            <a:spAutoFit/>
          </a:bodyPr>
          <a:lstStyle/>
          <a:p>
            <a:pPr>
              <a:buFontTx/>
              <a:buChar char="-"/>
            </a:pPr>
            <a:r>
              <a:rPr lang="en-US" sz="1200" dirty="0"/>
              <a:t> </a:t>
            </a:r>
            <a:r>
              <a:rPr lang="en-US" sz="1200" dirty="0" smtClean="0"/>
              <a:t> Start in position above</a:t>
            </a:r>
          </a:p>
          <a:p>
            <a:pPr>
              <a:buFontTx/>
              <a:buChar char="-"/>
            </a:pPr>
            <a:r>
              <a:rPr lang="en-US" sz="1200" dirty="0" smtClean="0"/>
              <a:t>  Draw a figure 8 with the hand that is on the slide board</a:t>
            </a:r>
            <a:endParaRPr lang="en-US" sz="1200" dirty="0"/>
          </a:p>
        </p:txBody>
      </p:sp>
      <p:sp>
        <p:nvSpPr>
          <p:cNvPr id="32" name="TextBox 31"/>
          <p:cNvSpPr txBox="1"/>
          <p:nvPr/>
        </p:nvSpPr>
        <p:spPr>
          <a:xfrm>
            <a:off x="2343150" y="5486401"/>
            <a:ext cx="2228850" cy="600164"/>
          </a:xfrm>
          <a:prstGeom prst="rect">
            <a:avLst/>
          </a:prstGeom>
          <a:noFill/>
        </p:spPr>
        <p:txBody>
          <a:bodyPr wrap="square" rtlCol="0">
            <a:spAutoFit/>
          </a:bodyPr>
          <a:lstStyle/>
          <a:p>
            <a:pPr>
              <a:buFontTx/>
              <a:buChar char="-"/>
            </a:pPr>
            <a:r>
              <a:rPr lang="en-US" sz="1100" dirty="0"/>
              <a:t> </a:t>
            </a:r>
            <a:r>
              <a:rPr lang="en-US" sz="1100" dirty="0" smtClean="0"/>
              <a:t> Start in position above on the left</a:t>
            </a:r>
          </a:p>
          <a:p>
            <a:pPr>
              <a:buFontTx/>
              <a:buChar char="-"/>
            </a:pPr>
            <a:r>
              <a:rPr lang="en-US" sz="1100" dirty="0" smtClean="0"/>
              <a:t>  Slide hand out as far as you can go</a:t>
            </a:r>
          </a:p>
          <a:p>
            <a:pPr>
              <a:buFontTx/>
              <a:buChar char="-"/>
            </a:pPr>
            <a:r>
              <a:rPr lang="en-US" sz="1100" dirty="0"/>
              <a:t> </a:t>
            </a:r>
            <a:r>
              <a:rPr lang="en-US" sz="1100" dirty="0" smtClean="0"/>
              <a:t> Pull arm back to start position</a:t>
            </a:r>
            <a:endParaRPr lang="en-US" sz="1100" dirty="0"/>
          </a:p>
        </p:txBody>
      </p:sp>
      <p:sp>
        <p:nvSpPr>
          <p:cNvPr id="33" name="TextBox 32"/>
          <p:cNvSpPr txBox="1"/>
          <p:nvPr/>
        </p:nvSpPr>
        <p:spPr>
          <a:xfrm>
            <a:off x="4629150" y="5486401"/>
            <a:ext cx="2228850" cy="600164"/>
          </a:xfrm>
          <a:prstGeom prst="rect">
            <a:avLst/>
          </a:prstGeom>
          <a:noFill/>
        </p:spPr>
        <p:txBody>
          <a:bodyPr wrap="square" rtlCol="0">
            <a:spAutoFit/>
          </a:bodyPr>
          <a:lstStyle/>
          <a:p>
            <a:pPr>
              <a:buFontTx/>
              <a:buChar char="-"/>
            </a:pPr>
            <a:r>
              <a:rPr lang="en-US" sz="1100" dirty="0"/>
              <a:t> </a:t>
            </a:r>
            <a:r>
              <a:rPr lang="en-US" sz="1100" dirty="0" smtClean="0"/>
              <a:t> Start in position above on the left</a:t>
            </a:r>
          </a:p>
          <a:p>
            <a:pPr>
              <a:buFontTx/>
              <a:buChar char="-"/>
            </a:pPr>
            <a:r>
              <a:rPr lang="en-US" sz="1100" dirty="0" smtClean="0"/>
              <a:t>  Slide hand out as far as you can go</a:t>
            </a:r>
          </a:p>
          <a:p>
            <a:pPr>
              <a:buFontTx/>
              <a:buChar char="-"/>
            </a:pPr>
            <a:r>
              <a:rPr lang="en-US" sz="1100" dirty="0"/>
              <a:t> </a:t>
            </a:r>
            <a:r>
              <a:rPr lang="en-US" sz="1100" dirty="0" smtClean="0"/>
              <a:t> Pull arm back to start position</a:t>
            </a:r>
            <a:endParaRPr lang="en-US" sz="1100" dirty="0"/>
          </a:p>
        </p:txBody>
      </p:sp>
      <p:sp>
        <p:nvSpPr>
          <p:cNvPr id="34" name="TextBox 33"/>
          <p:cNvSpPr txBox="1"/>
          <p:nvPr/>
        </p:nvSpPr>
        <p:spPr>
          <a:xfrm>
            <a:off x="2343150" y="8282226"/>
            <a:ext cx="2228850" cy="600164"/>
          </a:xfrm>
          <a:prstGeom prst="rect">
            <a:avLst/>
          </a:prstGeom>
          <a:noFill/>
        </p:spPr>
        <p:txBody>
          <a:bodyPr wrap="square" rtlCol="0">
            <a:spAutoFit/>
          </a:bodyPr>
          <a:lstStyle/>
          <a:p>
            <a:pPr>
              <a:buFontTx/>
              <a:buChar char="-"/>
            </a:pPr>
            <a:r>
              <a:rPr lang="en-US" sz="1100" dirty="0"/>
              <a:t> </a:t>
            </a:r>
            <a:r>
              <a:rPr lang="en-US" sz="1100" dirty="0" smtClean="0"/>
              <a:t> Start in position above on the left</a:t>
            </a:r>
          </a:p>
          <a:p>
            <a:pPr>
              <a:buFontTx/>
              <a:buChar char="-"/>
            </a:pPr>
            <a:r>
              <a:rPr lang="en-US" sz="1100" dirty="0" smtClean="0"/>
              <a:t>  Slide arms out into a push-up position</a:t>
            </a:r>
          </a:p>
          <a:p>
            <a:pPr>
              <a:buFontTx/>
              <a:buChar char="-"/>
            </a:pPr>
            <a:r>
              <a:rPr lang="en-US" sz="1100" dirty="0"/>
              <a:t> </a:t>
            </a:r>
            <a:r>
              <a:rPr lang="en-US" sz="1100" dirty="0" smtClean="0"/>
              <a:t> Pull arms back to start position</a:t>
            </a:r>
            <a:endParaRPr lang="en-US" sz="1100" dirty="0"/>
          </a:p>
        </p:txBody>
      </p:sp>
      <p:sp>
        <p:nvSpPr>
          <p:cNvPr id="35" name="TextBox 34"/>
          <p:cNvSpPr txBox="1"/>
          <p:nvPr/>
        </p:nvSpPr>
        <p:spPr>
          <a:xfrm>
            <a:off x="0" y="8229601"/>
            <a:ext cx="2228850" cy="769441"/>
          </a:xfrm>
          <a:prstGeom prst="rect">
            <a:avLst/>
          </a:prstGeom>
          <a:noFill/>
        </p:spPr>
        <p:txBody>
          <a:bodyPr wrap="square" rtlCol="0">
            <a:spAutoFit/>
          </a:bodyPr>
          <a:lstStyle/>
          <a:p>
            <a:pPr>
              <a:buFontTx/>
              <a:buChar char="-"/>
            </a:pPr>
            <a:r>
              <a:rPr lang="en-US" sz="1100" dirty="0"/>
              <a:t> </a:t>
            </a:r>
            <a:r>
              <a:rPr lang="en-US" sz="1100" dirty="0" smtClean="0"/>
              <a:t> Start in position above on the left</a:t>
            </a:r>
          </a:p>
          <a:p>
            <a:pPr>
              <a:buFontTx/>
              <a:buChar char="-"/>
            </a:pPr>
            <a:r>
              <a:rPr lang="en-US" sz="1100" dirty="0" smtClean="0"/>
              <a:t>  Slide hand under until you feel discomfort</a:t>
            </a:r>
          </a:p>
          <a:p>
            <a:pPr>
              <a:buFontTx/>
              <a:buChar char="-"/>
            </a:pPr>
            <a:r>
              <a:rPr lang="en-US" sz="1100" dirty="0"/>
              <a:t> </a:t>
            </a:r>
            <a:r>
              <a:rPr lang="en-US" sz="1100" dirty="0" smtClean="0"/>
              <a:t> Pull arm back to start position</a:t>
            </a:r>
            <a:endParaRPr lang="en-US" sz="1100" dirty="0"/>
          </a:p>
        </p:txBody>
      </p:sp>
      <p:pic>
        <p:nvPicPr>
          <p:cNvPr id="2050" name="Picture 2" descr="I:\Central Connecticut State University\2009-06-03, Shoulder Pre-Hab\Shoulder Pre-Hab 019.jpg"/>
          <p:cNvPicPr>
            <a:picLocks noChangeAspect="1" noChangeArrowheads="1"/>
          </p:cNvPicPr>
          <p:nvPr/>
        </p:nvPicPr>
        <p:blipFill>
          <a:blip r:embed="rId10" cstate="print"/>
          <a:srcRect/>
          <a:stretch>
            <a:fillRect/>
          </a:stretch>
        </p:blipFill>
        <p:spPr bwMode="auto">
          <a:xfrm>
            <a:off x="2400300" y="4165600"/>
            <a:ext cx="1028700" cy="1371600"/>
          </a:xfrm>
          <a:prstGeom prst="rect">
            <a:avLst/>
          </a:prstGeom>
          <a:noFill/>
        </p:spPr>
      </p:pic>
      <p:pic>
        <p:nvPicPr>
          <p:cNvPr id="2051" name="Picture 3" descr="I:\Central Connecticut State University\2009-06-03, Shoulder Pre-Hab\Shoulder Pre-Hab 020.jpg"/>
          <p:cNvPicPr>
            <a:picLocks noChangeAspect="1" noChangeArrowheads="1"/>
          </p:cNvPicPr>
          <p:nvPr/>
        </p:nvPicPr>
        <p:blipFill>
          <a:blip r:embed="rId11" cstate="print"/>
          <a:srcRect/>
          <a:stretch>
            <a:fillRect/>
          </a:stretch>
        </p:blipFill>
        <p:spPr bwMode="auto">
          <a:xfrm>
            <a:off x="3429000" y="4165600"/>
            <a:ext cx="1028700" cy="1371600"/>
          </a:xfrm>
          <a:prstGeom prst="rect">
            <a:avLst/>
          </a:prstGeom>
          <a:noFill/>
        </p:spPr>
      </p:pic>
      <p:pic>
        <p:nvPicPr>
          <p:cNvPr id="2052" name="Picture 4" descr="I:\Central Connecticut State University\2009-06-03, Shoulder Pre-Hab\Shoulder Pre-Hab 023.jpg"/>
          <p:cNvPicPr>
            <a:picLocks noChangeAspect="1" noChangeArrowheads="1"/>
          </p:cNvPicPr>
          <p:nvPr/>
        </p:nvPicPr>
        <p:blipFill>
          <a:blip r:embed="rId12" cstate="print"/>
          <a:srcRect/>
          <a:stretch>
            <a:fillRect/>
          </a:stretch>
        </p:blipFill>
        <p:spPr bwMode="auto">
          <a:xfrm>
            <a:off x="4800600" y="4064000"/>
            <a:ext cx="1028700" cy="1371600"/>
          </a:xfrm>
          <a:prstGeom prst="rect">
            <a:avLst/>
          </a:prstGeom>
          <a:noFill/>
        </p:spPr>
      </p:pic>
      <p:pic>
        <p:nvPicPr>
          <p:cNvPr id="2053" name="Picture 5" descr="I:\Central Connecticut State University\2009-06-03, Shoulder Pre-Hab\Shoulder Pre-Hab 024.jpg"/>
          <p:cNvPicPr>
            <a:picLocks noChangeAspect="1" noChangeArrowheads="1"/>
          </p:cNvPicPr>
          <p:nvPr/>
        </p:nvPicPr>
        <p:blipFill>
          <a:blip r:embed="rId13" cstate="print"/>
          <a:srcRect/>
          <a:stretch>
            <a:fillRect/>
          </a:stretch>
        </p:blipFill>
        <p:spPr bwMode="auto">
          <a:xfrm>
            <a:off x="5829300" y="4064000"/>
            <a:ext cx="1028700" cy="1371600"/>
          </a:xfrm>
          <a:prstGeom prst="rect">
            <a:avLst/>
          </a:prstGeom>
          <a:noFill/>
        </p:spPr>
      </p:pic>
      <p:pic>
        <p:nvPicPr>
          <p:cNvPr id="2054" name="Picture 6" descr="I:\Central Connecticut State University\2009-06-03, Shoulder Pre-Hab\Shoulder Pre-Hab 021.jpg"/>
          <p:cNvPicPr>
            <a:picLocks noChangeAspect="1" noChangeArrowheads="1"/>
          </p:cNvPicPr>
          <p:nvPr/>
        </p:nvPicPr>
        <p:blipFill>
          <a:blip r:embed="rId14" cstate="print"/>
          <a:srcRect/>
          <a:stretch>
            <a:fillRect/>
          </a:stretch>
        </p:blipFill>
        <p:spPr bwMode="auto">
          <a:xfrm>
            <a:off x="0" y="6807200"/>
            <a:ext cx="1028700" cy="1371600"/>
          </a:xfrm>
          <a:prstGeom prst="rect">
            <a:avLst/>
          </a:prstGeom>
          <a:noFill/>
        </p:spPr>
      </p:pic>
      <p:pic>
        <p:nvPicPr>
          <p:cNvPr id="2055" name="Picture 7" descr="I:\Central Connecticut State University\2009-06-03, Shoulder Pre-Hab\Shoulder Pre-Hab 022.jpg"/>
          <p:cNvPicPr>
            <a:picLocks noChangeAspect="1" noChangeArrowheads="1"/>
          </p:cNvPicPr>
          <p:nvPr/>
        </p:nvPicPr>
        <p:blipFill>
          <a:blip r:embed="rId15" cstate="print"/>
          <a:srcRect/>
          <a:stretch>
            <a:fillRect/>
          </a:stretch>
        </p:blipFill>
        <p:spPr bwMode="auto">
          <a:xfrm>
            <a:off x="971550" y="6807200"/>
            <a:ext cx="1028700" cy="1371600"/>
          </a:xfrm>
          <a:prstGeom prst="rect">
            <a:avLst/>
          </a:prstGeom>
          <a:noFill/>
        </p:spPr>
      </p:pic>
      <p:pic>
        <p:nvPicPr>
          <p:cNvPr id="2056" name="Picture 8" descr="I:\Central Connecticut State University\2009-06-03, Shoulder Pre-Hab\Shoulder Pre-Hab 018.jpg"/>
          <p:cNvPicPr>
            <a:picLocks noChangeAspect="1" noChangeArrowheads="1"/>
          </p:cNvPicPr>
          <p:nvPr/>
        </p:nvPicPr>
        <p:blipFill>
          <a:blip r:embed="rId16" cstate="print"/>
          <a:srcRect/>
          <a:stretch>
            <a:fillRect/>
          </a:stretch>
        </p:blipFill>
        <p:spPr bwMode="auto">
          <a:xfrm>
            <a:off x="3429000" y="6807200"/>
            <a:ext cx="1028700" cy="1371600"/>
          </a:xfrm>
          <a:prstGeom prst="rect">
            <a:avLst/>
          </a:prstGeom>
          <a:noFill/>
        </p:spPr>
      </p:pic>
      <p:sp>
        <p:nvSpPr>
          <p:cNvPr id="36" name="Rectangle 35"/>
          <p:cNvSpPr/>
          <p:nvPr/>
        </p:nvSpPr>
        <p:spPr>
          <a:xfrm>
            <a:off x="0" y="0"/>
            <a:ext cx="6858000" cy="1754326"/>
          </a:xfrm>
          <a:prstGeom prst="rect">
            <a:avLst/>
          </a:prstGeom>
          <a:noFill/>
        </p:spPr>
        <p:txBody>
          <a:bodyPr wrap="square" lIns="91440" tIns="45720" rIns="91440" bIns="45720">
            <a:spAutoFit/>
          </a:bodyPr>
          <a:lstStyle/>
          <a:p>
            <a:pPr algn="ct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a:t>
            </a:r>
            <a:r>
              <a:rPr lang="en-US" sz="54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SOFTBALL</a:t>
            </a:r>
            <a:endParaRPr lang="en-US" sz="54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
            <a:ext cx="6858000" cy="1938992"/>
          </a:xfrm>
          <a:prstGeom prst="rect">
            <a:avLst/>
          </a:prstGeom>
          <a:noFill/>
        </p:spPr>
        <p:txBody>
          <a:bodyPr wrap="square" lIns="91440" tIns="45720" rIns="91440" bIns="45720">
            <a:spAutoFit/>
          </a:bodyPr>
          <a:lstStyle/>
          <a:p>
            <a:pPr algn="ctr"/>
            <a:r>
              <a:rPr lang="en-US" sz="6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SOFTBALL</a:t>
            </a:r>
          </a:p>
        </p:txBody>
      </p:sp>
      <p:sp>
        <p:nvSpPr>
          <p:cNvPr id="11" name="Title 10"/>
          <p:cNvSpPr>
            <a:spLocks noGrp="1"/>
          </p:cNvSpPr>
          <p:nvPr>
            <p:ph type="title"/>
          </p:nvPr>
        </p:nvSpPr>
        <p:spPr>
          <a:xfrm>
            <a:off x="0" y="3810000"/>
            <a:ext cx="6858000" cy="1524000"/>
          </a:xfrm>
          <a:noFill/>
          <a:ln>
            <a:solidFill>
              <a:schemeClr val="tx1"/>
            </a:solidFill>
          </a:ln>
        </p:spPr>
        <p:txBody>
          <a:bodyPr>
            <a:normAutofit fontScale="90000"/>
          </a:bodyPr>
          <a:lstStyle/>
          <a:p>
            <a:r>
              <a:rPr lang="en-US" sz="6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CONDITIONING</a:t>
            </a:r>
            <a:endParaRPr lang="en-US" sz="6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858000" cy="1524000"/>
          </a:xfrm>
        </p:spPr>
        <p:txBody>
          <a:bodyPr>
            <a:normAutofit/>
          </a:bodyPr>
          <a:lstStyle/>
          <a:p>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SOFTBALL</a:t>
            </a:r>
          </a:p>
        </p:txBody>
      </p:sp>
      <p:graphicFrame>
        <p:nvGraphicFramePr>
          <p:cNvPr id="5" name="Table 4"/>
          <p:cNvGraphicFramePr>
            <a:graphicFrameLocks noGrp="1"/>
          </p:cNvGraphicFramePr>
          <p:nvPr/>
        </p:nvGraphicFramePr>
        <p:xfrm>
          <a:off x="1" y="1219197"/>
          <a:ext cx="6857998" cy="8220501"/>
        </p:xfrm>
        <a:graphic>
          <a:graphicData uri="http://schemas.openxmlformats.org/drawingml/2006/table">
            <a:tbl>
              <a:tblPr/>
              <a:tblGrid>
                <a:gridCol w="966516"/>
                <a:gridCol w="1051799"/>
                <a:gridCol w="1222356"/>
                <a:gridCol w="756867"/>
                <a:gridCol w="799508"/>
                <a:gridCol w="383765"/>
                <a:gridCol w="497469"/>
                <a:gridCol w="653820"/>
                <a:gridCol w="525898"/>
              </a:tblGrid>
              <a:tr h="144493">
                <a:tc>
                  <a:txBody>
                    <a:bodyPr/>
                    <a:lstStyle/>
                    <a:p>
                      <a:pPr algn="ctr" fontAlgn="ctr"/>
                      <a:r>
                        <a:rPr lang="en-US" sz="1000" b="1" i="0" u="none" strike="noStrike" dirty="0">
                          <a:solidFill>
                            <a:srgbClr val="000000"/>
                          </a:solidFill>
                          <a:latin typeface="Century"/>
                        </a:rPr>
                        <a:t>Weeks 1-3</a:t>
                      </a:r>
                    </a:p>
                  </a:txBody>
                  <a:tcPr marL="3491" marR="3491" marT="3491" marB="0" anchor="ctr">
                    <a:lnL>
                      <a:noFill/>
                    </a:lnL>
                    <a:lnR>
                      <a:noFill/>
                    </a:lnR>
                    <a:lnT>
                      <a:noFill/>
                    </a:lnT>
                    <a:lnB>
                      <a:noFill/>
                    </a:lnB>
                  </a:tcPr>
                </a:tc>
                <a:tc>
                  <a:txBody>
                    <a:bodyPr/>
                    <a:lstStyle/>
                    <a:p>
                      <a:pPr algn="ctr" fontAlgn="b"/>
                      <a:endParaRPr lang="en-US" sz="1000" b="1" i="0" u="none" strike="noStrike" dirty="0">
                        <a:solidFill>
                          <a:srgbClr val="000000"/>
                        </a:solidFill>
                        <a:latin typeface="Century"/>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r>
              <a:tr h="144493">
                <a:tc>
                  <a:txBody>
                    <a:bodyPr/>
                    <a:lstStyle/>
                    <a:p>
                      <a:pPr algn="l" fontAlgn="ctr"/>
                      <a:endParaRPr lang="en-US" sz="1000" b="0" i="0" u="none" strike="noStrike" dirty="0">
                        <a:solidFill>
                          <a:srgbClr val="000000"/>
                        </a:solidFill>
                        <a:latin typeface="Century"/>
                      </a:endParaRPr>
                    </a:p>
                  </a:txBody>
                  <a:tcPr marL="3491" marR="3491" marT="3491"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FFFFFF"/>
                          </a:solidFill>
                          <a:latin typeface="Century"/>
                        </a:rPr>
                        <a:t>Exercise</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Emphasis</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 of Best</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Reps</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Sets</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Rest</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2">
                  <a:txBody>
                    <a:bodyPr/>
                    <a:lstStyle/>
                    <a:p>
                      <a:pPr algn="ctr" fontAlgn="ctr"/>
                      <a:r>
                        <a:rPr lang="en-US" sz="1000" b="1" i="0" u="none" strike="noStrike" dirty="0">
                          <a:solidFill>
                            <a:srgbClr val="FFFFFF"/>
                          </a:solidFill>
                          <a:latin typeface="Century"/>
                        </a:rPr>
                        <a:t>Rest b/w Sets</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r>
              <a:tr h="209903">
                <a:tc>
                  <a:txBody>
                    <a:bodyPr/>
                    <a:lstStyle/>
                    <a:p>
                      <a:pPr algn="ctr" fontAlgn="ctr"/>
                      <a:r>
                        <a:rPr lang="en-US" sz="1000" b="1" i="0" u="none" strike="noStrike" dirty="0">
                          <a:solidFill>
                            <a:srgbClr val="000000"/>
                          </a:solidFill>
                          <a:latin typeface="Century"/>
                        </a:rPr>
                        <a:t>Day 1</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80 Yd. Sprints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Endurance</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90-95</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8</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7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Day 2</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Pro Agility</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Nebraska</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Day 3</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OFF</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Day 4</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3-Cone Drill</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 ea.</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36190">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Day 5</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Half Gassers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latin typeface="Century"/>
                        </a:rPr>
                        <a:t>Conditioning </a:t>
                      </a:r>
                      <a:r>
                        <a:rPr lang="en-US" sz="1000" b="0" i="0" u="none" strike="noStrike" dirty="0">
                          <a:solidFill>
                            <a:srgbClr val="000000"/>
                          </a:solidFill>
                          <a:latin typeface="Century"/>
                        </a:rPr>
                        <a:t>Test</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10/12/14</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Make in :17s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en-US" sz="1000" b="1" i="0" u="none" strike="noStrike" dirty="0">
                          <a:solidFill>
                            <a:srgbClr val="000000"/>
                          </a:solidFill>
                          <a:latin typeface="Century"/>
                        </a:rPr>
                        <a:t>Increase by 2 each week</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9903">
                <a:tc>
                  <a:txBody>
                    <a:bodyPr/>
                    <a:lstStyle/>
                    <a:p>
                      <a:pPr algn="ctr" fontAlgn="ctr"/>
                      <a:r>
                        <a:rPr lang="en-US" sz="1000" b="1" i="0" u="none" strike="noStrike" dirty="0">
                          <a:solidFill>
                            <a:srgbClr val="000000"/>
                          </a:solidFill>
                          <a:latin typeface="Century"/>
                        </a:rPr>
                        <a:t>Day 6</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Cross-Training</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en-US" sz="1000" b="0" i="0" u="none" strike="noStrike" dirty="0">
                          <a:solidFill>
                            <a:srgbClr val="000000"/>
                          </a:solidFill>
                          <a:latin typeface="Century"/>
                        </a:rPr>
                        <a:t>Cardio of your Choice</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Day 7</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OFF</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gridSpan="2">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Weeks 4-7</a:t>
                      </a:r>
                    </a:p>
                  </a:txBody>
                  <a:tcPr marL="3491" marR="3491" marT="3491" marB="0" anchor="ctr">
                    <a:lnL>
                      <a:noFill/>
                    </a:lnL>
                    <a:lnR>
                      <a:noFill/>
                    </a:lnR>
                    <a:lnT>
                      <a:noFill/>
                    </a:lnT>
                    <a:lnB>
                      <a:noFill/>
                    </a:lnB>
                  </a:tcPr>
                </a:tc>
                <a:tc>
                  <a:txBody>
                    <a:bodyPr/>
                    <a:lstStyle/>
                    <a:p>
                      <a:pPr algn="ctr" fontAlgn="b"/>
                      <a:endParaRPr lang="en-US" sz="1000" b="1" i="0" u="none" strike="noStrike" dirty="0">
                        <a:solidFill>
                          <a:srgbClr val="000000"/>
                        </a:solidFill>
                        <a:latin typeface="Century"/>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3491" marR="3491" marT="3491" marB="0" anchor="b">
                    <a:lnL>
                      <a:noFill/>
                    </a:lnL>
                    <a:lnR>
                      <a:noFill/>
                    </a:lnR>
                    <a:lnT>
                      <a:noFill/>
                    </a:lnT>
                    <a:lnB w="12700" cap="flat" cmpd="sng" algn="ctr">
                      <a:solidFill>
                        <a:srgbClr val="000000"/>
                      </a:solidFill>
                      <a:prstDash val="solid"/>
                      <a:round/>
                      <a:headEnd type="none" w="med" len="med"/>
                      <a:tailEnd type="none" w="med" len="med"/>
                    </a:lnB>
                  </a:tcPr>
                </a:tc>
              </a:tr>
              <a:tr h="144493">
                <a:tc>
                  <a:txBody>
                    <a:bodyPr/>
                    <a:lstStyle/>
                    <a:p>
                      <a:pPr algn="l" fontAlgn="ctr"/>
                      <a:endParaRPr lang="en-US" sz="1000" b="0" i="0" u="none" strike="noStrike" dirty="0">
                        <a:solidFill>
                          <a:srgbClr val="000000"/>
                        </a:solidFill>
                        <a:latin typeface="Century"/>
                      </a:endParaRPr>
                    </a:p>
                  </a:txBody>
                  <a:tcPr marL="3491" marR="3491" marT="3491"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FFFFFF"/>
                          </a:solidFill>
                          <a:latin typeface="Century"/>
                        </a:rPr>
                        <a:t>Exercise</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Emphasis</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 of Best</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Reps</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Sets</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Rest</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2">
                  <a:txBody>
                    <a:bodyPr/>
                    <a:lstStyle/>
                    <a:p>
                      <a:pPr algn="ctr" fontAlgn="ctr"/>
                      <a:r>
                        <a:rPr lang="en-US" sz="1000" b="1" i="0" u="none" strike="noStrike" dirty="0">
                          <a:solidFill>
                            <a:srgbClr val="FFFFFF"/>
                          </a:solidFill>
                          <a:latin typeface="Century"/>
                        </a:rPr>
                        <a:t>Rest b/w Sets</a:t>
                      </a:r>
                    </a:p>
                  </a:txBody>
                  <a:tcPr marL="3491" marR="3491" marT="3491"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r>
              <a:tr h="209903">
                <a:tc>
                  <a:txBody>
                    <a:bodyPr/>
                    <a:lstStyle/>
                    <a:p>
                      <a:pPr algn="ctr" fontAlgn="ctr"/>
                      <a:r>
                        <a:rPr lang="en-US" sz="1000" b="1" i="0" u="none" strike="noStrike" dirty="0">
                          <a:solidFill>
                            <a:srgbClr val="000000"/>
                          </a:solidFill>
                          <a:latin typeface="Century"/>
                        </a:rPr>
                        <a:t>Day 1</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50 yd. sprints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Endurance</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90-95</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6</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5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Day 2</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Pro Agility</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Nebraska</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Colt</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Day 3</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OFF</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Day 4</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4-Cone Drill</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 ea.</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9903">
                <a:tc>
                  <a:txBody>
                    <a:bodyPr/>
                    <a:lstStyle/>
                    <a:p>
                      <a:pPr algn="ctr" fontAlgn="ctr"/>
                      <a:r>
                        <a:rPr lang="en-US" sz="1000" b="1" i="0" u="none" strike="noStrike" dirty="0">
                          <a:solidFill>
                            <a:srgbClr val="000000"/>
                          </a:solidFill>
                          <a:latin typeface="Century"/>
                        </a:rPr>
                        <a:t>Day 5</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Half Gassers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Conditioning Test</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12/14/16/18</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 Min.</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Make in :17s</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000" b="1" i="0" u="none" strike="noStrike" dirty="0">
                          <a:solidFill>
                            <a:srgbClr val="000000"/>
                          </a:solidFill>
                          <a:latin typeface="Century"/>
                        </a:rPr>
                        <a:t>Increase by 2 each week</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9903">
                <a:tc>
                  <a:txBody>
                    <a:bodyPr/>
                    <a:lstStyle/>
                    <a:p>
                      <a:pPr algn="ctr" fontAlgn="ctr"/>
                      <a:r>
                        <a:rPr lang="en-US" sz="1000" b="1" i="0" u="none" strike="noStrike" dirty="0">
                          <a:solidFill>
                            <a:srgbClr val="000000"/>
                          </a:solidFill>
                          <a:latin typeface="Century"/>
                        </a:rPr>
                        <a:t>Day 6</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Cross-Training</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en-US" sz="1000" b="0" i="0" u="none" strike="noStrike" dirty="0">
                          <a:solidFill>
                            <a:srgbClr val="000000"/>
                          </a:solidFill>
                          <a:latin typeface="Century"/>
                        </a:rPr>
                        <a:t>Cardio of your Choice</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r>
                        <a:rPr lang="en-US" sz="1000" b="1" i="0" u="none" strike="noStrike" dirty="0">
                          <a:solidFill>
                            <a:srgbClr val="000000"/>
                          </a:solidFill>
                          <a:latin typeface="Century"/>
                        </a:rPr>
                        <a:t>Day 7</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OFF</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3491" marR="3491" marT="34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w="12700" cap="flat" cmpd="sng" algn="ctr">
                      <a:solidFill>
                        <a:srgbClr val="000000"/>
                      </a:solidFill>
                      <a:prstDash val="solid"/>
                      <a:round/>
                      <a:headEnd type="none" w="med" len="med"/>
                      <a:tailEnd type="none" w="med" len="med"/>
                    </a:lnT>
                    <a:lnB>
                      <a:noFill/>
                    </a:lnB>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r>
              <a:tr h="144493">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c>
                  <a:txBody>
                    <a:bodyPr/>
                    <a:lstStyle/>
                    <a:p>
                      <a:pPr algn="ctr" fontAlgn="ctr"/>
                      <a:endParaRPr lang="en-US" sz="1000" b="0" i="0" u="none" strike="noStrike" dirty="0">
                        <a:solidFill>
                          <a:srgbClr val="000000"/>
                        </a:solidFill>
                        <a:latin typeface="Century"/>
                      </a:endParaRPr>
                    </a:p>
                  </a:txBody>
                  <a:tcPr marL="3491" marR="3491" marT="3491" marB="0" anchor="ctr">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858000" cy="1524000"/>
          </a:xfrm>
        </p:spPr>
        <p:txBody>
          <a:bodyPr>
            <a:normAutofit/>
          </a:bodyPr>
          <a:lstStyle/>
          <a:p>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SOFTBALL</a:t>
            </a:r>
          </a:p>
        </p:txBody>
      </p:sp>
      <p:graphicFrame>
        <p:nvGraphicFramePr>
          <p:cNvPr id="5" name="Table 4"/>
          <p:cNvGraphicFramePr>
            <a:graphicFrameLocks noGrp="1"/>
          </p:cNvGraphicFramePr>
          <p:nvPr/>
        </p:nvGraphicFramePr>
        <p:xfrm>
          <a:off x="0" y="1219200"/>
          <a:ext cx="6857999" cy="7924817"/>
        </p:xfrm>
        <a:graphic>
          <a:graphicData uri="http://schemas.openxmlformats.org/drawingml/2006/table">
            <a:tbl>
              <a:tblPr/>
              <a:tblGrid>
                <a:gridCol w="966516"/>
                <a:gridCol w="1051795"/>
                <a:gridCol w="1222358"/>
                <a:gridCol w="756867"/>
                <a:gridCol w="799507"/>
                <a:gridCol w="383765"/>
                <a:gridCol w="497470"/>
                <a:gridCol w="653821"/>
                <a:gridCol w="525900"/>
              </a:tblGrid>
              <a:tr h="193547">
                <a:tc>
                  <a:txBody>
                    <a:bodyPr/>
                    <a:lstStyle/>
                    <a:p>
                      <a:pPr algn="ctr" fontAlgn="ctr"/>
                      <a:r>
                        <a:rPr lang="en-US" sz="1000" b="1" i="0" u="none" strike="noStrike" dirty="0">
                          <a:solidFill>
                            <a:srgbClr val="000000"/>
                          </a:solidFill>
                          <a:latin typeface="Century"/>
                        </a:rPr>
                        <a:t>Weeks 8-10</a:t>
                      </a:r>
                    </a:p>
                  </a:txBody>
                  <a:tcPr marL="4136" marR="4136" marT="4136" marB="0" anchor="ctr">
                    <a:lnL>
                      <a:noFill/>
                    </a:lnL>
                    <a:lnR>
                      <a:noFill/>
                    </a:lnR>
                    <a:lnT>
                      <a:noFill/>
                    </a:lnT>
                    <a:lnB>
                      <a:noFill/>
                    </a:lnB>
                  </a:tcPr>
                </a:tc>
                <a:tc>
                  <a:txBody>
                    <a:bodyPr/>
                    <a:lstStyle/>
                    <a:p>
                      <a:pPr algn="ctr" fontAlgn="b"/>
                      <a:endParaRPr lang="en-US" sz="1000" b="1" i="0" u="none" strike="noStrike" dirty="0">
                        <a:solidFill>
                          <a:srgbClr val="000000"/>
                        </a:solidFill>
                        <a:latin typeface="Century"/>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r>
              <a:tr h="193549">
                <a:tc>
                  <a:txBody>
                    <a:bodyPr/>
                    <a:lstStyle/>
                    <a:p>
                      <a:pPr algn="l" fontAlgn="ctr"/>
                      <a:endParaRPr lang="en-US" sz="1000" b="0" i="0" u="none" strike="noStrike" dirty="0">
                        <a:solidFill>
                          <a:srgbClr val="000000"/>
                        </a:solidFill>
                        <a:latin typeface="Century"/>
                      </a:endParaRPr>
                    </a:p>
                  </a:txBody>
                  <a:tcPr marL="4136" marR="4136" marT="4136"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FFFFFF"/>
                          </a:solidFill>
                          <a:latin typeface="Century"/>
                        </a:rPr>
                        <a:t>Exercise</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Emphasis</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 of Best</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Reps</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Sets</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Rest</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2">
                  <a:txBody>
                    <a:bodyPr/>
                    <a:lstStyle/>
                    <a:p>
                      <a:pPr algn="ctr" fontAlgn="ctr"/>
                      <a:r>
                        <a:rPr lang="en-US" sz="1000" b="1" i="0" u="none" strike="noStrike" dirty="0">
                          <a:solidFill>
                            <a:srgbClr val="FFFFFF"/>
                          </a:solidFill>
                          <a:latin typeface="Century"/>
                        </a:rPr>
                        <a:t>Rest b/w Sets</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Day 1</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25 yd. Sprints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90-95</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8</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6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Day 2</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Pro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Nebraska</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Colt</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Line</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Day 3</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OFF</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354841">
                <a:tc>
                  <a:txBody>
                    <a:bodyPr/>
                    <a:lstStyle/>
                    <a:p>
                      <a:pPr algn="ctr" fontAlgn="ctr"/>
                      <a:r>
                        <a:rPr lang="en-US" sz="1000" b="1" i="0" u="none" strike="noStrike" dirty="0">
                          <a:solidFill>
                            <a:srgbClr val="000000"/>
                          </a:solidFill>
                          <a:latin typeface="Century"/>
                        </a:rPr>
                        <a:t>Day 4</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Side Shuffle Ball Toss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20 yds. Each way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:30s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2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Day 5</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Half Gassers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Conditioning Test</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14/16/18</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Make in :17s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000" b="1" i="0" u="none" strike="noStrike" dirty="0">
                          <a:solidFill>
                            <a:srgbClr val="000000"/>
                          </a:solidFill>
                          <a:latin typeface="Century"/>
                        </a:rPr>
                        <a:t>Increase by 2 each week</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Day 6</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Cross-Training</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en-US" sz="1000" b="0" i="0" u="none" strike="noStrike" dirty="0">
                          <a:solidFill>
                            <a:srgbClr val="000000"/>
                          </a:solidFill>
                          <a:latin typeface="Century"/>
                        </a:rPr>
                        <a:t>Cardio of your Choice</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93549">
                <a:tc>
                  <a:txBody>
                    <a:bodyPr/>
                    <a:lstStyle/>
                    <a:p>
                      <a:pPr algn="ctr" fontAlgn="ctr"/>
                      <a:r>
                        <a:rPr lang="en-US" sz="1000" b="1" i="0" u="none" strike="noStrike" dirty="0">
                          <a:solidFill>
                            <a:srgbClr val="000000"/>
                          </a:solidFill>
                          <a:latin typeface="Century"/>
                        </a:rPr>
                        <a:t>Day 7</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OFF</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w="12700" cap="flat" cmpd="sng" algn="ctr">
                      <a:solidFill>
                        <a:srgbClr val="000000"/>
                      </a:solidFill>
                      <a:prstDash val="solid"/>
                      <a:round/>
                      <a:headEnd type="none" w="med" len="med"/>
                      <a:tailEnd type="none" w="med" len="med"/>
                    </a:lnT>
                    <a:lnB>
                      <a:noFill/>
                    </a:lnB>
                  </a:tcPr>
                </a:tc>
              </a:tr>
              <a:tr h="182798">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r>
              <a:tr h="182798">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c>
                  <a:txBody>
                    <a:bodyPr/>
                    <a:lstStyle/>
                    <a:p>
                      <a:pPr algn="l" fontAlgn="ctr"/>
                      <a:endParaRPr lang="en-US" sz="1000" b="0" i="0" u="none" strike="noStrike" dirty="0">
                        <a:solidFill>
                          <a:srgbClr val="000000"/>
                        </a:solidFill>
                        <a:latin typeface="Century"/>
                      </a:endParaRPr>
                    </a:p>
                  </a:txBody>
                  <a:tcPr marL="4136" marR="4136" marT="4136" marB="0" anchor="ctr">
                    <a:lnL>
                      <a:noFill/>
                    </a:lnL>
                    <a:lnR>
                      <a:noFill/>
                    </a:lnR>
                    <a:lnT>
                      <a:noFill/>
                    </a:lnT>
                    <a:lnB>
                      <a:noFill/>
                    </a:lnB>
                  </a:tcPr>
                </a:tc>
              </a:tr>
              <a:tr h="204303">
                <a:tc>
                  <a:txBody>
                    <a:bodyPr/>
                    <a:lstStyle/>
                    <a:p>
                      <a:pPr algn="ctr" fontAlgn="ctr"/>
                      <a:r>
                        <a:rPr lang="en-US" sz="1000" b="1" i="0" u="none" strike="noStrike" dirty="0">
                          <a:solidFill>
                            <a:srgbClr val="000000"/>
                          </a:solidFill>
                          <a:latin typeface="Century"/>
                        </a:rPr>
                        <a:t>Weeks 11-14</a:t>
                      </a:r>
                    </a:p>
                  </a:txBody>
                  <a:tcPr marL="4136" marR="4136" marT="4136" marB="0" anchor="ctr">
                    <a:lnL>
                      <a:noFill/>
                    </a:lnL>
                    <a:lnR>
                      <a:noFill/>
                    </a:lnR>
                    <a:lnT>
                      <a:noFill/>
                    </a:lnT>
                    <a:lnB>
                      <a:noFill/>
                    </a:lnB>
                  </a:tcPr>
                </a:tc>
                <a:tc>
                  <a:txBody>
                    <a:bodyPr/>
                    <a:lstStyle/>
                    <a:p>
                      <a:pPr algn="ctr" fontAlgn="b"/>
                      <a:endParaRPr lang="en-US" sz="1000" b="1" i="0" u="none" strike="noStrike" dirty="0">
                        <a:solidFill>
                          <a:srgbClr val="000000"/>
                        </a:solidFill>
                        <a:latin typeface="Century"/>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latin typeface="Arial"/>
                      </a:endParaRPr>
                    </a:p>
                  </a:txBody>
                  <a:tcPr marL="4136" marR="4136" marT="4136" marB="0" anchor="b">
                    <a:lnL>
                      <a:noFill/>
                    </a:lnL>
                    <a:lnR>
                      <a:noFill/>
                    </a:lnR>
                    <a:lnT>
                      <a:noFill/>
                    </a:lnT>
                    <a:lnB w="12700" cap="flat" cmpd="sng" algn="ctr">
                      <a:solidFill>
                        <a:srgbClr val="000000"/>
                      </a:solidFill>
                      <a:prstDash val="solid"/>
                      <a:round/>
                      <a:headEnd type="none" w="med" len="med"/>
                      <a:tailEnd type="none" w="med" len="med"/>
                    </a:lnB>
                  </a:tcPr>
                </a:tc>
              </a:tr>
              <a:tr h="193549">
                <a:tc>
                  <a:txBody>
                    <a:bodyPr/>
                    <a:lstStyle/>
                    <a:p>
                      <a:pPr algn="l" fontAlgn="ctr"/>
                      <a:endParaRPr lang="en-US" sz="1000" b="0" i="0" u="none" strike="noStrike" dirty="0">
                        <a:solidFill>
                          <a:srgbClr val="000000"/>
                        </a:solidFill>
                        <a:latin typeface="Century"/>
                      </a:endParaRPr>
                    </a:p>
                  </a:txBody>
                  <a:tcPr marL="4136" marR="4136" marT="4136"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rgbClr val="FFFFFF"/>
                          </a:solidFill>
                          <a:latin typeface="Century"/>
                        </a:rPr>
                        <a:t>Exercise</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Emphasis</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 of Best</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Reps</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Sets</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dirty="0">
                          <a:solidFill>
                            <a:srgbClr val="FFFFFF"/>
                          </a:solidFill>
                          <a:latin typeface="Century"/>
                        </a:rPr>
                        <a:t>Rest</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2">
                  <a:txBody>
                    <a:bodyPr/>
                    <a:lstStyle/>
                    <a:p>
                      <a:pPr algn="ctr" fontAlgn="ctr"/>
                      <a:r>
                        <a:rPr lang="en-US" sz="1000" b="1" i="0" u="none" strike="noStrike" dirty="0">
                          <a:solidFill>
                            <a:srgbClr val="FFFFFF"/>
                          </a:solidFill>
                          <a:latin typeface="Century"/>
                        </a:rPr>
                        <a:t>Rest b/w Sets</a:t>
                      </a:r>
                    </a:p>
                  </a:txBody>
                  <a:tcPr marL="4136" marR="4136" marT="4136"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Day 1</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25 yd. Sprints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95-100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6</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6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Day 2</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Pro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Nebraska</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Colt</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Line</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3</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:45s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Day 3</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 yd. Sprints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latin typeface="Century"/>
                        </a:rPr>
                        <a:t>Acceleration</a:t>
                      </a:r>
                      <a:endParaRPr lang="en-US" sz="1000" b="0" i="0" u="none" strike="noStrike" dirty="0">
                        <a:solidFill>
                          <a:srgbClr val="000000"/>
                        </a:solidFill>
                        <a:latin typeface="Century"/>
                      </a:endParaRP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95-100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Day 4</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Weave Drill</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Speed Agility</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5 ea.</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2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3 Min.</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Day 5</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Half Gassers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Conditioning Test</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14/16/18/18</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1:00</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Make in :17s</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1000" b="1" i="0" u="none" strike="noStrike" dirty="0">
                          <a:solidFill>
                            <a:srgbClr val="000000"/>
                          </a:solidFill>
                          <a:latin typeface="Century"/>
                        </a:rPr>
                        <a:t>Increase by 2 each week</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Day 6</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OFF</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2798">
                <a:tc>
                  <a:txBody>
                    <a:bodyPr/>
                    <a:lstStyle/>
                    <a:p>
                      <a:pPr algn="ctr" fontAlgn="ctr"/>
                      <a:r>
                        <a:rPr lang="en-US" sz="1000" b="1"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93549">
                <a:tc>
                  <a:txBody>
                    <a:bodyPr/>
                    <a:lstStyle/>
                    <a:p>
                      <a:pPr algn="ctr" fontAlgn="ctr"/>
                      <a:r>
                        <a:rPr lang="en-US" sz="1000" b="1" i="0" u="none" strike="noStrike" dirty="0">
                          <a:solidFill>
                            <a:srgbClr val="000000"/>
                          </a:solidFill>
                          <a:latin typeface="Century"/>
                        </a:rPr>
                        <a:t>Day 7</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OFF</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dirty="0">
                          <a:solidFill>
                            <a:srgbClr val="000000"/>
                          </a:solidFill>
                          <a:latin typeface="Century"/>
                        </a:rPr>
                        <a:t> </a:t>
                      </a:r>
                    </a:p>
                  </a:txBody>
                  <a:tcPr marL="4136" marR="4136" marT="41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066800"/>
            <a:ext cx="3429000" cy="807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3429000" y="1066800"/>
            <a:ext cx="3429000" cy="807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6553200"/>
            <a:ext cx="6858000" cy="25908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0" y="1066800"/>
            <a:ext cx="3429000" cy="584775"/>
          </a:xfrm>
          <a:prstGeom prst="rect">
            <a:avLst/>
          </a:prstGeom>
          <a:noFill/>
        </p:spPr>
        <p:txBody>
          <a:bodyPr wrap="square" rtlCol="0">
            <a:spAutoFit/>
          </a:bodyPr>
          <a:lstStyle/>
          <a:p>
            <a:pPr algn="ctr"/>
            <a:r>
              <a:rPr lang="en-US" sz="3200" b="1" dirty="0" smtClean="0">
                <a:latin typeface="Century" pitchFamily="18" charset="0"/>
              </a:rPr>
              <a:t>Pro Shuttle</a:t>
            </a:r>
            <a:endParaRPr lang="en-US" sz="3200" b="1" dirty="0">
              <a:latin typeface="Century" pitchFamily="18" charset="0"/>
            </a:endParaRPr>
          </a:p>
        </p:txBody>
      </p:sp>
      <p:sp>
        <p:nvSpPr>
          <p:cNvPr id="10" name="TextBox 9"/>
          <p:cNvSpPr txBox="1"/>
          <p:nvPr/>
        </p:nvSpPr>
        <p:spPr>
          <a:xfrm>
            <a:off x="3429000" y="1066800"/>
            <a:ext cx="3429000" cy="1077218"/>
          </a:xfrm>
          <a:prstGeom prst="rect">
            <a:avLst/>
          </a:prstGeom>
          <a:noFill/>
        </p:spPr>
        <p:txBody>
          <a:bodyPr wrap="square" rtlCol="0">
            <a:spAutoFit/>
          </a:bodyPr>
          <a:lstStyle/>
          <a:p>
            <a:pPr algn="ctr"/>
            <a:r>
              <a:rPr lang="en-US" sz="3200" b="1" dirty="0" smtClean="0">
                <a:latin typeface="Century" pitchFamily="18" charset="0"/>
              </a:rPr>
              <a:t>Nebraska Shuttle</a:t>
            </a:r>
          </a:p>
        </p:txBody>
      </p:sp>
      <p:cxnSp>
        <p:nvCxnSpPr>
          <p:cNvPr id="18" name="Straight Arrow Connector 17"/>
          <p:cNvCxnSpPr/>
          <p:nvPr/>
        </p:nvCxnSpPr>
        <p:spPr>
          <a:xfrm>
            <a:off x="685800" y="3048000"/>
            <a:ext cx="1143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828800" y="3048000"/>
            <a:ext cx="1143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0" name="Isosceles Triangle 19"/>
          <p:cNvSpPr/>
          <p:nvPr/>
        </p:nvSpPr>
        <p:spPr>
          <a:xfrm>
            <a:off x="609600" y="31242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Isosceles Triangle 20"/>
          <p:cNvSpPr/>
          <p:nvPr/>
        </p:nvSpPr>
        <p:spPr>
          <a:xfrm>
            <a:off x="1676400" y="31242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Isosceles Triangle 21"/>
          <p:cNvSpPr/>
          <p:nvPr/>
        </p:nvSpPr>
        <p:spPr>
          <a:xfrm>
            <a:off x="2743200" y="31242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914400" y="2743200"/>
            <a:ext cx="914400"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25" name="TextBox 24"/>
          <p:cNvSpPr txBox="1"/>
          <p:nvPr/>
        </p:nvSpPr>
        <p:spPr>
          <a:xfrm>
            <a:off x="1981200" y="2743200"/>
            <a:ext cx="914400"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26" name="TextBox 25"/>
          <p:cNvSpPr txBox="1"/>
          <p:nvPr/>
        </p:nvSpPr>
        <p:spPr>
          <a:xfrm>
            <a:off x="533400" y="3276600"/>
            <a:ext cx="381000" cy="276999"/>
          </a:xfrm>
          <a:prstGeom prst="rect">
            <a:avLst/>
          </a:prstGeom>
          <a:noFill/>
        </p:spPr>
        <p:txBody>
          <a:bodyPr wrap="square" rtlCol="0">
            <a:spAutoFit/>
          </a:bodyPr>
          <a:lstStyle/>
          <a:p>
            <a:pPr algn="ctr"/>
            <a:r>
              <a:rPr lang="en-US" sz="1200" dirty="0" smtClean="0">
                <a:latin typeface="Century" pitchFamily="18" charset="0"/>
              </a:rPr>
              <a:t>C</a:t>
            </a:r>
            <a:endParaRPr lang="en-US" sz="1200" dirty="0">
              <a:latin typeface="Century" pitchFamily="18" charset="0"/>
            </a:endParaRPr>
          </a:p>
        </p:txBody>
      </p:sp>
      <p:sp>
        <p:nvSpPr>
          <p:cNvPr id="27" name="TextBox 26"/>
          <p:cNvSpPr txBox="1"/>
          <p:nvPr/>
        </p:nvSpPr>
        <p:spPr>
          <a:xfrm>
            <a:off x="2667000" y="3276600"/>
            <a:ext cx="381000" cy="276999"/>
          </a:xfrm>
          <a:prstGeom prst="rect">
            <a:avLst/>
          </a:prstGeom>
          <a:noFill/>
        </p:spPr>
        <p:txBody>
          <a:bodyPr wrap="square" rtlCol="0">
            <a:spAutoFit/>
          </a:bodyPr>
          <a:lstStyle/>
          <a:p>
            <a:pPr algn="ctr"/>
            <a:r>
              <a:rPr lang="en-US" sz="1200" dirty="0" smtClean="0">
                <a:latin typeface="Century" pitchFamily="18" charset="0"/>
              </a:rPr>
              <a:t>B</a:t>
            </a:r>
            <a:endParaRPr lang="en-US" sz="1200" dirty="0">
              <a:latin typeface="Century" pitchFamily="18" charset="0"/>
            </a:endParaRPr>
          </a:p>
        </p:txBody>
      </p:sp>
      <p:sp>
        <p:nvSpPr>
          <p:cNvPr id="28" name="TextBox 27"/>
          <p:cNvSpPr txBox="1"/>
          <p:nvPr/>
        </p:nvSpPr>
        <p:spPr>
          <a:xfrm>
            <a:off x="1600200" y="3276600"/>
            <a:ext cx="381000" cy="276999"/>
          </a:xfrm>
          <a:prstGeom prst="rect">
            <a:avLst/>
          </a:prstGeom>
          <a:noFill/>
        </p:spPr>
        <p:txBody>
          <a:bodyPr wrap="square" rtlCol="0">
            <a:spAutoFit/>
          </a:bodyPr>
          <a:lstStyle/>
          <a:p>
            <a:pPr algn="ctr"/>
            <a:r>
              <a:rPr lang="en-US" sz="1200" dirty="0" smtClean="0">
                <a:latin typeface="Century" pitchFamily="18" charset="0"/>
              </a:rPr>
              <a:t>A</a:t>
            </a:r>
            <a:endParaRPr lang="en-US" sz="1200" dirty="0">
              <a:latin typeface="Century" pitchFamily="18" charset="0"/>
            </a:endParaRPr>
          </a:p>
        </p:txBody>
      </p:sp>
      <p:sp>
        <p:nvSpPr>
          <p:cNvPr id="29" name="Isosceles Triangle 28"/>
          <p:cNvSpPr/>
          <p:nvPr/>
        </p:nvSpPr>
        <p:spPr>
          <a:xfrm>
            <a:off x="152400" y="61722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1" name="Straight Arrow Connector 30"/>
          <p:cNvCxnSpPr/>
          <p:nvPr/>
        </p:nvCxnSpPr>
        <p:spPr>
          <a:xfrm flipV="1">
            <a:off x="1828800" y="3657600"/>
            <a:ext cx="114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0800000">
            <a:off x="685800" y="3733800"/>
            <a:ext cx="2286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685800" y="3810000"/>
            <a:ext cx="152704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381000" y="6096000"/>
            <a:ext cx="762000" cy="276999"/>
          </a:xfrm>
          <a:prstGeom prst="rect">
            <a:avLst/>
          </a:prstGeom>
          <a:noFill/>
        </p:spPr>
        <p:txBody>
          <a:bodyPr wrap="square" rtlCol="0">
            <a:spAutoFit/>
          </a:bodyPr>
          <a:lstStyle/>
          <a:p>
            <a:r>
              <a:rPr lang="en-US" sz="1200" dirty="0" smtClean="0">
                <a:latin typeface="Century" pitchFamily="18" charset="0"/>
              </a:rPr>
              <a:t>= Cone</a:t>
            </a:r>
            <a:endParaRPr lang="en-US" sz="1200" dirty="0">
              <a:latin typeface="Century" pitchFamily="18" charset="0"/>
            </a:endParaRPr>
          </a:p>
        </p:txBody>
      </p:sp>
      <p:sp>
        <p:nvSpPr>
          <p:cNvPr id="43" name="TextBox 42"/>
          <p:cNvSpPr txBox="1"/>
          <p:nvPr/>
        </p:nvSpPr>
        <p:spPr>
          <a:xfrm>
            <a:off x="0" y="6553200"/>
            <a:ext cx="3429000" cy="1384995"/>
          </a:xfrm>
          <a:prstGeom prst="rect">
            <a:avLst/>
          </a:prstGeom>
          <a:noFill/>
        </p:spPr>
        <p:txBody>
          <a:bodyPr wrap="square" rtlCol="0">
            <a:spAutoFit/>
          </a:bodyPr>
          <a:lstStyle/>
          <a:p>
            <a:pPr>
              <a:buFont typeface="Courier New" pitchFamily="49" charset="0"/>
              <a:buChar char="o"/>
            </a:pPr>
            <a:r>
              <a:rPr lang="en-US" sz="1400" dirty="0" smtClean="0">
                <a:latin typeface="Century" pitchFamily="18" charset="0"/>
              </a:rPr>
              <a:t> Start at Cone A in a 2-point stance.</a:t>
            </a:r>
          </a:p>
          <a:p>
            <a:pPr>
              <a:buFont typeface="Courier New" pitchFamily="49" charset="0"/>
              <a:buChar char="o"/>
            </a:pPr>
            <a:r>
              <a:rPr lang="en-US" sz="1400" dirty="0" smtClean="0">
                <a:latin typeface="Century" pitchFamily="18" charset="0"/>
              </a:rPr>
              <a:t> Sprint to Cone B and touch the line with   right foot.</a:t>
            </a:r>
          </a:p>
          <a:p>
            <a:pPr>
              <a:buFont typeface="Courier New" pitchFamily="49" charset="0"/>
              <a:buChar char="o"/>
            </a:pPr>
            <a:r>
              <a:rPr lang="en-US" sz="1400" dirty="0" smtClean="0">
                <a:latin typeface="Century" pitchFamily="18" charset="0"/>
              </a:rPr>
              <a:t> Sprint to Cone C and touch the line with left foot.</a:t>
            </a:r>
          </a:p>
          <a:p>
            <a:pPr>
              <a:buFont typeface="Courier New" pitchFamily="49" charset="0"/>
              <a:buChar char="o"/>
            </a:pPr>
            <a:r>
              <a:rPr lang="en-US" sz="1400" dirty="0" smtClean="0">
                <a:latin typeface="Century" pitchFamily="18" charset="0"/>
              </a:rPr>
              <a:t> Sprint through Cone A.</a:t>
            </a:r>
            <a:endParaRPr lang="en-US" sz="1400" dirty="0">
              <a:latin typeface="Century" pitchFamily="18" charset="0"/>
            </a:endParaRPr>
          </a:p>
        </p:txBody>
      </p:sp>
      <p:sp>
        <p:nvSpPr>
          <p:cNvPr id="44" name="TextBox 43"/>
          <p:cNvSpPr txBox="1"/>
          <p:nvPr/>
        </p:nvSpPr>
        <p:spPr>
          <a:xfrm>
            <a:off x="3429000" y="6553200"/>
            <a:ext cx="3429000" cy="1815882"/>
          </a:xfrm>
          <a:prstGeom prst="rect">
            <a:avLst/>
          </a:prstGeom>
          <a:noFill/>
        </p:spPr>
        <p:txBody>
          <a:bodyPr wrap="square" rtlCol="0">
            <a:spAutoFit/>
          </a:bodyPr>
          <a:lstStyle/>
          <a:p>
            <a:pPr>
              <a:buFont typeface="Courier New" pitchFamily="49" charset="0"/>
              <a:buChar char="o"/>
            </a:pPr>
            <a:r>
              <a:rPr lang="en-US" sz="1400" dirty="0" smtClean="0">
                <a:latin typeface="Century" pitchFamily="18" charset="0"/>
              </a:rPr>
              <a:t> Start at Cone A in a 2-point stance.</a:t>
            </a:r>
          </a:p>
          <a:p>
            <a:pPr>
              <a:buFont typeface="Courier New" pitchFamily="49" charset="0"/>
              <a:buChar char="o"/>
            </a:pPr>
            <a:r>
              <a:rPr lang="en-US" sz="1400" dirty="0" smtClean="0">
                <a:latin typeface="Century" pitchFamily="18" charset="0"/>
              </a:rPr>
              <a:t> Sprint around Cone B with the left shoulder closest to Cone B.</a:t>
            </a:r>
          </a:p>
          <a:p>
            <a:pPr>
              <a:buFont typeface="Courier New" pitchFamily="49" charset="0"/>
              <a:buChar char="o"/>
            </a:pPr>
            <a:r>
              <a:rPr lang="en-US" sz="1400" dirty="0" smtClean="0">
                <a:latin typeface="Century" pitchFamily="18" charset="0"/>
              </a:rPr>
              <a:t> Sprint around Cone A with the right shoulder closest to Cone A.</a:t>
            </a:r>
          </a:p>
          <a:p>
            <a:pPr>
              <a:buFont typeface="Courier New" pitchFamily="49" charset="0"/>
              <a:buChar char="o"/>
            </a:pPr>
            <a:r>
              <a:rPr lang="en-US" sz="1400" dirty="0" smtClean="0">
                <a:latin typeface="Century" pitchFamily="18" charset="0"/>
              </a:rPr>
              <a:t> Sprint to Cone B and touch the ground with both hands.</a:t>
            </a:r>
          </a:p>
          <a:p>
            <a:pPr>
              <a:buFont typeface="Courier New" pitchFamily="49" charset="0"/>
              <a:buChar char="o"/>
            </a:pPr>
            <a:r>
              <a:rPr lang="en-US" sz="1400" dirty="0" smtClean="0">
                <a:latin typeface="Century" pitchFamily="18" charset="0"/>
              </a:rPr>
              <a:t> Backpedal through Cone A.</a:t>
            </a:r>
            <a:endParaRPr lang="en-US" sz="1400" dirty="0">
              <a:latin typeface="Century" pitchFamily="18" charset="0"/>
            </a:endParaRPr>
          </a:p>
        </p:txBody>
      </p:sp>
      <p:sp>
        <p:nvSpPr>
          <p:cNvPr id="45" name="TextBox 44"/>
          <p:cNvSpPr txBox="1"/>
          <p:nvPr/>
        </p:nvSpPr>
        <p:spPr>
          <a:xfrm>
            <a:off x="5029200" y="4114800"/>
            <a:ext cx="381000" cy="276999"/>
          </a:xfrm>
          <a:prstGeom prst="rect">
            <a:avLst/>
          </a:prstGeom>
          <a:noFill/>
        </p:spPr>
        <p:txBody>
          <a:bodyPr wrap="square" rtlCol="0">
            <a:spAutoFit/>
          </a:bodyPr>
          <a:lstStyle/>
          <a:p>
            <a:pPr algn="ctr"/>
            <a:r>
              <a:rPr lang="en-US" sz="1200" dirty="0" smtClean="0">
                <a:latin typeface="Century" pitchFamily="18" charset="0"/>
              </a:rPr>
              <a:t>A</a:t>
            </a:r>
            <a:endParaRPr lang="en-US" sz="1200" dirty="0">
              <a:latin typeface="Century" pitchFamily="18" charset="0"/>
            </a:endParaRPr>
          </a:p>
        </p:txBody>
      </p:sp>
      <p:sp>
        <p:nvSpPr>
          <p:cNvPr id="46" name="TextBox 45"/>
          <p:cNvSpPr txBox="1"/>
          <p:nvPr/>
        </p:nvSpPr>
        <p:spPr>
          <a:xfrm>
            <a:off x="5029200" y="2514600"/>
            <a:ext cx="381000" cy="276999"/>
          </a:xfrm>
          <a:prstGeom prst="rect">
            <a:avLst/>
          </a:prstGeom>
          <a:noFill/>
        </p:spPr>
        <p:txBody>
          <a:bodyPr wrap="square" rtlCol="0">
            <a:spAutoFit/>
          </a:bodyPr>
          <a:lstStyle/>
          <a:p>
            <a:pPr algn="ctr"/>
            <a:r>
              <a:rPr lang="en-US" sz="1200" dirty="0" smtClean="0">
                <a:latin typeface="Century" pitchFamily="18" charset="0"/>
              </a:rPr>
              <a:t>B</a:t>
            </a:r>
            <a:endParaRPr lang="en-US" sz="1200" dirty="0">
              <a:latin typeface="Century" pitchFamily="18" charset="0"/>
            </a:endParaRPr>
          </a:p>
        </p:txBody>
      </p:sp>
      <p:cxnSp>
        <p:nvCxnSpPr>
          <p:cNvPr id="47" name="Straight Arrow Connector 46"/>
          <p:cNvCxnSpPr/>
          <p:nvPr/>
        </p:nvCxnSpPr>
        <p:spPr>
          <a:xfrm rot="5400000">
            <a:off x="4306094" y="3466306"/>
            <a:ext cx="1143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9" name="Isosceles Triangle 48"/>
          <p:cNvSpPr/>
          <p:nvPr/>
        </p:nvSpPr>
        <p:spPr>
          <a:xfrm>
            <a:off x="5105400" y="28194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Isosceles Triangle 49"/>
          <p:cNvSpPr/>
          <p:nvPr/>
        </p:nvSpPr>
        <p:spPr>
          <a:xfrm>
            <a:off x="5105400" y="38862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rot="16200000">
            <a:off x="4306789" y="3313211"/>
            <a:ext cx="838200" cy="307777"/>
          </a:xfrm>
          <a:prstGeom prst="rect">
            <a:avLst/>
          </a:prstGeom>
          <a:noFill/>
        </p:spPr>
        <p:txBody>
          <a:bodyPr wrap="square" rtlCol="0">
            <a:spAutoFit/>
          </a:bodyPr>
          <a:lstStyle/>
          <a:p>
            <a:r>
              <a:rPr lang="en-US" sz="1400" dirty="0" smtClean="0">
                <a:latin typeface="Cambria" pitchFamily="18" charset="0"/>
              </a:rPr>
              <a:t>5 </a:t>
            </a:r>
            <a:r>
              <a:rPr lang="en-US" sz="1400" dirty="0" smtClean="0">
                <a:latin typeface="Century" pitchFamily="18" charset="0"/>
              </a:rPr>
              <a:t>Yards</a:t>
            </a:r>
            <a:endParaRPr lang="en-US" sz="1400" dirty="0">
              <a:latin typeface="Century" pitchFamily="18" charset="0"/>
            </a:endParaRPr>
          </a:p>
        </p:txBody>
      </p:sp>
      <p:sp>
        <p:nvSpPr>
          <p:cNvPr id="90" name="Freeform 89"/>
          <p:cNvSpPr/>
          <p:nvPr/>
        </p:nvSpPr>
        <p:spPr>
          <a:xfrm>
            <a:off x="4987925" y="2728913"/>
            <a:ext cx="546100" cy="1457324"/>
          </a:xfrm>
          <a:custGeom>
            <a:avLst/>
            <a:gdLst>
              <a:gd name="connsiteX0" fmla="*/ 69850 w 546100"/>
              <a:gd name="connsiteY0" fmla="*/ 1309687 h 1457324"/>
              <a:gd name="connsiteX1" fmla="*/ 431800 w 546100"/>
              <a:gd name="connsiteY1" fmla="*/ 214312 h 1457324"/>
              <a:gd name="connsiteX2" fmla="*/ 184150 w 546100"/>
              <a:gd name="connsiteY2" fmla="*/ 23812 h 1457324"/>
              <a:gd name="connsiteX3" fmla="*/ 50800 w 546100"/>
              <a:gd name="connsiteY3" fmla="*/ 300037 h 1457324"/>
              <a:gd name="connsiteX4" fmla="*/ 412750 w 546100"/>
              <a:gd name="connsiteY4" fmla="*/ 1271587 h 1457324"/>
              <a:gd name="connsiteX5" fmla="*/ 127000 w 546100"/>
              <a:gd name="connsiteY5" fmla="*/ 1414462 h 1457324"/>
              <a:gd name="connsiteX6" fmla="*/ 69850 w 546100"/>
              <a:gd name="connsiteY6" fmla="*/ 1185862 h 1457324"/>
              <a:gd name="connsiteX7" fmla="*/ 546100 w 546100"/>
              <a:gd name="connsiteY7" fmla="*/ 157162 h 145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6100" h="1457324">
                <a:moveTo>
                  <a:pt x="69850" y="1309687"/>
                </a:moveTo>
                <a:cubicBezTo>
                  <a:pt x="241300" y="869156"/>
                  <a:pt x="412750" y="428625"/>
                  <a:pt x="431800" y="214312"/>
                </a:cubicBezTo>
                <a:cubicBezTo>
                  <a:pt x="450850" y="0"/>
                  <a:pt x="247650" y="9525"/>
                  <a:pt x="184150" y="23812"/>
                </a:cubicBezTo>
                <a:cubicBezTo>
                  <a:pt x="120650" y="38100"/>
                  <a:pt x="12700" y="92074"/>
                  <a:pt x="50800" y="300037"/>
                </a:cubicBezTo>
                <a:cubicBezTo>
                  <a:pt x="88900" y="508000"/>
                  <a:pt x="400050" y="1085850"/>
                  <a:pt x="412750" y="1271587"/>
                </a:cubicBezTo>
                <a:cubicBezTo>
                  <a:pt x="425450" y="1457324"/>
                  <a:pt x="184150" y="1428750"/>
                  <a:pt x="127000" y="1414462"/>
                </a:cubicBezTo>
                <a:cubicBezTo>
                  <a:pt x="69850" y="1400175"/>
                  <a:pt x="0" y="1395412"/>
                  <a:pt x="69850" y="1185862"/>
                </a:cubicBezTo>
                <a:cubicBezTo>
                  <a:pt x="139700" y="976312"/>
                  <a:pt x="342900" y="566737"/>
                  <a:pt x="546100" y="157162"/>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95" name="Straight Arrow Connector 94"/>
          <p:cNvCxnSpPr>
            <a:stCxn id="90" idx="7"/>
          </p:cNvCxnSpPr>
          <p:nvPr/>
        </p:nvCxnSpPr>
        <p:spPr>
          <a:xfrm>
            <a:off x="5534025" y="2886075"/>
            <a:ext cx="28575" cy="13049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9" name="Isosceles Triangle 98"/>
          <p:cNvSpPr/>
          <p:nvPr/>
        </p:nvSpPr>
        <p:spPr>
          <a:xfrm>
            <a:off x="3581400" y="61722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TextBox 99"/>
          <p:cNvSpPr txBox="1"/>
          <p:nvPr/>
        </p:nvSpPr>
        <p:spPr>
          <a:xfrm>
            <a:off x="3810000" y="6096000"/>
            <a:ext cx="762000" cy="276999"/>
          </a:xfrm>
          <a:prstGeom prst="rect">
            <a:avLst/>
          </a:prstGeom>
          <a:noFill/>
        </p:spPr>
        <p:txBody>
          <a:bodyPr wrap="square" rtlCol="0">
            <a:spAutoFit/>
          </a:bodyPr>
          <a:lstStyle/>
          <a:p>
            <a:r>
              <a:rPr lang="en-US" sz="1200" dirty="0" smtClean="0">
                <a:latin typeface="Century" pitchFamily="18" charset="0"/>
              </a:rPr>
              <a:t>= Cone</a:t>
            </a:r>
            <a:endParaRPr lang="en-US" sz="1200" dirty="0">
              <a:latin typeface="Century" pitchFamily="18" charset="0"/>
            </a:endParaRPr>
          </a:p>
        </p:txBody>
      </p:sp>
      <p:sp>
        <p:nvSpPr>
          <p:cNvPr id="36" name="Rectangle 35"/>
          <p:cNvSpPr/>
          <p:nvPr/>
        </p:nvSpPr>
        <p:spPr>
          <a:xfrm>
            <a:off x="0" y="2"/>
            <a:ext cx="6858000" cy="646331"/>
          </a:xfrm>
          <a:prstGeom prst="rect">
            <a:avLst/>
          </a:prstGeom>
          <a:noFill/>
        </p:spPr>
        <p:txBody>
          <a:bodyPr wrap="square" lIns="91440" tIns="45720" rIns="91440" bIns="45720">
            <a:spAutoFit/>
          </a:bodyPr>
          <a:lstStyle/>
          <a:p>
            <a:pPr algn="ct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SOFTBALL</a:t>
            </a:r>
            <a:endParaRPr lang="en-US" sz="3600" b="1" dirty="0">
              <a:ln w="3175">
                <a:solidFill>
                  <a:schemeClr val="tx1"/>
                </a:solidFill>
                <a:prstDash val="solid"/>
              </a:ln>
              <a:solidFill>
                <a:srgbClr val="0000FF"/>
              </a:solidFill>
              <a:effectLst>
                <a:outerShdw blurRad="50000" dist="50800" dir="7500000" algn="tl">
                  <a:srgbClr val="000000">
                    <a:shade val="5000"/>
                    <a:alpha val="35000"/>
                  </a:srgbClr>
                </a:outerShdw>
              </a:effectLst>
              <a:latin typeface="Century"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8000" cy="646331"/>
          </a:xfrm>
          <a:prstGeom prst="rect">
            <a:avLst/>
          </a:prstGeom>
          <a:noFill/>
        </p:spPr>
        <p:txBody>
          <a:bodyPr wrap="square" lIns="91440" tIns="45720" rIns="91440" bIns="45720">
            <a:spAutoFit/>
          </a:bodyPr>
          <a:lstStyle/>
          <a:p>
            <a:pPr algn="ct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SOFTBALL</a:t>
            </a:r>
            <a:endParaRPr lang="en-US" sz="3600" b="1" dirty="0">
              <a:ln w="3175">
                <a:solidFill>
                  <a:schemeClr val="tx1"/>
                </a:solidFill>
                <a:prstDash val="solid"/>
              </a:ln>
              <a:solidFill>
                <a:srgbClr val="0000FF"/>
              </a:solidFill>
              <a:effectLst>
                <a:outerShdw blurRad="50000" dist="50800" dir="7500000" algn="tl">
                  <a:srgbClr val="000000">
                    <a:shade val="5000"/>
                    <a:alpha val="35000"/>
                  </a:srgbClr>
                </a:outerShdw>
              </a:effectLst>
              <a:latin typeface="Century" pitchFamily="18" charset="0"/>
            </a:endParaRPr>
          </a:p>
        </p:txBody>
      </p:sp>
      <p:sp>
        <p:nvSpPr>
          <p:cNvPr id="3" name="Rectangle 2"/>
          <p:cNvSpPr/>
          <p:nvPr/>
        </p:nvSpPr>
        <p:spPr>
          <a:xfrm>
            <a:off x="0" y="1066800"/>
            <a:ext cx="3429000" cy="807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3429000" y="1066800"/>
            <a:ext cx="3429000" cy="807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6553200"/>
            <a:ext cx="6858000" cy="25908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0" y="1066800"/>
            <a:ext cx="3429000" cy="584775"/>
          </a:xfrm>
          <a:prstGeom prst="rect">
            <a:avLst/>
          </a:prstGeom>
          <a:noFill/>
        </p:spPr>
        <p:txBody>
          <a:bodyPr wrap="square" rtlCol="0">
            <a:spAutoFit/>
          </a:bodyPr>
          <a:lstStyle/>
          <a:p>
            <a:pPr algn="ctr"/>
            <a:r>
              <a:rPr lang="en-US" sz="3200" b="1" dirty="0" smtClean="0">
                <a:latin typeface="Century" pitchFamily="18" charset="0"/>
              </a:rPr>
              <a:t>Colt	</a:t>
            </a:r>
            <a:endParaRPr lang="en-US" sz="3200" b="1" dirty="0">
              <a:latin typeface="Century" pitchFamily="18" charset="0"/>
            </a:endParaRPr>
          </a:p>
        </p:txBody>
      </p:sp>
      <p:sp>
        <p:nvSpPr>
          <p:cNvPr id="8" name="TextBox 7"/>
          <p:cNvSpPr txBox="1"/>
          <p:nvPr/>
        </p:nvSpPr>
        <p:spPr>
          <a:xfrm>
            <a:off x="3429000" y="1066800"/>
            <a:ext cx="3429000" cy="584775"/>
          </a:xfrm>
          <a:prstGeom prst="rect">
            <a:avLst/>
          </a:prstGeom>
          <a:noFill/>
        </p:spPr>
        <p:txBody>
          <a:bodyPr wrap="square" rtlCol="0">
            <a:spAutoFit/>
          </a:bodyPr>
          <a:lstStyle/>
          <a:p>
            <a:pPr algn="ctr"/>
            <a:r>
              <a:rPr lang="en-US" sz="3200" b="1" dirty="0" smtClean="0">
                <a:latin typeface="Century" pitchFamily="18" charset="0"/>
              </a:rPr>
              <a:t>Line Runs</a:t>
            </a:r>
          </a:p>
        </p:txBody>
      </p:sp>
      <p:sp>
        <p:nvSpPr>
          <p:cNvPr id="9" name="Isosceles Triangle 8"/>
          <p:cNvSpPr/>
          <p:nvPr/>
        </p:nvSpPr>
        <p:spPr>
          <a:xfrm>
            <a:off x="1066800" y="18288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9"/>
          <p:cNvSpPr/>
          <p:nvPr/>
        </p:nvSpPr>
        <p:spPr>
          <a:xfrm>
            <a:off x="1066800" y="28956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Isosceles Triangle 10"/>
          <p:cNvSpPr/>
          <p:nvPr/>
        </p:nvSpPr>
        <p:spPr>
          <a:xfrm>
            <a:off x="1066800" y="39624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Isosceles Triangle 11"/>
          <p:cNvSpPr/>
          <p:nvPr/>
        </p:nvSpPr>
        <p:spPr>
          <a:xfrm>
            <a:off x="1066800" y="51054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Isosceles Triangle 12"/>
          <p:cNvSpPr/>
          <p:nvPr/>
        </p:nvSpPr>
        <p:spPr>
          <a:xfrm>
            <a:off x="228600" y="61722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Arrow Connector 14"/>
          <p:cNvCxnSpPr/>
          <p:nvPr/>
        </p:nvCxnSpPr>
        <p:spPr>
          <a:xfrm rot="5400000" flipH="1" flipV="1">
            <a:off x="305594" y="4114006"/>
            <a:ext cx="2286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flipH="1" flipV="1">
            <a:off x="571500" y="2933700"/>
            <a:ext cx="2362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1029494" y="3542506"/>
            <a:ext cx="114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57200" y="6096000"/>
            <a:ext cx="762000" cy="276999"/>
          </a:xfrm>
          <a:prstGeom prst="rect">
            <a:avLst/>
          </a:prstGeom>
          <a:noFill/>
        </p:spPr>
        <p:txBody>
          <a:bodyPr wrap="square" rtlCol="0">
            <a:spAutoFit/>
          </a:bodyPr>
          <a:lstStyle/>
          <a:p>
            <a:r>
              <a:rPr lang="en-US" sz="1200" dirty="0" smtClean="0">
                <a:latin typeface="Cambria" pitchFamily="18" charset="0"/>
              </a:rPr>
              <a:t>= </a:t>
            </a:r>
            <a:r>
              <a:rPr lang="en-US" sz="1200" dirty="0" smtClean="0">
                <a:latin typeface="Century" pitchFamily="18" charset="0"/>
              </a:rPr>
              <a:t>Cone</a:t>
            </a:r>
            <a:endParaRPr lang="en-US" sz="1200" dirty="0">
              <a:latin typeface="Century" pitchFamily="18" charset="0"/>
            </a:endParaRPr>
          </a:p>
        </p:txBody>
      </p:sp>
      <p:sp>
        <p:nvSpPr>
          <p:cNvPr id="21" name="TextBox 20"/>
          <p:cNvSpPr txBox="1"/>
          <p:nvPr/>
        </p:nvSpPr>
        <p:spPr>
          <a:xfrm>
            <a:off x="3733800" y="6096000"/>
            <a:ext cx="762000" cy="276999"/>
          </a:xfrm>
          <a:prstGeom prst="rect">
            <a:avLst/>
          </a:prstGeom>
          <a:noFill/>
        </p:spPr>
        <p:txBody>
          <a:bodyPr wrap="square" rtlCol="0">
            <a:spAutoFit/>
          </a:bodyPr>
          <a:lstStyle/>
          <a:p>
            <a:r>
              <a:rPr lang="en-US" sz="1200" dirty="0" smtClean="0">
                <a:latin typeface="Cambria" pitchFamily="18" charset="0"/>
              </a:rPr>
              <a:t>= Cone</a:t>
            </a:r>
            <a:endParaRPr lang="en-US" sz="1200" dirty="0">
              <a:latin typeface="Cambria" pitchFamily="18" charset="0"/>
            </a:endParaRPr>
          </a:p>
        </p:txBody>
      </p:sp>
      <p:sp>
        <p:nvSpPr>
          <p:cNvPr id="22" name="Isosceles Triangle 21"/>
          <p:cNvSpPr/>
          <p:nvPr/>
        </p:nvSpPr>
        <p:spPr>
          <a:xfrm>
            <a:off x="3505200" y="61722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Isosceles Triangle 22"/>
          <p:cNvSpPr/>
          <p:nvPr/>
        </p:nvSpPr>
        <p:spPr>
          <a:xfrm>
            <a:off x="4419600" y="22860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Isosceles Triangle 23"/>
          <p:cNvSpPr/>
          <p:nvPr/>
        </p:nvSpPr>
        <p:spPr>
          <a:xfrm>
            <a:off x="4419600" y="33528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Isosceles Triangle 24"/>
          <p:cNvSpPr/>
          <p:nvPr/>
        </p:nvSpPr>
        <p:spPr>
          <a:xfrm>
            <a:off x="4419600" y="44196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Straight Arrow Connector 26"/>
          <p:cNvCxnSpPr/>
          <p:nvPr/>
        </p:nvCxnSpPr>
        <p:spPr>
          <a:xfrm rot="5400000" flipH="1" flipV="1">
            <a:off x="4153694" y="3999706"/>
            <a:ext cx="114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4306094" y="3999706"/>
            <a:ext cx="114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3886994" y="3428206"/>
            <a:ext cx="2286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4039394" y="3428206"/>
            <a:ext cx="2286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flipH="1" flipV="1">
            <a:off x="4763294" y="3999706"/>
            <a:ext cx="114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4763294" y="4152106"/>
            <a:ext cx="1447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343694" y="4685506"/>
            <a:ext cx="1143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flipH="1" flipV="1">
            <a:off x="343694" y="2399506"/>
            <a:ext cx="1143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flipH="1" flipV="1">
            <a:off x="343694" y="3542506"/>
            <a:ext cx="1143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rot="16200000">
            <a:off x="344388" y="3389411"/>
            <a:ext cx="838200"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45" name="TextBox 44"/>
          <p:cNvSpPr txBox="1"/>
          <p:nvPr/>
        </p:nvSpPr>
        <p:spPr>
          <a:xfrm rot="16200000">
            <a:off x="344389" y="2246411"/>
            <a:ext cx="838200"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46" name="TextBox 45"/>
          <p:cNvSpPr txBox="1"/>
          <p:nvPr/>
        </p:nvSpPr>
        <p:spPr>
          <a:xfrm rot="16200000">
            <a:off x="306290" y="4418111"/>
            <a:ext cx="914400" cy="307777"/>
          </a:xfrm>
          <a:prstGeom prst="rect">
            <a:avLst/>
          </a:prstGeom>
          <a:noFill/>
        </p:spPr>
        <p:txBody>
          <a:bodyPr wrap="square" rtlCol="0">
            <a:spAutoFit/>
          </a:bodyPr>
          <a:lstStyle/>
          <a:p>
            <a:r>
              <a:rPr lang="en-US" sz="1400" dirty="0" smtClean="0">
                <a:latin typeface="Cambria" pitchFamily="18" charset="0"/>
              </a:rPr>
              <a:t>5 </a:t>
            </a:r>
            <a:r>
              <a:rPr lang="en-US" sz="1400" dirty="0" smtClean="0">
                <a:latin typeface="Century" pitchFamily="18" charset="0"/>
              </a:rPr>
              <a:t>Yards</a:t>
            </a:r>
            <a:endParaRPr lang="en-US" sz="1400" dirty="0">
              <a:latin typeface="Century" pitchFamily="18" charset="0"/>
            </a:endParaRPr>
          </a:p>
        </p:txBody>
      </p:sp>
      <p:cxnSp>
        <p:nvCxnSpPr>
          <p:cNvPr id="47" name="Straight Arrow Connector 46"/>
          <p:cNvCxnSpPr/>
          <p:nvPr/>
        </p:nvCxnSpPr>
        <p:spPr>
          <a:xfrm rot="5400000" flipH="1" flipV="1">
            <a:off x="3696494" y="2856706"/>
            <a:ext cx="1143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flipH="1" flipV="1">
            <a:off x="3696494" y="3999706"/>
            <a:ext cx="1143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rot="16200000">
            <a:off x="3620989" y="2627411"/>
            <a:ext cx="990599"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50" name="TextBox 49"/>
          <p:cNvSpPr txBox="1"/>
          <p:nvPr/>
        </p:nvSpPr>
        <p:spPr>
          <a:xfrm rot="16200000">
            <a:off x="3659089" y="3732311"/>
            <a:ext cx="914399"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52" name="TextBox 51"/>
          <p:cNvSpPr txBox="1"/>
          <p:nvPr/>
        </p:nvSpPr>
        <p:spPr>
          <a:xfrm>
            <a:off x="0" y="6553200"/>
            <a:ext cx="3429000" cy="1169551"/>
          </a:xfrm>
          <a:prstGeom prst="rect">
            <a:avLst/>
          </a:prstGeom>
          <a:noFill/>
        </p:spPr>
        <p:txBody>
          <a:bodyPr wrap="square" rtlCol="0">
            <a:spAutoFit/>
          </a:bodyPr>
          <a:lstStyle/>
          <a:p>
            <a:pPr>
              <a:buFont typeface="Courier New" pitchFamily="49" charset="0"/>
              <a:buChar char="o"/>
            </a:pPr>
            <a:r>
              <a:rPr lang="en-US" sz="1400" dirty="0" smtClean="0">
                <a:latin typeface="Century" pitchFamily="18" charset="0"/>
              </a:rPr>
              <a:t> Start at Cone A in a 2-point stance.</a:t>
            </a:r>
          </a:p>
          <a:p>
            <a:pPr>
              <a:buFont typeface="Courier New" pitchFamily="49" charset="0"/>
              <a:buChar char="o"/>
            </a:pPr>
            <a:r>
              <a:rPr lang="en-US" sz="1400" dirty="0" smtClean="0">
                <a:latin typeface="Century" pitchFamily="18" charset="0"/>
              </a:rPr>
              <a:t> Sprint to Cone C and touch line with right foot, change direction and Sprint to Cone B, change direction and Sprint through Cone D.</a:t>
            </a:r>
            <a:endParaRPr lang="en-US" sz="1400" dirty="0">
              <a:latin typeface="Century" pitchFamily="18" charset="0"/>
            </a:endParaRPr>
          </a:p>
        </p:txBody>
      </p:sp>
      <p:sp>
        <p:nvSpPr>
          <p:cNvPr id="53" name="TextBox 52"/>
          <p:cNvSpPr txBox="1"/>
          <p:nvPr/>
        </p:nvSpPr>
        <p:spPr>
          <a:xfrm>
            <a:off x="533400" y="2819400"/>
            <a:ext cx="381000" cy="276999"/>
          </a:xfrm>
          <a:prstGeom prst="rect">
            <a:avLst/>
          </a:prstGeom>
          <a:noFill/>
        </p:spPr>
        <p:txBody>
          <a:bodyPr wrap="square" rtlCol="0">
            <a:spAutoFit/>
          </a:bodyPr>
          <a:lstStyle/>
          <a:p>
            <a:pPr algn="ctr"/>
            <a:r>
              <a:rPr lang="en-US" sz="1200" dirty="0" smtClean="0">
                <a:latin typeface="Century" pitchFamily="18" charset="0"/>
              </a:rPr>
              <a:t>C</a:t>
            </a:r>
            <a:endParaRPr lang="en-US" sz="1200" dirty="0">
              <a:latin typeface="Century" pitchFamily="18" charset="0"/>
            </a:endParaRPr>
          </a:p>
        </p:txBody>
      </p:sp>
      <p:sp>
        <p:nvSpPr>
          <p:cNvPr id="54" name="TextBox 53"/>
          <p:cNvSpPr txBox="1"/>
          <p:nvPr/>
        </p:nvSpPr>
        <p:spPr>
          <a:xfrm>
            <a:off x="3886200" y="4419600"/>
            <a:ext cx="381000" cy="276999"/>
          </a:xfrm>
          <a:prstGeom prst="rect">
            <a:avLst/>
          </a:prstGeom>
          <a:noFill/>
        </p:spPr>
        <p:txBody>
          <a:bodyPr wrap="square" rtlCol="0">
            <a:spAutoFit/>
          </a:bodyPr>
          <a:lstStyle/>
          <a:p>
            <a:pPr algn="ctr"/>
            <a:r>
              <a:rPr lang="en-US" sz="1200" dirty="0" smtClean="0">
                <a:latin typeface="Century" pitchFamily="18" charset="0"/>
              </a:rPr>
              <a:t>A</a:t>
            </a:r>
            <a:endParaRPr lang="en-US" sz="1200" dirty="0">
              <a:latin typeface="Century" pitchFamily="18" charset="0"/>
            </a:endParaRPr>
          </a:p>
        </p:txBody>
      </p:sp>
      <p:sp>
        <p:nvSpPr>
          <p:cNvPr id="55" name="TextBox 54"/>
          <p:cNvSpPr txBox="1"/>
          <p:nvPr/>
        </p:nvSpPr>
        <p:spPr>
          <a:xfrm>
            <a:off x="533400" y="3962400"/>
            <a:ext cx="381000" cy="276999"/>
          </a:xfrm>
          <a:prstGeom prst="rect">
            <a:avLst/>
          </a:prstGeom>
          <a:noFill/>
        </p:spPr>
        <p:txBody>
          <a:bodyPr wrap="square" rtlCol="0">
            <a:spAutoFit/>
          </a:bodyPr>
          <a:lstStyle/>
          <a:p>
            <a:pPr algn="ctr"/>
            <a:r>
              <a:rPr lang="en-US" sz="1200" dirty="0" smtClean="0">
                <a:latin typeface="Century" pitchFamily="18" charset="0"/>
              </a:rPr>
              <a:t>B</a:t>
            </a:r>
            <a:endParaRPr lang="en-US" sz="1200" dirty="0">
              <a:latin typeface="Century" pitchFamily="18" charset="0"/>
            </a:endParaRPr>
          </a:p>
        </p:txBody>
      </p:sp>
      <p:sp>
        <p:nvSpPr>
          <p:cNvPr id="56" name="TextBox 55"/>
          <p:cNvSpPr txBox="1"/>
          <p:nvPr/>
        </p:nvSpPr>
        <p:spPr>
          <a:xfrm>
            <a:off x="533400" y="1752600"/>
            <a:ext cx="381000" cy="276999"/>
          </a:xfrm>
          <a:prstGeom prst="rect">
            <a:avLst/>
          </a:prstGeom>
          <a:noFill/>
        </p:spPr>
        <p:txBody>
          <a:bodyPr wrap="square" rtlCol="0">
            <a:spAutoFit/>
          </a:bodyPr>
          <a:lstStyle/>
          <a:p>
            <a:pPr algn="ctr"/>
            <a:r>
              <a:rPr lang="en-US" sz="1200" dirty="0" smtClean="0">
                <a:latin typeface="Century" pitchFamily="18" charset="0"/>
              </a:rPr>
              <a:t>D</a:t>
            </a:r>
            <a:endParaRPr lang="en-US" sz="1200" dirty="0">
              <a:latin typeface="Century" pitchFamily="18" charset="0"/>
            </a:endParaRPr>
          </a:p>
        </p:txBody>
      </p:sp>
      <p:sp>
        <p:nvSpPr>
          <p:cNvPr id="57" name="TextBox 56"/>
          <p:cNvSpPr txBox="1"/>
          <p:nvPr/>
        </p:nvSpPr>
        <p:spPr>
          <a:xfrm>
            <a:off x="3429000" y="6553200"/>
            <a:ext cx="3429000" cy="2677656"/>
          </a:xfrm>
          <a:prstGeom prst="rect">
            <a:avLst/>
          </a:prstGeom>
          <a:noFill/>
        </p:spPr>
        <p:txBody>
          <a:bodyPr wrap="square" rtlCol="0">
            <a:spAutoFit/>
          </a:bodyPr>
          <a:lstStyle/>
          <a:p>
            <a:pPr>
              <a:buFont typeface="Courier New" pitchFamily="49" charset="0"/>
              <a:buChar char="o"/>
            </a:pPr>
            <a:r>
              <a:rPr lang="en-US" sz="1400" dirty="0" smtClean="0">
                <a:latin typeface="Century" pitchFamily="18" charset="0"/>
              </a:rPr>
              <a:t> Start at Cone A in a 2-point stance.</a:t>
            </a:r>
          </a:p>
          <a:p>
            <a:pPr>
              <a:buFont typeface="Courier New" pitchFamily="49" charset="0"/>
              <a:buChar char="o"/>
            </a:pPr>
            <a:r>
              <a:rPr lang="en-US" sz="1400" dirty="0" smtClean="0">
                <a:latin typeface="Century" pitchFamily="18" charset="0"/>
              </a:rPr>
              <a:t> Sprint to Cone B and touch line with right foot, change direction and Sprint to Cone A and touch the line with left foot.</a:t>
            </a:r>
          </a:p>
          <a:p>
            <a:pPr>
              <a:buFont typeface="Courier New" pitchFamily="49" charset="0"/>
              <a:buChar char="o"/>
            </a:pPr>
            <a:r>
              <a:rPr lang="en-US" sz="1400" dirty="0" smtClean="0">
                <a:latin typeface="Century" pitchFamily="18" charset="0"/>
              </a:rPr>
              <a:t> Sprint to Cone C and touch the line with right foot, change direction and Sprint to Cone A and touch the line with left foot.</a:t>
            </a:r>
          </a:p>
          <a:p>
            <a:pPr>
              <a:buFont typeface="Courier New" pitchFamily="49" charset="0"/>
              <a:buChar char="o"/>
            </a:pPr>
            <a:r>
              <a:rPr lang="en-US" sz="1400" dirty="0" smtClean="0">
                <a:latin typeface="Century" pitchFamily="18" charset="0"/>
              </a:rPr>
              <a:t> Sprint to Cone B and touch line with right foot, change direction and Sprint through Cone A. </a:t>
            </a:r>
            <a:endParaRPr lang="en-US" sz="1400" dirty="0">
              <a:latin typeface="Century" pitchFamily="18" charset="0"/>
            </a:endParaRPr>
          </a:p>
        </p:txBody>
      </p:sp>
      <p:sp>
        <p:nvSpPr>
          <p:cNvPr id="58" name="TextBox 57"/>
          <p:cNvSpPr txBox="1"/>
          <p:nvPr/>
        </p:nvSpPr>
        <p:spPr>
          <a:xfrm>
            <a:off x="3886200" y="3276600"/>
            <a:ext cx="381000" cy="276999"/>
          </a:xfrm>
          <a:prstGeom prst="rect">
            <a:avLst/>
          </a:prstGeom>
          <a:noFill/>
        </p:spPr>
        <p:txBody>
          <a:bodyPr wrap="square" rtlCol="0">
            <a:spAutoFit/>
          </a:bodyPr>
          <a:lstStyle/>
          <a:p>
            <a:pPr algn="ctr"/>
            <a:r>
              <a:rPr lang="en-US" sz="1200" dirty="0" smtClean="0">
                <a:latin typeface="Century" pitchFamily="18" charset="0"/>
              </a:rPr>
              <a:t>B</a:t>
            </a:r>
            <a:endParaRPr lang="en-US" sz="1200" dirty="0">
              <a:latin typeface="Century" pitchFamily="18" charset="0"/>
            </a:endParaRPr>
          </a:p>
        </p:txBody>
      </p:sp>
      <p:sp>
        <p:nvSpPr>
          <p:cNvPr id="59" name="TextBox 58"/>
          <p:cNvSpPr txBox="1"/>
          <p:nvPr/>
        </p:nvSpPr>
        <p:spPr>
          <a:xfrm>
            <a:off x="3886200" y="2209800"/>
            <a:ext cx="381000" cy="276999"/>
          </a:xfrm>
          <a:prstGeom prst="rect">
            <a:avLst/>
          </a:prstGeom>
          <a:noFill/>
        </p:spPr>
        <p:txBody>
          <a:bodyPr wrap="square" rtlCol="0">
            <a:spAutoFit/>
          </a:bodyPr>
          <a:lstStyle/>
          <a:p>
            <a:pPr algn="ctr"/>
            <a:r>
              <a:rPr lang="en-US" sz="1200" dirty="0" smtClean="0">
                <a:latin typeface="Century" pitchFamily="18" charset="0"/>
              </a:rPr>
              <a:t>C</a:t>
            </a:r>
            <a:endParaRPr lang="en-US" sz="1200" dirty="0">
              <a:latin typeface="Century" pitchFamily="18" charset="0"/>
            </a:endParaRPr>
          </a:p>
        </p:txBody>
      </p:sp>
      <p:sp>
        <p:nvSpPr>
          <p:cNvPr id="60" name="TextBox 59"/>
          <p:cNvSpPr txBox="1"/>
          <p:nvPr/>
        </p:nvSpPr>
        <p:spPr>
          <a:xfrm>
            <a:off x="533400" y="5029200"/>
            <a:ext cx="381000" cy="276999"/>
          </a:xfrm>
          <a:prstGeom prst="rect">
            <a:avLst/>
          </a:prstGeom>
          <a:noFill/>
        </p:spPr>
        <p:txBody>
          <a:bodyPr wrap="square" rtlCol="0">
            <a:spAutoFit/>
          </a:bodyPr>
          <a:lstStyle/>
          <a:p>
            <a:pPr algn="ctr"/>
            <a:r>
              <a:rPr lang="en-US" sz="1200" dirty="0" smtClean="0">
                <a:latin typeface="Century" pitchFamily="18" charset="0"/>
              </a:rPr>
              <a:t>A</a:t>
            </a:r>
            <a:endParaRPr lang="en-US" sz="1200" dirty="0">
              <a:latin typeface="Century"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29000" y="1066800"/>
            <a:ext cx="3429000" cy="807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1066800"/>
            <a:ext cx="3429000" cy="807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6553200"/>
            <a:ext cx="6858000" cy="25908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0" y="1066800"/>
            <a:ext cx="3429000" cy="584775"/>
          </a:xfrm>
          <a:prstGeom prst="rect">
            <a:avLst/>
          </a:prstGeom>
          <a:noFill/>
        </p:spPr>
        <p:txBody>
          <a:bodyPr wrap="square" rtlCol="0">
            <a:spAutoFit/>
          </a:bodyPr>
          <a:lstStyle/>
          <a:p>
            <a:pPr algn="ctr"/>
            <a:r>
              <a:rPr lang="en-US" sz="3200" b="1" dirty="0" smtClean="0">
                <a:latin typeface="Century" pitchFamily="18" charset="0"/>
              </a:rPr>
              <a:t>3-Cone Drill</a:t>
            </a:r>
            <a:endParaRPr lang="en-US" sz="3200" b="1" dirty="0">
              <a:latin typeface="Century" pitchFamily="18" charset="0"/>
            </a:endParaRPr>
          </a:p>
        </p:txBody>
      </p:sp>
      <p:sp>
        <p:nvSpPr>
          <p:cNvPr id="8" name="TextBox 7"/>
          <p:cNvSpPr txBox="1"/>
          <p:nvPr/>
        </p:nvSpPr>
        <p:spPr>
          <a:xfrm>
            <a:off x="3429000" y="1066800"/>
            <a:ext cx="3429000" cy="584775"/>
          </a:xfrm>
          <a:prstGeom prst="rect">
            <a:avLst/>
          </a:prstGeom>
          <a:noFill/>
        </p:spPr>
        <p:txBody>
          <a:bodyPr wrap="square" rtlCol="0">
            <a:spAutoFit/>
          </a:bodyPr>
          <a:lstStyle/>
          <a:p>
            <a:pPr algn="ctr"/>
            <a:r>
              <a:rPr lang="en-US" sz="3200" b="1" dirty="0" smtClean="0">
                <a:latin typeface="Century" pitchFamily="18" charset="0"/>
              </a:rPr>
              <a:t>4-Cone Drill</a:t>
            </a:r>
          </a:p>
        </p:txBody>
      </p:sp>
      <p:cxnSp>
        <p:nvCxnSpPr>
          <p:cNvPr id="10" name="Straight Arrow Connector 9"/>
          <p:cNvCxnSpPr/>
          <p:nvPr/>
        </p:nvCxnSpPr>
        <p:spPr>
          <a:xfrm rot="16200000" flipH="1">
            <a:off x="-302879" y="3579479"/>
            <a:ext cx="2130552"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762000" y="4648200"/>
            <a:ext cx="2130552"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V="1">
            <a:off x="723503" y="2553097"/>
            <a:ext cx="2134394" cy="2057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4114800" y="4800600"/>
            <a:ext cx="2130552"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3049921" y="3731879"/>
            <a:ext cx="2130552"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flipH="1" flipV="1">
            <a:off x="5107321" y="3731879"/>
            <a:ext cx="2130552"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a:off x="4038600" y="2667000"/>
            <a:ext cx="213055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Isosceles Triangle 24"/>
          <p:cNvSpPr/>
          <p:nvPr/>
        </p:nvSpPr>
        <p:spPr>
          <a:xfrm>
            <a:off x="685800" y="24384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Isosceles Triangle 25"/>
          <p:cNvSpPr/>
          <p:nvPr/>
        </p:nvSpPr>
        <p:spPr>
          <a:xfrm>
            <a:off x="4038600" y="46482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Isosceles Triangle 26"/>
          <p:cNvSpPr/>
          <p:nvPr/>
        </p:nvSpPr>
        <p:spPr>
          <a:xfrm>
            <a:off x="6019800" y="25908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Isosceles Triangle 27"/>
          <p:cNvSpPr/>
          <p:nvPr/>
        </p:nvSpPr>
        <p:spPr>
          <a:xfrm>
            <a:off x="6019800" y="46482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Isosceles Triangle 28"/>
          <p:cNvSpPr/>
          <p:nvPr/>
        </p:nvSpPr>
        <p:spPr>
          <a:xfrm>
            <a:off x="4038600" y="25908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Isosceles Triangle 29"/>
          <p:cNvSpPr/>
          <p:nvPr/>
        </p:nvSpPr>
        <p:spPr>
          <a:xfrm>
            <a:off x="2667000" y="44958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Isosceles Triangle 30"/>
          <p:cNvSpPr/>
          <p:nvPr/>
        </p:nvSpPr>
        <p:spPr>
          <a:xfrm>
            <a:off x="685800" y="44958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Isosceles Triangle 31"/>
          <p:cNvSpPr/>
          <p:nvPr/>
        </p:nvSpPr>
        <p:spPr>
          <a:xfrm>
            <a:off x="3581400" y="60960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Isosceles Triangle 32"/>
          <p:cNvSpPr/>
          <p:nvPr/>
        </p:nvSpPr>
        <p:spPr>
          <a:xfrm>
            <a:off x="228600" y="60960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57200" y="6019800"/>
            <a:ext cx="762000" cy="276999"/>
          </a:xfrm>
          <a:prstGeom prst="rect">
            <a:avLst/>
          </a:prstGeom>
          <a:noFill/>
        </p:spPr>
        <p:txBody>
          <a:bodyPr wrap="square" rtlCol="0">
            <a:spAutoFit/>
          </a:bodyPr>
          <a:lstStyle/>
          <a:p>
            <a:r>
              <a:rPr lang="en-US" sz="1200" dirty="0" smtClean="0">
                <a:latin typeface="Cambria" pitchFamily="18" charset="0"/>
              </a:rPr>
              <a:t>= </a:t>
            </a:r>
            <a:r>
              <a:rPr lang="en-US" sz="1200" dirty="0" smtClean="0">
                <a:latin typeface="Century" pitchFamily="18" charset="0"/>
              </a:rPr>
              <a:t>Cone</a:t>
            </a:r>
            <a:endParaRPr lang="en-US" sz="1200" dirty="0">
              <a:latin typeface="Century" pitchFamily="18" charset="0"/>
            </a:endParaRPr>
          </a:p>
        </p:txBody>
      </p:sp>
      <p:sp>
        <p:nvSpPr>
          <p:cNvPr id="35" name="TextBox 34"/>
          <p:cNvSpPr txBox="1"/>
          <p:nvPr/>
        </p:nvSpPr>
        <p:spPr>
          <a:xfrm>
            <a:off x="3810000" y="6019800"/>
            <a:ext cx="762000" cy="276999"/>
          </a:xfrm>
          <a:prstGeom prst="rect">
            <a:avLst/>
          </a:prstGeom>
          <a:noFill/>
        </p:spPr>
        <p:txBody>
          <a:bodyPr wrap="square" rtlCol="0">
            <a:spAutoFit/>
          </a:bodyPr>
          <a:lstStyle/>
          <a:p>
            <a:r>
              <a:rPr lang="en-US" sz="1200" dirty="0" smtClean="0">
                <a:latin typeface="Cambria" pitchFamily="18" charset="0"/>
              </a:rPr>
              <a:t>= </a:t>
            </a:r>
            <a:r>
              <a:rPr lang="en-US" sz="1200" dirty="0" smtClean="0">
                <a:latin typeface="Century" pitchFamily="18" charset="0"/>
              </a:rPr>
              <a:t>Cone</a:t>
            </a:r>
            <a:endParaRPr lang="en-US" sz="1200" dirty="0">
              <a:latin typeface="Century" pitchFamily="18" charset="0"/>
            </a:endParaRPr>
          </a:p>
        </p:txBody>
      </p:sp>
      <p:sp>
        <p:nvSpPr>
          <p:cNvPr id="36" name="TextBox 35"/>
          <p:cNvSpPr txBox="1"/>
          <p:nvPr/>
        </p:nvSpPr>
        <p:spPr>
          <a:xfrm>
            <a:off x="3657600" y="2590800"/>
            <a:ext cx="381000" cy="276999"/>
          </a:xfrm>
          <a:prstGeom prst="rect">
            <a:avLst/>
          </a:prstGeom>
          <a:noFill/>
        </p:spPr>
        <p:txBody>
          <a:bodyPr wrap="square" rtlCol="0">
            <a:spAutoFit/>
          </a:bodyPr>
          <a:lstStyle/>
          <a:p>
            <a:pPr algn="ctr"/>
            <a:r>
              <a:rPr lang="en-US" sz="1200" dirty="0" smtClean="0">
                <a:latin typeface="Century" pitchFamily="18" charset="0"/>
              </a:rPr>
              <a:t>A</a:t>
            </a:r>
            <a:endParaRPr lang="en-US" sz="1200" dirty="0">
              <a:latin typeface="Century" pitchFamily="18" charset="0"/>
            </a:endParaRPr>
          </a:p>
        </p:txBody>
      </p:sp>
      <p:sp>
        <p:nvSpPr>
          <p:cNvPr id="37" name="TextBox 36"/>
          <p:cNvSpPr txBox="1"/>
          <p:nvPr/>
        </p:nvSpPr>
        <p:spPr>
          <a:xfrm>
            <a:off x="381000" y="2438400"/>
            <a:ext cx="381000" cy="276999"/>
          </a:xfrm>
          <a:prstGeom prst="rect">
            <a:avLst/>
          </a:prstGeom>
          <a:noFill/>
        </p:spPr>
        <p:txBody>
          <a:bodyPr wrap="square" rtlCol="0">
            <a:spAutoFit/>
          </a:bodyPr>
          <a:lstStyle/>
          <a:p>
            <a:pPr algn="ctr"/>
            <a:r>
              <a:rPr lang="en-US" sz="1200" dirty="0" smtClean="0">
                <a:latin typeface="Cambria" pitchFamily="18" charset="0"/>
              </a:rPr>
              <a:t>A</a:t>
            </a:r>
            <a:endParaRPr lang="en-US" sz="1200" dirty="0">
              <a:latin typeface="Cambria" pitchFamily="18" charset="0"/>
            </a:endParaRPr>
          </a:p>
        </p:txBody>
      </p:sp>
      <p:sp>
        <p:nvSpPr>
          <p:cNvPr id="38" name="TextBox 37"/>
          <p:cNvSpPr txBox="1"/>
          <p:nvPr/>
        </p:nvSpPr>
        <p:spPr>
          <a:xfrm>
            <a:off x="3733800" y="4648200"/>
            <a:ext cx="381000" cy="276999"/>
          </a:xfrm>
          <a:prstGeom prst="rect">
            <a:avLst/>
          </a:prstGeom>
          <a:noFill/>
        </p:spPr>
        <p:txBody>
          <a:bodyPr wrap="square" rtlCol="0">
            <a:spAutoFit/>
          </a:bodyPr>
          <a:lstStyle/>
          <a:p>
            <a:pPr algn="ctr"/>
            <a:r>
              <a:rPr lang="en-US" sz="1200" dirty="0" smtClean="0">
                <a:latin typeface="Century" pitchFamily="18" charset="0"/>
              </a:rPr>
              <a:t>B</a:t>
            </a:r>
            <a:endParaRPr lang="en-US" sz="1200" dirty="0">
              <a:latin typeface="Century" pitchFamily="18" charset="0"/>
            </a:endParaRPr>
          </a:p>
        </p:txBody>
      </p:sp>
      <p:sp>
        <p:nvSpPr>
          <p:cNvPr id="39" name="TextBox 38"/>
          <p:cNvSpPr txBox="1"/>
          <p:nvPr/>
        </p:nvSpPr>
        <p:spPr>
          <a:xfrm>
            <a:off x="381000" y="4495800"/>
            <a:ext cx="381000" cy="276999"/>
          </a:xfrm>
          <a:prstGeom prst="rect">
            <a:avLst/>
          </a:prstGeom>
          <a:noFill/>
        </p:spPr>
        <p:txBody>
          <a:bodyPr wrap="square" rtlCol="0">
            <a:spAutoFit/>
          </a:bodyPr>
          <a:lstStyle/>
          <a:p>
            <a:pPr algn="ctr"/>
            <a:r>
              <a:rPr lang="en-US" sz="1200" dirty="0" smtClean="0">
                <a:latin typeface="Cambria" pitchFamily="18" charset="0"/>
              </a:rPr>
              <a:t>B</a:t>
            </a:r>
            <a:endParaRPr lang="en-US" sz="1200" dirty="0">
              <a:latin typeface="Cambria" pitchFamily="18" charset="0"/>
            </a:endParaRPr>
          </a:p>
        </p:txBody>
      </p:sp>
      <p:sp>
        <p:nvSpPr>
          <p:cNvPr id="40" name="TextBox 39"/>
          <p:cNvSpPr txBox="1"/>
          <p:nvPr/>
        </p:nvSpPr>
        <p:spPr>
          <a:xfrm>
            <a:off x="6172200" y="4648200"/>
            <a:ext cx="381000" cy="276999"/>
          </a:xfrm>
          <a:prstGeom prst="rect">
            <a:avLst/>
          </a:prstGeom>
          <a:noFill/>
        </p:spPr>
        <p:txBody>
          <a:bodyPr wrap="square" rtlCol="0">
            <a:spAutoFit/>
          </a:bodyPr>
          <a:lstStyle/>
          <a:p>
            <a:pPr algn="ctr"/>
            <a:r>
              <a:rPr lang="en-US" sz="1200" dirty="0" smtClean="0">
                <a:latin typeface="Century" pitchFamily="18" charset="0"/>
              </a:rPr>
              <a:t>C</a:t>
            </a:r>
            <a:endParaRPr lang="en-US" sz="1200" dirty="0">
              <a:latin typeface="Century" pitchFamily="18" charset="0"/>
            </a:endParaRPr>
          </a:p>
        </p:txBody>
      </p:sp>
      <p:sp>
        <p:nvSpPr>
          <p:cNvPr id="41" name="TextBox 40"/>
          <p:cNvSpPr txBox="1"/>
          <p:nvPr/>
        </p:nvSpPr>
        <p:spPr>
          <a:xfrm>
            <a:off x="2819400" y="4495800"/>
            <a:ext cx="381000" cy="276999"/>
          </a:xfrm>
          <a:prstGeom prst="rect">
            <a:avLst/>
          </a:prstGeom>
          <a:noFill/>
        </p:spPr>
        <p:txBody>
          <a:bodyPr wrap="square" rtlCol="0">
            <a:spAutoFit/>
          </a:bodyPr>
          <a:lstStyle/>
          <a:p>
            <a:pPr algn="ctr"/>
            <a:r>
              <a:rPr lang="en-US" sz="1200" dirty="0" smtClean="0">
                <a:latin typeface="Cambria" pitchFamily="18" charset="0"/>
              </a:rPr>
              <a:t>C</a:t>
            </a:r>
            <a:endParaRPr lang="en-US" sz="1200" dirty="0">
              <a:latin typeface="Cambria" pitchFamily="18" charset="0"/>
            </a:endParaRPr>
          </a:p>
        </p:txBody>
      </p:sp>
      <p:sp>
        <p:nvSpPr>
          <p:cNvPr id="42" name="TextBox 41"/>
          <p:cNvSpPr txBox="1"/>
          <p:nvPr/>
        </p:nvSpPr>
        <p:spPr>
          <a:xfrm>
            <a:off x="6172200" y="2590800"/>
            <a:ext cx="381000" cy="276999"/>
          </a:xfrm>
          <a:prstGeom prst="rect">
            <a:avLst/>
          </a:prstGeom>
          <a:noFill/>
        </p:spPr>
        <p:txBody>
          <a:bodyPr wrap="square" rtlCol="0">
            <a:spAutoFit/>
          </a:bodyPr>
          <a:lstStyle/>
          <a:p>
            <a:pPr algn="ctr"/>
            <a:r>
              <a:rPr lang="en-US" sz="1200" dirty="0" smtClean="0">
                <a:latin typeface="Century" pitchFamily="18" charset="0"/>
              </a:rPr>
              <a:t>D</a:t>
            </a:r>
            <a:endParaRPr lang="en-US" sz="1200" dirty="0">
              <a:latin typeface="Century" pitchFamily="18" charset="0"/>
            </a:endParaRPr>
          </a:p>
        </p:txBody>
      </p:sp>
      <p:sp>
        <p:nvSpPr>
          <p:cNvPr id="43" name="TextBox 42"/>
          <p:cNvSpPr txBox="1"/>
          <p:nvPr/>
        </p:nvSpPr>
        <p:spPr>
          <a:xfrm rot="16200000">
            <a:off x="115790" y="3313211"/>
            <a:ext cx="990600"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44" name="TextBox 43"/>
          <p:cNvSpPr txBox="1"/>
          <p:nvPr/>
        </p:nvSpPr>
        <p:spPr>
          <a:xfrm rot="16200000">
            <a:off x="3468589" y="3541811"/>
            <a:ext cx="990599"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45" name="TextBox 44"/>
          <p:cNvSpPr txBox="1"/>
          <p:nvPr/>
        </p:nvSpPr>
        <p:spPr>
          <a:xfrm>
            <a:off x="4724400" y="4800600"/>
            <a:ext cx="990600" cy="307777"/>
          </a:xfrm>
          <a:prstGeom prst="rect">
            <a:avLst/>
          </a:prstGeom>
          <a:noFill/>
        </p:spPr>
        <p:txBody>
          <a:bodyPr wrap="square" rtlCol="0">
            <a:spAutoFit/>
          </a:bodyPr>
          <a:lstStyle/>
          <a:p>
            <a:r>
              <a:rPr lang="en-US" sz="1400" dirty="0" smtClean="0">
                <a:latin typeface="Cambria" pitchFamily="18" charset="0"/>
              </a:rPr>
              <a:t>5 </a:t>
            </a:r>
            <a:r>
              <a:rPr lang="en-US" sz="1400" dirty="0" smtClean="0">
                <a:latin typeface="Century" pitchFamily="18" charset="0"/>
              </a:rPr>
              <a:t>Yards</a:t>
            </a:r>
            <a:endParaRPr lang="en-US" sz="1400" dirty="0">
              <a:latin typeface="Century" pitchFamily="18" charset="0"/>
            </a:endParaRPr>
          </a:p>
        </p:txBody>
      </p:sp>
      <p:sp>
        <p:nvSpPr>
          <p:cNvPr id="46" name="TextBox 45"/>
          <p:cNvSpPr txBox="1"/>
          <p:nvPr/>
        </p:nvSpPr>
        <p:spPr>
          <a:xfrm>
            <a:off x="4800600" y="2362200"/>
            <a:ext cx="990600"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47" name="TextBox 46"/>
          <p:cNvSpPr txBox="1"/>
          <p:nvPr/>
        </p:nvSpPr>
        <p:spPr>
          <a:xfrm rot="2652539">
            <a:off x="1508241" y="3383612"/>
            <a:ext cx="869078"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48" name="TextBox 47"/>
          <p:cNvSpPr txBox="1"/>
          <p:nvPr/>
        </p:nvSpPr>
        <p:spPr>
          <a:xfrm>
            <a:off x="1295400" y="4648200"/>
            <a:ext cx="990600"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49" name="TextBox 48"/>
          <p:cNvSpPr txBox="1"/>
          <p:nvPr/>
        </p:nvSpPr>
        <p:spPr>
          <a:xfrm rot="5400000">
            <a:off x="5830789" y="3618011"/>
            <a:ext cx="990599" cy="307777"/>
          </a:xfrm>
          <a:prstGeom prst="rect">
            <a:avLst/>
          </a:prstGeom>
          <a:noFill/>
        </p:spPr>
        <p:txBody>
          <a:bodyPr wrap="square" rtlCol="0">
            <a:spAutoFit/>
          </a:bodyPr>
          <a:lstStyle/>
          <a:p>
            <a:r>
              <a:rPr lang="en-US" sz="1400" dirty="0" smtClean="0">
                <a:latin typeface="Cambria" pitchFamily="18" charset="0"/>
              </a:rPr>
              <a:t>5 </a:t>
            </a:r>
            <a:r>
              <a:rPr lang="en-US" sz="1400" dirty="0" smtClean="0">
                <a:latin typeface="Century" pitchFamily="18" charset="0"/>
              </a:rPr>
              <a:t>Yards</a:t>
            </a:r>
            <a:endParaRPr lang="en-US" sz="1400" dirty="0">
              <a:latin typeface="Century" pitchFamily="18" charset="0"/>
            </a:endParaRPr>
          </a:p>
        </p:txBody>
      </p:sp>
      <p:sp>
        <p:nvSpPr>
          <p:cNvPr id="50" name="TextBox 49"/>
          <p:cNvSpPr txBox="1"/>
          <p:nvPr/>
        </p:nvSpPr>
        <p:spPr>
          <a:xfrm>
            <a:off x="0" y="6553200"/>
            <a:ext cx="3429000" cy="1384995"/>
          </a:xfrm>
          <a:prstGeom prst="rect">
            <a:avLst/>
          </a:prstGeom>
          <a:noFill/>
        </p:spPr>
        <p:txBody>
          <a:bodyPr wrap="square" rtlCol="0">
            <a:spAutoFit/>
          </a:bodyPr>
          <a:lstStyle/>
          <a:p>
            <a:pPr>
              <a:buFont typeface="Courier New" pitchFamily="49" charset="0"/>
              <a:buChar char="o"/>
            </a:pPr>
            <a:r>
              <a:rPr lang="en-US" sz="1400" dirty="0" smtClean="0">
                <a:latin typeface="Century" pitchFamily="18" charset="0"/>
              </a:rPr>
              <a:t>  Start at Cone A in a 2-Point Stance.</a:t>
            </a:r>
          </a:p>
          <a:p>
            <a:pPr>
              <a:buFont typeface="Courier New" pitchFamily="49" charset="0"/>
              <a:buChar char="o"/>
            </a:pPr>
            <a:r>
              <a:rPr lang="en-US" sz="1400" dirty="0" smtClean="0">
                <a:latin typeface="Century" pitchFamily="18" charset="0"/>
              </a:rPr>
              <a:t>  Back Pedal to Cone B and plant on left foot.</a:t>
            </a:r>
          </a:p>
          <a:p>
            <a:pPr>
              <a:buFont typeface="Courier New" pitchFamily="49" charset="0"/>
              <a:buChar char="o"/>
            </a:pPr>
            <a:r>
              <a:rPr lang="en-US" sz="1400" dirty="0" smtClean="0">
                <a:latin typeface="Century" pitchFamily="18" charset="0"/>
              </a:rPr>
              <a:t>  Cross-over run to Cone C and plant on right foot.</a:t>
            </a:r>
          </a:p>
          <a:p>
            <a:pPr>
              <a:buFont typeface="Courier New" pitchFamily="49" charset="0"/>
              <a:buChar char="o"/>
            </a:pPr>
            <a:r>
              <a:rPr lang="en-US" sz="1400" dirty="0" smtClean="0">
                <a:latin typeface="Century" pitchFamily="18" charset="0"/>
              </a:rPr>
              <a:t>  Shuffle through Cone A.</a:t>
            </a:r>
            <a:endParaRPr lang="en-US" sz="1400" dirty="0">
              <a:latin typeface="Century" pitchFamily="18" charset="0"/>
            </a:endParaRPr>
          </a:p>
        </p:txBody>
      </p:sp>
      <p:sp>
        <p:nvSpPr>
          <p:cNvPr id="51" name="TextBox 50"/>
          <p:cNvSpPr txBox="1"/>
          <p:nvPr/>
        </p:nvSpPr>
        <p:spPr>
          <a:xfrm>
            <a:off x="3429000" y="6553200"/>
            <a:ext cx="3429000" cy="1815882"/>
          </a:xfrm>
          <a:prstGeom prst="rect">
            <a:avLst/>
          </a:prstGeom>
          <a:noFill/>
        </p:spPr>
        <p:txBody>
          <a:bodyPr wrap="square" rtlCol="0">
            <a:spAutoFit/>
          </a:bodyPr>
          <a:lstStyle/>
          <a:p>
            <a:pPr>
              <a:buFont typeface="Courier New" pitchFamily="49" charset="0"/>
              <a:buChar char="o"/>
            </a:pPr>
            <a:r>
              <a:rPr lang="en-US" sz="1400" dirty="0" smtClean="0">
                <a:latin typeface="Century" pitchFamily="18" charset="0"/>
              </a:rPr>
              <a:t>  Start at Cone A in a 2-Point Stance.</a:t>
            </a:r>
          </a:p>
          <a:p>
            <a:pPr>
              <a:buFont typeface="Courier New" pitchFamily="49" charset="0"/>
              <a:buChar char="o"/>
            </a:pPr>
            <a:r>
              <a:rPr lang="en-US" sz="1400" dirty="0" smtClean="0">
                <a:latin typeface="Century" pitchFamily="18" charset="0"/>
              </a:rPr>
              <a:t>  Back Pedal to Cone B and plant of left foot.</a:t>
            </a:r>
          </a:p>
          <a:p>
            <a:pPr>
              <a:buFont typeface="Courier New" pitchFamily="49" charset="0"/>
              <a:buChar char="o"/>
            </a:pPr>
            <a:r>
              <a:rPr lang="en-US" sz="1400" dirty="0" smtClean="0">
                <a:latin typeface="Century" pitchFamily="18" charset="0"/>
              </a:rPr>
              <a:t>  Cross-over run to Cone C and plant on right foot.</a:t>
            </a:r>
          </a:p>
          <a:p>
            <a:pPr>
              <a:buFont typeface="Courier New" pitchFamily="49" charset="0"/>
              <a:buChar char="o"/>
            </a:pPr>
            <a:r>
              <a:rPr lang="en-US" sz="1400" dirty="0" smtClean="0">
                <a:latin typeface="Century" pitchFamily="18" charset="0"/>
              </a:rPr>
              <a:t>  Sprint to Cone D and plant on right foot.</a:t>
            </a:r>
          </a:p>
          <a:p>
            <a:pPr>
              <a:buFont typeface="Courier New" pitchFamily="49" charset="0"/>
              <a:buChar char="o"/>
            </a:pPr>
            <a:r>
              <a:rPr lang="en-US" sz="1400" dirty="0" smtClean="0">
                <a:latin typeface="Century" pitchFamily="18" charset="0"/>
              </a:rPr>
              <a:t>  Shuffle through Cone A.</a:t>
            </a:r>
            <a:endParaRPr lang="en-US" sz="1400" dirty="0">
              <a:latin typeface="Century" pitchFamily="18" charset="0"/>
            </a:endParaRPr>
          </a:p>
        </p:txBody>
      </p:sp>
      <p:sp>
        <p:nvSpPr>
          <p:cNvPr id="52" name="Rectangle 51"/>
          <p:cNvSpPr/>
          <p:nvPr/>
        </p:nvSpPr>
        <p:spPr>
          <a:xfrm>
            <a:off x="0" y="2"/>
            <a:ext cx="6858000" cy="646331"/>
          </a:xfrm>
          <a:prstGeom prst="rect">
            <a:avLst/>
          </a:prstGeom>
          <a:noFill/>
        </p:spPr>
        <p:txBody>
          <a:bodyPr wrap="square" lIns="91440" tIns="45720" rIns="91440" bIns="45720">
            <a:spAutoFit/>
          </a:bodyPr>
          <a:lstStyle/>
          <a:p>
            <a:pPr algn="ct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SOFTBALL</a:t>
            </a:r>
            <a:endParaRPr lang="en-US" sz="3600" b="1" dirty="0">
              <a:ln w="3175">
                <a:solidFill>
                  <a:schemeClr val="tx1"/>
                </a:solidFill>
                <a:prstDash val="solid"/>
              </a:ln>
              <a:solidFill>
                <a:srgbClr val="0000FF"/>
              </a:solidFill>
              <a:effectLst>
                <a:outerShdw blurRad="50000" dist="50800" dir="7500000" algn="tl">
                  <a:srgbClr val="000000">
                    <a:shade val="5000"/>
                    <a:alpha val="35000"/>
                  </a:srgbClr>
                </a:outerShdw>
              </a:effectLst>
              <a:latin typeface="Century"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29000" y="1066800"/>
            <a:ext cx="3429000" cy="807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1066800"/>
            <a:ext cx="3429000" cy="807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6553200"/>
            <a:ext cx="6858000" cy="25908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0" y="1066800"/>
            <a:ext cx="3429000" cy="584775"/>
          </a:xfrm>
          <a:prstGeom prst="rect">
            <a:avLst/>
          </a:prstGeom>
          <a:noFill/>
        </p:spPr>
        <p:txBody>
          <a:bodyPr wrap="square" rtlCol="0">
            <a:spAutoFit/>
          </a:bodyPr>
          <a:lstStyle/>
          <a:p>
            <a:pPr algn="ctr"/>
            <a:r>
              <a:rPr lang="en-US" sz="3200" b="1" dirty="0" smtClean="0">
                <a:latin typeface="Century" pitchFamily="18" charset="0"/>
              </a:rPr>
              <a:t>Weave Drill</a:t>
            </a:r>
            <a:endParaRPr lang="en-US" sz="3200" b="1" dirty="0">
              <a:latin typeface="Century" pitchFamily="18" charset="0"/>
            </a:endParaRPr>
          </a:p>
        </p:txBody>
      </p:sp>
      <p:sp>
        <p:nvSpPr>
          <p:cNvPr id="25" name="Isosceles Triangle 24"/>
          <p:cNvSpPr/>
          <p:nvPr/>
        </p:nvSpPr>
        <p:spPr>
          <a:xfrm>
            <a:off x="609600" y="41910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Isosceles Triangle 29"/>
          <p:cNvSpPr/>
          <p:nvPr/>
        </p:nvSpPr>
        <p:spPr>
          <a:xfrm>
            <a:off x="609600" y="28956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Isosceles Triangle 30"/>
          <p:cNvSpPr/>
          <p:nvPr/>
        </p:nvSpPr>
        <p:spPr>
          <a:xfrm>
            <a:off x="609600" y="35814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Isosceles Triangle 32"/>
          <p:cNvSpPr/>
          <p:nvPr/>
        </p:nvSpPr>
        <p:spPr>
          <a:xfrm>
            <a:off x="228600" y="60960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57200" y="6019800"/>
            <a:ext cx="762000" cy="276999"/>
          </a:xfrm>
          <a:prstGeom prst="rect">
            <a:avLst/>
          </a:prstGeom>
          <a:noFill/>
        </p:spPr>
        <p:txBody>
          <a:bodyPr wrap="square" rtlCol="0">
            <a:spAutoFit/>
          </a:bodyPr>
          <a:lstStyle/>
          <a:p>
            <a:r>
              <a:rPr lang="en-US" sz="1200" dirty="0" smtClean="0">
                <a:latin typeface="Cambria" pitchFamily="18" charset="0"/>
              </a:rPr>
              <a:t>= </a:t>
            </a:r>
            <a:r>
              <a:rPr lang="en-US" sz="1200" dirty="0" smtClean="0">
                <a:latin typeface="Century" pitchFamily="18" charset="0"/>
              </a:rPr>
              <a:t>Cone</a:t>
            </a:r>
            <a:endParaRPr lang="en-US" sz="1200" dirty="0">
              <a:latin typeface="Century" pitchFamily="18" charset="0"/>
            </a:endParaRPr>
          </a:p>
        </p:txBody>
      </p:sp>
      <p:sp>
        <p:nvSpPr>
          <p:cNvPr id="37" name="TextBox 36"/>
          <p:cNvSpPr txBox="1"/>
          <p:nvPr/>
        </p:nvSpPr>
        <p:spPr>
          <a:xfrm>
            <a:off x="0" y="2819400"/>
            <a:ext cx="381000" cy="276999"/>
          </a:xfrm>
          <a:prstGeom prst="rect">
            <a:avLst/>
          </a:prstGeom>
          <a:noFill/>
        </p:spPr>
        <p:txBody>
          <a:bodyPr wrap="square" rtlCol="0">
            <a:spAutoFit/>
          </a:bodyPr>
          <a:lstStyle/>
          <a:p>
            <a:pPr algn="ctr"/>
            <a:r>
              <a:rPr lang="en-US" sz="1200" dirty="0" smtClean="0">
                <a:latin typeface="Cambria" pitchFamily="18" charset="0"/>
              </a:rPr>
              <a:t>A</a:t>
            </a:r>
            <a:endParaRPr lang="en-US" sz="1200" dirty="0">
              <a:latin typeface="Cambria" pitchFamily="18" charset="0"/>
            </a:endParaRPr>
          </a:p>
        </p:txBody>
      </p:sp>
      <p:sp>
        <p:nvSpPr>
          <p:cNvPr id="39" name="TextBox 38"/>
          <p:cNvSpPr txBox="1"/>
          <p:nvPr/>
        </p:nvSpPr>
        <p:spPr>
          <a:xfrm>
            <a:off x="0" y="3505200"/>
            <a:ext cx="381000" cy="276999"/>
          </a:xfrm>
          <a:prstGeom prst="rect">
            <a:avLst/>
          </a:prstGeom>
          <a:noFill/>
        </p:spPr>
        <p:txBody>
          <a:bodyPr wrap="square" rtlCol="0">
            <a:spAutoFit/>
          </a:bodyPr>
          <a:lstStyle/>
          <a:p>
            <a:pPr algn="ctr"/>
            <a:r>
              <a:rPr lang="en-US" sz="1200" dirty="0" smtClean="0">
                <a:latin typeface="Cambria" pitchFamily="18" charset="0"/>
              </a:rPr>
              <a:t>B</a:t>
            </a:r>
            <a:endParaRPr lang="en-US" sz="1200" dirty="0">
              <a:latin typeface="Cambria" pitchFamily="18" charset="0"/>
            </a:endParaRPr>
          </a:p>
        </p:txBody>
      </p:sp>
      <p:sp>
        <p:nvSpPr>
          <p:cNvPr id="41" name="TextBox 40"/>
          <p:cNvSpPr txBox="1"/>
          <p:nvPr/>
        </p:nvSpPr>
        <p:spPr>
          <a:xfrm>
            <a:off x="0" y="4114800"/>
            <a:ext cx="381000" cy="276999"/>
          </a:xfrm>
          <a:prstGeom prst="rect">
            <a:avLst/>
          </a:prstGeom>
          <a:noFill/>
        </p:spPr>
        <p:txBody>
          <a:bodyPr wrap="square" rtlCol="0">
            <a:spAutoFit/>
          </a:bodyPr>
          <a:lstStyle/>
          <a:p>
            <a:pPr algn="ctr"/>
            <a:r>
              <a:rPr lang="en-US" sz="1200" dirty="0" smtClean="0">
                <a:latin typeface="Cambria" pitchFamily="18" charset="0"/>
              </a:rPr>
              <a:t>C</a:t>
            </a:r>
            <a:endParaRPr lang="en-US" sz="1200" dirty="0">
              <a:latin typeface="Cambria" pitchFamily="18" charset="0"/>
            </a:endParaRPr>
          </a:p>
        </p:txBody>
      </p:sp>
      <p:sp>
        <p:nvSpPr>
          <p:cNvPr id="43" name="TextBox 42"/>
          <p:cNvSpPr txBox="1"/>
          <p:nvPr/>
        </p:nvSpPr>
        <p:spPr>
          <a:xfrm rot="16200000">
            <a:off x="1395802" y="2871399"/>
            <a:ext cx="990598" cy="276999"/>
          </a:xfrm>
          <a:prstGeom prst="rect">
            <a:avLst/>
          </a:prstGeom>
          <a:noFill/>
        </p:spPr>
        <p:txBody>
          <a:bodyPr wrap="square" rtlCol="0">
            <a:spAutoFit/>
          </a:bodyPr>
          <a:lstStyle/>
          <a:p>
            <a:pPr algn="ctr"/>
            <a:r>
              <a:rPr lang="en-US" sz="1200" dirty="0" smtClean="0">
                <a:latin typeface="Century" pitchFamily="18" charset="0"/>
              </a:rPr>
              <a:t>5 Yards</a:t>
            </a:r>
            <a:endParaRPr lang="en-US" sz="1200" dirty="0">
              <a:latin typeface="Century" pitchFamily="18" charset="0"/>
            </a:endParaRPr>
          </a:p>
        </p:txBody>
      </p:sp>
      <p:sp>
        <p:nvSpPr>
          <p:cNvPr id="50" name="TextBox 49"/>
          <p:cNvSpPr txBox="1"/>
          <p:nvPr/>
        </p:nvSpPr>
        <p:spPr>
          <a:xfrm>
            <a:off x="0" y="6553200"/>
            <a:ext cx="3429000" cy="2031325"/>
          </a:xfrm>
          <a:prstGeom prst="rect">
            <a:avLst/>
          </a:prstGeom>
          <a:noFill/>
        </p:spPr>
        <p:txBody>
          <a:bodyPr wrap="square" rtlCol="0">
            <a:spAutoFit/>
          </a:bodyPr>
          <a:lstStyle/>
          <a:p>
            <a:pPr>
              <a:buFont typeface="Courier New" pitchFamily="49" charset="0"/>
              <a:buChar char="o"/>
            </a:pPr>
            <a:r>
              <a:rPr lang="en-US" sz="1400" dirty="0" smtClean="0">
                <a:latin typeface="Century" pitchFamily="18" charset="0"/>
              </a:rPr>
              <a:t>  Start next to the first hurdle, facing laterally.</a:t>
            </a:r>
          </a:p>
          <a:p>
            <a:pPr>
              <a:buFont typeface="Courier New" pitchFamily="49" charset="0"/>
              <a:buChar char="o"/>
            </a:pPr>
            <a:r>
              <a:rPr lang="en-US" sz="1400" dirty="0" smtClean="0">
                <a:latin typeface="Century" pitchFamily="18" charset="0"/>
              </a:rPr>
              <a:t>  Hop over first hurdle, then back pedal around Cone A.</a:t>
            </a:r>
          </a:p>
          <a:p>
            <a:pPr>
              <a:buFont typeface="Courier New" pitchFamily="49" charset="0"/>
              <a:buChar char="o"/>
            </a:pPr>
            <a:r>
              <a:rPr lang="en-US" sz="1400" dirty="0" smtClean="0">
                <a:latin typeface="Century" pitchFamily="18" charset="0"/>
              </a:rPr>
              <a:t>  Sprint up to next hurdle, hop over hurdle and back pedal around Cone B.</a:t>
            </a:r>
          </a:p>
          <a:p>
            <a:pPr>
              <a:buFont typeface="Courier New" pitchFamily="49" charset="0"/>
              <a:buChar char="o"/>
            </a:pPr>
            <a:r>
              <a:rPr lang="en-US" sz="1400" dirty="0" smtClean="0">
                <a:latin typeface="Century" pitchFamily="18" charset="0"/>
              </a:rPr>
              <a:t>  Repeat for next 3 hurdles/2cones.</a:t>
            </a:r>
          </a:p>
          <a:p>
            <a:pPr>
              <a:buFont typeface="Courier New" pitchFamily="49" charset="0"/>
              <a:buChar char="o"/>
            </a:pPr>
            <a:r>
              <a:rPr lang="en-US" sz="1400" dirty="0" smtClean="0">
                <a:latin typeface="Century" pitchFamily="18" charset="0"/>
              </a:rPr>
              <a:t>  Hop over last hurdle and sprint through Cone E.</a:t>
            </a:r>
          </a:p>
        </p:txBody>
      </p:sp>
      <p:sp>
        <p:nvSpPr>
          <p:cNvPr id="52" name="Rectangle 51"/>
          <p:cNvSpPr/>
          <p:nvPr/>
        </p:nvSpPr>
        <p:spPr>
          <a:xfrm>
            <a:off x="0" y="2"/>
            <a:ext cx="6858000" cy="646331"/>
          </a:xfrm>
          <a:prstGeom prst="rect">
            <a:avLst/>
          </a:prstGeom>
          <a:noFill/>
        </p:spPr>
        <p:txBody>
          <a:bodyPr wrap="square" lIns="91440" tIns="45720" rIns="91440" bIns="45720">
            <a:spAutoFit/>
          </a:bodyPr>
          <a:lstStyle/>
          <a:p>
            <a:pPr algn="ct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SOFTBALL</a:t>
            </a:r>
            <a:endParaRPr lang="en-US" sz="3600" b="1" dirty="0">
              <a:ln w="3175">
                <a:solidFill>
                  <a:schemeClr val="tx1"/>
                </a:solidFill>
                <a:prstDash val="solid"/>
              </a:ln>
              <a:solidFill>
                <a:srgbClr val="0000FF"/>
              </a:solidFill>
              <a:effectLst>
                <a:outerShdw blurRad="50000" dist="50800" dir="7500000" algn="tl">
                  <a:srgbClr val="000000">
                    <a:shade val="5000"/>
                    <a:alpha val="35000"/>
                  </a:srgbClr>
                </a:outerShdw>
              </a:effectLst>
              <a:latin typeface="Century" pitchFamily="18" charset="0"/>
            </a:endParaRPr>
          </a:p>
        </p:txBody>
      </p:sp>
      <p:cxnSp>
        <p:nvCxnSpPr>
          <p:cNvPr id="54" name="Straight Connector 53"/>
          <p:cNvCxnSpPr/>
          <p:nvPr/>
        </p:nvCxnSpPr>
        <p:spPr>
          <a:xfrm>
            <a:off x="1371600" y="2743200"/>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1371600" y="3352800"/>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371600" y="3962400"/>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371600" y="5181600"/>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371600" y="4648200"/>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Isosceles Triangle 58"/>
          <p:cNvSpPr/>
          <p:nvPr/>
        </p:nvSpPr>
        <p:spPr>
          <a:xfrm>
            <a:off x="609600" y="48006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TextBox 59"/>
          <p:cNvSpPr txBox="1"/>
          <p:nvPr/>
        </p:nvSpPr>
        <p:spPr>
          <a:xfrm>
            <a:off x="0" y="4724400"/>
            <a:ext cx="381000" cy="276999"/>
          </a:xfrm>
          <a:prstGeom prst="rect">
            <a:avLst/>
          </a:prstGeom>
          <a:noFill/>
        </p:spPr>
        <p:txBody>
          <a:bodyPr wrap="square" rtlCol="0">
            <a:spAutoFit/>
          </a:bodyPr>
          <a:lstStyle/>
          <a:p>
            <a:pPr algn="ctr"/>
            <a:r>
              <a:rPr lang="en-US" sz="1200" dirty="0" smtClean="0">
                <a:latin typeface="Cambria" pitchFamily="18" charset="0"/>
              </a:rPr>
              <a:t>D</a:t>
            </a:r>
            <a:endParaRPr lang="en-US" sz="1200" dirty="0">
              <a:latin typeface="Cambria" pitchFamily="18" charset="0"/>
            </a:endParaRPr>
          </a:p>
        </p:txBody>
      </p:sp>
      <p:sp>
        <p:nvSpPr>
          <p:cNvPr id="63" name="TextBox 62"/>
          <p:cNvSpPr txBox="1"/>
          <p:nvPr/>
        </p:nvSpPr>
        <p:spPr>
          <a:xfrm>
            <a:off x="685800" y="2362200"/>
            <a:ext cx="990600" cy="307777"/>
          </a:xfrm>
          <a:prstGeom prst="rect">
            <a:avLst/>
          </a:prstGeom>
          <a:noFill/>
        </p:spPr>
        <p:txBody>
          <a:bodyPr wrap="square" rtlCol="0">
            <a:spAutoFit/>
          </a:bodyPr>
          <a:lstStyle/>
          <a:p>
            <a:r>
              <a:rPr lang="en-US" sz="1400" dirty="0" smtClean="0">
                <a:latin typeface="Century" pitchFamily="18" charset="0"/>
              </a:rPr>
              <a:t>5 Yards</a:t>
            </a:r>
            <a:endParaRPr lang="en-US" sz="1400" dirty="0">
              <a:latin typeface="Century" pitchFamily="18" charset="0"/>
            </a:endParaRPr>
          </a:p>
        </p:txBody>
      </p:sp>
      <p:sp>
        <p:nvSpPr>
          <p:cNvPr id="66" name="Freeform 65"/>
          <p:cNvSpPr/>
          <p:nvPr/>
        </p:nvSpPr>
        <p:spPr>
          <a:xfrm>
            <a:off x="241005" y="2636874"/>
            <a:ext cx="1575390" cy="2821173"/>
          </a:xfrm>
          <a:custGeom>
            <a:avLst/>
            <a:gdLst>
              <a:gd name="connsiteX0" fmla="*/ 1268818 w 1575390"/>
              <a:gd name="connsiteY0" fmla="*/ 0 h 2821173"/>
              <a:gd name="connsiteX1" fmla="*/ 1343246 w 1575390"/>
              <a:gd name="connsiteY1" fmla="*/ 116959 h 2821173"/>
              <a:gd name="connsiteX2" fmla="*/ 1268818 w 1575390"/>
              <a:gd name="connsiteY2" fmla="*/ 223284 h 2821173"/>
              <a:gd name="connsiteX3" fmla="*/ 1215655 w 1575390"/>
              <a:gd name="connsiteY3" fmla="*/ 212652 h 2821173"/>
              <a:gd name="connsiteX4" fmla="*/ 450111 w 1575390"/>
              <a:gd name="connsiteY4" fmla="*/ 202019 h 2821173"/>
              <a:gd name="connsiteX5" fmla="*/ 248093 w 1575390"/>
              <a:gd name="connsiteY5" fmla="*/ 404038 h 2821173"/>
              <a:gd name="connsiteX6" fmla="*/ 492642 w 1575390"/>
              <a:gd name="connsiteY6" fmla="*/ 531628 h 2821173"/>
              <a:gd name="connsiteX7" fmla="*/ 1300716 w 1575390"/>
              <a:gd name="connsiteY7" fmla="*/ 552893 h 2821173"/>
              <a:gd name="connsiteX8" fmla="*/ 1417674 w 1575390"/>
              <a:gd name="connsiteY8" fmla="*/ 754912 h 2821173"/>
              <a:gd name="connsiteX9" fmla="*/ 1247553 w 1575390"/>
              <a:gd name="connsiteY9" fmla="*/ 818707 h 2821173"/>
              <a:gd name="connsiteX10" fmla="*/ 418214 w 1575390"/>
              <a:gd name="connsiteY10" fmla="*/ 818707 h 2821173"/>
              <a:gd name="connsiteX11" fmla="*/ 258725 w 1575390"/>
              <a:gd name="connsiteY11" fmla="*/ 1063256 h 2821173"/>
              <a:gd name="connsiteX12" fmla="*/ 386316 w 1575390"/>
              <a:gd name="connsiteY12" fmla="*/ 1190847 h 2821173"/>
              <a:gd name="connsiteX13" fmla="*/ 1343246 w 1575390"/>
              <a:gd name="connsiteY13" fmla="*/ 1201479 h 2821173"/>
              <a:gd name="connsiteX14" fmla="*/ 1375144 w 1575390"/>
              <a:gd name="connsiteY14" fmla="*/ 1477926 h 2821173"/>
              <a:gd name="connsiteX15" fmla="*/ 1077432 w 1575390"/>
              <a:gd name="connsiteY15" fmla="*/ 1488559 h 2821173"/>
              <a:gd name="connsiteX16" fmla="*/ 290623 w 1575390"/>
              <a:gd name="connsiteY16" fmla="*/ 1488559 h 2821173"/>
              <a:gd name="connsiteX17" fmla="*/ 226828 w 1575390"/>
              <a:gd name="connsiteY17" fmla="*/ 1786270 h 2821173"/>
              <a:gd name="connsiteX18" fmla="*/ 1343246 w 1575390"/>
              <a:gd name="connsiteY18" fmla="*/ 1828800 h 2821173"/>
              <a:gd name="connsiteX19" fmla="*/ 1385776 w 1575390"/>
              <a:gd name="connsiteY19" fmla="*/ 2115879 h 2821173"/>
              <a:gd name="connsiteX20" fmla="*/ 205562 w 1575390"/>
              <a:gd name="connsiteY20" fmla="*/ 2126512 h 2821173"/>
              <a:gd name="connsiteX21" fmla="*/ 194930 w 1575390"/>
              <a:gd name="connsiteY21" fmla="*/ 2381693 h 2821173"/>
              <a:gd name="connsiteX22" fmla="*/ 1375144 w 1575390"/>
              <a:gd name="connsiteY22" fmla="*/ 2413591 h 2821173"/>
              <a:gd name="connsiteX23" fmla="*/ 1343246 w 1575390"/>
              <a:gd name="connsiteY23" fmla="*/ 2764466 h 2821173"/>
              <a:gd name="connsiteX24" fmla="*/ 1343246 w 1575390"/>
              <a:gd name="connsiteY24" fmla="*/ 2753833 h 282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5390" h="2821173">
                <a:moveTo>
                  <a:pt x="1268818" y="0"/>
                </a:moveTo>
                <a:cubicBezTo>
                  <a:pt x="1306032" y="39872"/>
                  <a:pt x="1343246" y="79745"/>
                  <a:pt x="1343246" y="116959"/>
                </a:cubicBezTo>
                <a:cubicBezTo>
                  <a:pt x="1343246" y="154173"/>
                  <a:pt x="1290083" y="207335"/>
                  <a:pt x="1268818" y="223284"/>
                </a:cubicBezTo>
                <a:cubicBezTo>
                  <a:pt x="1247553" y="239233"/>
                  <a:pt x="1352106" y="216196"/>
                  <a:pt x="1215655" y="212652"/>
                </a:cubicBezTo>
                <a:cubicBezTo>
                  <a:pt x="1079204" y="209108"/>
                  <a:pt x="611371" y="170121"/>
                  <a:pt x="450111" y="202019"/>
                </a:cubicBezTo>
                <a:cubicBezTo>
                  <a:pt x="288851" y="233917"/>
                  <a:pt x="241005" y="349103"/>
                  <a:pt x="248093" y="404038"/>
                </a:cubicBezTo>
                <a:cubicBezTo>
                  <a:pt x="255182" y="458973"/>
                  <a:pt x="317205" y="506819"/>
                  <a:pt x="492642" y="531628"/>
                </a:cubicBezTo>
                <a:cubicBezTo>
                  <a:pt x="668079" y="556437"/>
                  <a:pt x="1146544" y="515679"/>
                  <a:pt x="1300716" y="552893"/>
                </a:cubicBezTo>
                <a:cubicBezTo>
                  <a:pt x="1454888" y="590107"/>
                  <a:pt x="1426535" y="710610"/>
                  <a:pt x="1417674" y="754912"/>
                </a:cubicBezTo>
                <a:cubicBezTo>
                  <a:pt x="1408814" y="799214"/>
                  <a:pt x="1414130" y="808074"/>
                  <a:pt x="1247553" y="818707"/>
                </a:cubicBezTo>
                <a:cubicBezTo>
                  <a:pt x="1080976" y="829340"/>
                  <a:pt x="583019" y="777949"/>
                  <a:pt x="418214" y="818707"/>
                </a:cubicBezTo>
                <a:cubicBezTo>
                  <a:pt x="253409" y="859465"/>
                  <a:pt x="264041" y="1001233"/>
                  <a:pt x="258725" y="1063256"/>
                </a:cubicBezTo>
                <a:cubicBezTo>
                  <a:pt x="253409" y="1125279"/>
                  <a:pt x="205563" y="1167810"/>
                  <a:pt x="386316" y="1190847"/>
                </a:cubicBezTo>
                <a:cubicBezTo>
                  <a:pt x="567069" y="1213884"/>
                  <a:pt x="1178441" y="1153633"/>
                  <a:pt x="1343246" y="1201479"/>
                </a:cubicBezTo>
                <a:cubicBezTo>
                  <a:pt x="1508051" y="1249325"/>
                  <a:pt x="1419446" y="1430079"/>
                  <a:pt x="1375144" y="1477926"/>
                </a:cubicBezTo>
                <a:cubicBezTo>
                  <a:pt x="1330842" y="1525773"/>
                  <a:pt x="1077432" y="1488559"/>
                  <a:pt x="1077432" y="1488559"/>
                </a:cubicBezTo>
                <a:cubicBezTo>
                  <a:pt x="896679" y="1490331"/>
                  <a:pt x="432390" y="1438941"/>
                  <a:pt x="290623" y="1488559"/>
                </a:cubicBezTo>
                <a:cubicBezTo>
                  <a:pt x="148856" y="1538177"/>
                  <a:pt x="51391" y="1729563"/>
                  <a:pt x="226828" y="1786270"/>
                </a:cubicBezTo>
                <a:cubicBezTo>
                  <a:pt x="402265" y="1842977"/>
                  <a:pt x="1150088" y="1773865"/>
                  <a:pt x="1343246" y="1828800"/>
                </a:cubicBezTo>
                <a:cubicBezTo>
                  <a:pt x="1536404" y="1883735"/>
                  <a:pt x="1575390" y="2066260"/>
                  <a:pt x="1385776" y="2115879"/>
                </a:cubicBezTo>
                <a:cubicBezTo>
                  <a:pt x="1196162" y="2165498"/>
                  <a:pt x="404036" y="2082210"/>
                  <a:pt x="205562" y="2126512"/>
                </a:cubicBezTo>
                <a:cubicBezTo>
                  <a:pt x="7088" y="2170814"/>
                  <a:pt x="0" y="2333847"/>
                  <a:pt x="194930" y="2381693"/>
                </a:cubicBezTo>
                <a:cubicBezTo>
                  <a:pt x="389860" y="2429540"/>
                  <a:pt x="1183758" y="2349796"/>
                  <a:pt x="1375144" y="2413591"/>
                </a:cubicBezTo>
                <a:cubicBezTo>
                  <a:pt x="1566530" y="2477386"/>
                  <a:pt x="1348562" y="2707759"/>
                  <a:pt x="1343246" y="2764466"/>
                </a:cubicBezTo>
                <a:cubicBezTo>
                  <a:pt x="1337930" y="2821173"/>
                  <a:pt x="1343246" y="2753833"/>
                  <a:pt x="1343246" y="2753833"/>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cxnSp>
        <p:nvCxnSpPr>
          <p:cNvPr id="68" name="Straight Arrow Connector 67"/>
          <p:cNvCxnSpPr/>
          <p:nvPr/>
        </p:nvCxnSpPr>
        <p:spPr>
          <a:xfrm>
            <a:off x="1600200" y="5410200"/>
            <a:ext cx="114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rot="16200000">
            <a:off x="1395802" y="4166799"/>
            <a:ext cx="990598" cy="276999"/>
          </a:xfrm>
          <a:prstGeom prst="rect">
            <a:avLst/>
          </a:prstGeom>
          <a:noFill/>
        </p:spPr>
        <p:txBody>
          <a:bodyPr wrap="square" rtlCol="0">
            <a:spAutoFit/>
          </a:bodyPr>
          <a:lstStyle/>
          <a:p>
            <a:pPr algn="ctr"/>
            <a:r>
              <a:rPr lang="en-US" sz="1200" dirty="0" smtClean="0">
                <a:latin typeface="Century" pitchFamily="18" charset="0"/>
              </a:rPr>
              <a:t>5 Yards</a:t>
            </a:r>
            <a:endParaRPr lang="en-US" sz="1200" dirty="0">
              <a:latin typeface="Century" pitchFamily="18" charset="0"/>
            </a:endParaRPr>
          </a:p>
        </p:txBody>
      </p:sp>
      <p:sp>
        <p:nvSpPr>
          <p:cNvPr id="71" name="TextBox 70"/>
          <p:cNvSpPr txBox="1"/>
          <p:nvPr/>
        </p:nvSpPr>
        <p:spPr>
          <a:xfrm rot="16200000">
            <a:off x="1395802" y="3480999"/>
            <a:ext cx="990598" cy="276999"/>
          </a:xfrm>
          <a:prstGeom prst="rect">
            <a:avLst/>
          </a:prstGeom>
          <a:noFill/>
        </p:spPr>
        <p:txBody>
          <a:bodyPr wrap="square" rtlCol="0">
            <a:spAutoFit/>
          </a:bodyPr>
          <a:lstStyle/>
          <a:p>
            <a:pPr algn="ctr"/>
            <a:r>
              <a:rPr lang="en-US" sz="1200" dirty="0" smtClean="0">
                <a:latin typeface="Century" pitchFamily="18" charset="0"/>
              </a:rPr>
              <a:t>5 Yards</a:t>
            </a:r>
            <a:endParaRPr lang="en-US" sz="1200" dirty="0">
              <a:latin typeface="Century" pitchFamily="18" charset="0"/>
            </a:endParaRPr>
          </a:p>
        </p:txBody>
      </p:sp>
      <p:sp>
        <p:nvSpPr>
          <p:cNvPr id="72" name="TextBox 71"/>
          <p:cNvSpPr txBox="1"/>
          <p:nvPr/>
        </p:nvSpPr>
        <p:spPr>
          <a:xfrm rot="16200000">
            <a:off x="1395802" y="4776399"/>
            <a:ext cx="990598" cy="276999"/>
          </a:xfrm>
          <a:prstGeom prst="rect">
            <a:avLst/>
          </a:prstGeom>
          <a:noFill/>
        </p:spPr>
        <p:txBody>
          <a:bodyPr wrap="square" rtlCol="0">
            <a:spAutoFit/>
          </a:bodyPr>
          <a:lstStyle/>
          <a:p>
            <a:pPr algn="ctr"/>
            <a:r>
              <a:rPr lang="en-US" sz="1200" dirty="0" smtClean="0">
                <a:latin typeface="Century" pitchFamily="18" charset="0"/>
              </a:rPr>
              <a:t>5 Yards</a:t>
            </a:r>
            <a:endParaRPr lang="en-US" sz="1200" dirty="0">
              <a:latin typeface="Century" pitchFamily="18" charset="0"/>
            </a:endParaRPr>
          </a:p>
        </p:txBody>
      </p:sp>
      <p:sp>
        <p:nvSpPr>
          <p:cNvPr id="73" name="Isosceles Triangle 72"/>
          <p:cNvSpPr/>
          <p:nvPr/>
        </p:nvSpPr>
        <p:spPr>
          <a:xfrm>
            <a:off x="2590800" y="54864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extBox 75"/>
          <p:cNvSpPr txBox="1"/>
          <p:nvPr/>
        </p:nvSpPr>
        <p:spPr>
          <a:xfrm>
            <a:off x="2514600" y="5638800"/>
            <a:ext cx="381000" cy="276999"/>
          </a:xfrm>
          <a:prstGeom prst="rect">
            <a:avLst/>
          </a:prstGeom>
          <a:noFill/>
        </p:spPr>
        <p:txBody>
          <a:bodyPr wrap="square" rtlCol="0">
            <a:spAutoFit/>
          </a:bodyPr>
          <a:lstStyle/>
          <a:p>
            <a:pPr algn="ctr"/>
            <a:r>
              <a:rPr lang="en-US" sz="1200" dirty="0" smtClean="0">
                <a:latin typeface="Cambria" pitchFamily="18" charset="0"/>
              </a:rPr>
              <a:t>E</a:t>
            </a:r>
            <a:endParaRPr lang="en-US" sz="1200" dirty="0">
              <a:latin typeface="Cambria"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66800"/>
            <a:ext cx="3429000" cy="807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3429000" y="1066800"/>
            <a:ext cx="3429000" cy="807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6553200"/>
            <a:ext cx="6858000" cy="25908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0" y="1066800"/>
            <a:ext cx="3429000" cy="584775"/>
          </a:xfrm>
          <a:prstGeom prst="rect">
            <a:avLst/>
          </a:prstGeom>
          <a:noFill/>
        </p:spPr>
        <p:txBody>
          <a:bodyPr wrap="square" rtlCol="0">
            <a:spAutoFit/>
          </a:bodyPr>
          <a:lstStyle/>
          <a:p>
            <a:pPr algn="ctr"/>
            <a:r>
              <a:rPr lang="en-US" sz="3200" b="1" dirty="0" smtClean="0">
                <a:latin typeface="Century" pitchFamily="18" charset="0"/>
              </a:rPr>
              <a:t>Half Gassers</a:t>
            </a:r>
            <a:endParaRPr lang="en-US" sz="3200" b="1" dirty="0">
              <a:latin typeface="Century" pitchFamily="18" charset="0"/>
            </a:endParaRPr>
          </a:p>
        </p:txBody>
      </p:sp>
      <p:cxnSp>
        <p:nvCxnSpPr>
          <p:cNvPr id="8" name="Straight Connector 7"/>
          <p:cNvCxnSpPr/>
          <p:nvPr/>
        </p:nvCxnSpPr>
        <p:spPr>
          <a:xfrm>
            <a:off x="609600" y="5410200"/>
            <a:ext cx="2819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H="1" flipV="1">
            <a:off x="-1219200" y="3581400"/>
            <a:ext cx="3657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flipH="1" flipV="1">
            <a:off x="-304006" y="3580606"/>
            <a:ext cx="3657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794" y="3580606"/>
            <a:ext cx="3657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16200000">
            <a:off x="-463033" y="3206235"/>
            <a:ext cx="1752601" cy="369332"/>
          </a:xfrm>
          <a:prstGeom prst="rect">
            <a:avLst/>
          </a:prstGeom>
          <a:noFill/>
        </p:spPr>
        <p:txBody>
          <a:bodyPr wrap="square" rtlCol="0">
            <a:spAutoFit/>
          </a:bodyPr>
          <a:lstStyle/>
          <a:p>
            <a:r>
              <a:rPr lang="en-US" dirty="0" smtClean="0">
                <a:latin typeface="Century" pitchFamily="18" charset="0"/>
              </a:rPr>
              <a:t>50 Yards</a:t>
            </a:r>
            <a:endParaRPr lang="en-US" dirty="0">
              <a:latin typeface="Century" pitchFamily="18" charset="0"/>
            </a:endParaRPr>
          </a:p>
        </p:txBody>
      </p:sp>
      <p:sp>
        <p:nvSpPr>
          <p:cNvPr id="26" name="TextBox 25"/>
          <p:cNvSpPr txBox="1"/>
          <p:nvPr/>
        </p:nvSpPr>
        <p:spPr>
          <a:xfrm>
            <a:off x="0" y="6553200"/>
            <a:ext cx="3429000" cy="1754326"/>
          </a:xfrm>
          <a:prstGeom prst="rect">
            <a:avLst/>
          </a:prstGeom>
          <a:noFill/>
        </p:spPr>
        <p:txBody>
          <a:bodyPr wrap="square" rtlCol="0">
            <a:spAutoFit/>
          </a:bodyPr>
          <a:lstStyle/>
          <a:p>
            <a:pPr>
              <a:buFont typeface="Courier New" pitchFamily="49" charset="0"/>
              <a:buChar char="o"/>
            </a:pPr>
            <a:r>
              <a:rPr lang="en-US" dirty="0" smtClean="0">
                <a:latin typeface="Century" pitchFamily="18" charset="0"/>
              </a:rPr>
              <a:t>  Start on sideline in a 2-Point Stance.</a:t>
            </a:r>
          </a:p>
          <a:p>
            <a:pPr>
              <a:buFont typeface="Courier New" pitchFamily="49" charset="0"/>
              <a:buChar char="o"/>
            </a:pPr>
            <a:r>
              <a:rPr lang="en-US" dirty="0" smtClean="0">
                <a:latin typeface="Century" pitchFamily="18" charset="0"/>
              </a:rPr>
              <a:t>  Sprint across the field, touch the line with your foot.</a:t>
            </a:r>
          </a:p>
          <a:p>
            <a:pPr>
              <a:buFont typeface="Courier New" pitchFamily="49" charset="0"/>
              <a:buChar char="o"/>
            </a:pPr>
            <a:r>
              <a:rPr lang="en-US" dirty="0" smtClean="0">
                <a:latin typeface="Century" pitchFamily="18" charset="0"/>
              </a:rPr>
              <a:t>  Sprint back and finish through the line.</a:t>
            </a:r>
            <a:endParaRPr lang="en-US" dirty="0">
              <a:latin typeface="Century" pitchFamily="18" charset="0"/>
            </a:endParaRPr>
          </a:p>
        </p:txBody>
      </p:sp>
      <p:sp>
        <p:nvSpPr>
          <p:cNvPr id="13" name="Rectangle 12"/>
          <p:cNvSpPr/>
          <p:nvPr/>
        </p:nvSpPr>
        <p:spPr>
          <a:xfrm>
            <a:off x="0" y="2"/>
            <a:ext cx="6858000" cy="646331"/>
          </a:xfrm>
          <a:prstGeom prst="rect">
            <a:avLst/>
          </a:prstGeom>
          <a:noFill/>
        </p:spPr>
        <p:txBody>
          <a:bodyPr wrap="square" lIns="91440" tIns="45720" rIns="91440" bIns="45720">
            <a:spAutoFit/>
          </a:bodyPr>
          <a:lstStyle/>
          <a:p>
            <a:pPr algn="ctr"/>
            <a:r>
              <a:rPr lang="en-US" sz="36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SOFTBALL</a:t>
            </a:r>
            <a:endParaRPr lang="en-US" sz="3600" b="1" dirty="0">
              <a:ln w="3175">
                <a:solidFill>
                  <a:schemeClr val="tx1"/>
                </a:solidFill>
                <a:prstDash val="solid"/>
              </a:ln>
              <a:solidFill>
                <a:srgbClr val="0000FF"/>
              </a:solidFill>
              <a:effectLst>
                <a:outerShdw blurRad="50000" dist="50800" dir="7500000" algn="tl">
                  <a:srgbClr val="000000">
                    <a:shade val="5000"/>
                    <a:alpha val="35000"/>
                  </a:srgbClr>
                </a:outerShdw>
              </a:effectLst>
              <a:latin typeface="Century" pitchFamily="18" charset="0"/>
            </a:endParaRPr>
          </a:p>
        </p:txBody>
      </p:sp>
      <p:sp>
        <p:nvSpPr>
          <p:cNvPr id="14" name="TextBox 13"/>
          <p:cNvSpPr txBox="1"/>
          <p:nvPr/>
        </p:nvSpPr>
        <p:spPr>
          <a:xfrm>
            <a:off x="3429000" y="1066800"/>
            <a:ext cx="3429000" cy="1077218"/>
          </a:xfrm>
          <a:prstGeom prst="rect">
            <a:avLst/>
          </a:prstGeom>
          <a:noFill/>
        </p:spPr>
        <p:txBody>
          <a:bodyPr wrap="square" rtlCol="0">
            <a:spAutoFit/>
          </a:bodyPr>
          <a:lstStyle/>
          <a:p>
            <a:pPr algn="ctr"/>
            <a:r>
              <a:rPr lang="en-US" sz="3200" dirty="0" smtClean="0">
                <a:latin typeface="Century" pitchFamily="18" charset="0"/>
              </a:rPr>
              <a:t>Side Shuffle  </a:t>
            </a:r>
            <a:r>
              <a:rPr lang="en-US" sz="3200" b="1" dirty="0" smtClean="0">
                <a:latin typeface="Century" pitchFamily="18" charset="0"/>
              </a:rPr>
              <a:t>Ball Toss</a:t>
            </a:r>
            <a:endParaRPr lang="en-US" sz="3200" b="1" dirty="0">
              <a:latin typeface="Century" pitchFamily="18" charset="0"/>
            </a:endParaRPr>
          </a:p>
        </p:txBody>
      </p:sp>
      <p:cxnSp>
        <p:nvCxnSpPr>
          <p:cNvPr id="17" name="Straight Connector 16"/>
          <p:cNvCxnSpPr/>
          <p:nvPr/>
        </p:nvCxnSpPr>
        <p:spPr>
          <a:xfrm rot="5400000">
            <a:off x="2552700" y="4000500"/>
            <a:ext cx="2819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962400" y="5410200"/>
            <a:ext cx="2057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rot="16200000">
            <a:off x="2889767" y="3511034"/>
            <a:ext cx="1752601" cy="369332"/>
          </a:xfrm>
          <a:prstGeom prst="rect">
            <a:avLst/>
          </a:prstGeom>
          <a:noFill/>
        </p:spPr>
        <p:txBody>
          <a:bodyPr wrap="square" rtlCol="0">
            <a:spAutoFit/>
          </a:bodyPr>
          <a:lstStyle/>
          <a:p>
            <a:r>
              <a:rPr lang="en-US" dirty="0" smtClean="0">
                <a:latin typeface="Century" pitchFamily="18" charset="0"/>
              </a:rPr>
              <a:t>20 Yards</a:t>
            </a:r>
            <a:endParaRPr lang="en-US" dirty="0">
              <a:latin typeface="Century" pitchFamily="18" charset="0"/>
            </a:endParaRPr>
          </a:p>
        </p:txBody>
      </p:sp>
      <p:sp>
        <p:nvSpPr>
          <p:cNvPr id="21" name="TextBox 20"/>
          <p:cNvSpPr txBox="1"/>
          <p:nvPr/>
        </p:nvSpPr>
        <p:spPr>
          <a:xfrm>
            <a:off x="3429000" y="6553200"/>
            <a:ext cx="3429000" cy="2031325"/>
          </a:xfrm>
          <a:prstGeom prst="rect">
            <a:avLst/>
          </a:prstGeom>
          <a:noFill/>
        </p:spPr>
        <p:txBody>
          <a:bodyPr wrap="square" rtlCol="0">
            <a:spAutoFit/>
          </a:bodyPr>
          <a:lstStyle/>
          <a:p>
            <a:pPr>
              <a:buFont typeface="Courier New" pitchFamily="49" charset="0"/>
              <a:buChar char="o"/>
            </a:pPr>
            <a:r>
              <a:rPr lang="en-US" dirty="0" smtClean="0">
                <a:latin typeface="Century" pitchFamily="18" charset="0"/>
              </a:rPr>
              <a:t>  Start on sideline facing your partner or a wall.</a:t>
            </a:r>
          </a:p>
          <a:p>
            <a:pPr>
              <a:buFont typeface="Courier New" pitchFamily="49" charset="0"/>
              <a:buChar char="o"/>
            </a:pPr>
            <a:r>
              <a:rPr lang="en-US" dirty="0" smtClean="0">
                <a:latin typeface="Century" pitchFamily="18" charset="0"/>
              </a:rPr>
              <a:t>  Side shuffle the given distance while tossing the ball back and forth to your partner.</a:t>
            </a:r>
          </a:p>
          <a:p>
            <a:pPr>
              <a:buFont typeface="Courier New" pitchFamily="49" charset="0"/>
              <a:buChar char="o"/>
            </a:pPr>
            <a:r>
              <a:rPr lang="en-US" dirty="0" smtClean="0">
                <a:latin typeface="Century" pitchFamily="18" charset="0"/>
              </a:rPr>
              <a:t>  Shuffle back to the start.</a:t>
            </a:r>
            <a:endParaRPr lang="en-US" dirty="0">
              <a:latin typeface="Century" pitchFamily="18" charset="0"/>
            </a:endParaRPr>
          </a:p>
        </p:txBody>
      </p:sp>
      <p:sp>
        <p:nvSpPr>
          <p:cNvPr id="23" name="Oval 22"/>
          <p:cNvSpPr/>
          <p:nvPr/>
        </p:nvSpPr>
        <p:spPr>
          <a:xfrm>
            <a:off x="5181600" y="51816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9" name="Straight Connector 38"/>
          <p:cNvCxnSpPr/>
          <p:nvPr/>
        </p:nvCxnSpPr>
        <p:spPr>
          <a:xfrm rot="5400000">
            <a:off x="4038600" y="571500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038600" y="571500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5067300" y="567690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5105400" y="5943600"/>
            <a:ext cx="2286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V="1">
            <a:off x="4267200" y="5943600"/>
            <a:ext cx="228600" cy="228600"/>
          </a:xfrm>
          <a:prstGeom prst="line">
            <a:avLst/>
          </a:prstGeom>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4114800" y="51816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6" name="Straight Connector 55"/>
          <p:cNvCxnSpPr/>
          <p:nvPr/>
        </p:nvCxnSpPr>
        <p:spPr>
          <a:xfrm>
            <a:off x="5105400" y="571500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16200000" flipV="1">
            <a:off x="5334000" y="5943600"/>
            <a:ext cx="2286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4038600" y="5943600"/>
            <a:ext cx="228600" cy="228600"/>
          </a:xfrm>
          <a:prstGeom prst="line">
            <a:avLst/>
          </a:prstGeom>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5105400" y="56388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TotalTime>
  <Words>4784</Words>
  <Application>Microsoft Office PowerPoint</Application>
  <PresentationFormat>On-screen Show (4:3)</PresentationFormat>
  <Paragraphs>4227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CONDITIONING</vt:lpstr>
      <vt:lpstr>BLUE DEVIL SOFTBALL</vt:lpstr>
      <vt:lpstr>BLUE DEVIL SOFTBALL</vt:lpstr>
      <vt:lpstr>Slide 27</vt:lpstr>
      <vt:lpstr>Slide 28</vt:lpstr>
      <vt:lpstr>Slide 29</vt:lpstr>
      <vt:lpstr>Slide 30</vt:lpstr>
      <vt:lpstr>Slide 31</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Devil Baseball</dc:title>
  <dc:creator>Alan Burr</dc:creator>
  <cp:lastModifiedBy>CCSU</cp:lastModifiedBy>
  <cp:revision>14</cp:revision>
  <dcterms:created xsi:type="dcterms:W3CDTF">2010-12-10T19:26:24Z</dcterms:created>
  <dcterms:modified xsi:type="dcterms:W3CDTF">2012-04-24T20:35:03Z</dcterms:modified>
</cp:coreProperties>
</file>