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6" r:id="rId2"/>
    <p:sldId id="277" r:id="rId3"/>
    <p:sldId id="256" r:id="rId4"/>
    <p:sldId id="278" r:id="rId5"/>
    <p:sldId id="279" r:id="rId6"/>
    <p:sldId id="280" r:id="rId7"/>
    <p:sldId id="259" r:id="rId8"/>
    <p:sldId id="267" r:id="rId9"/>
    <p:sldId id="260" r:id="rId10"/>
    <p:sldId id="268" r:id="rId11"/>
    <p:sldId id="274" r:id="rId12"/>
    <p:sldId id="264" r:id="rId13"/>
    <p:sldId id="275" r:id="rId14"/>
    <p:sldId id="261" r:id="rId15"/>
    <p:sldId id="269" r:id="rId16"/>
    <p:sldId id="263" r:id="rId17"/>
    <p:sldId id="265" r:id="rId18"/>
    <p:sldId id="272" r:id="rId19"/>
    <p:sldId id="266" r:id="rId20"/>
    <p:sldId id="273" r:id="rId21"/>
    <p:sldId id="281" r:id="rId22"/>
    <p:sldId id="282" r:id="rId23"/>
    <p:sldId id="283" r:id="rId24"/>
    <p:sldId id="284" r:id="rId25"/>
  </p:sldIdLst>
  <p:sldSz cx="6858000" cy="9144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88" autoAdjust="0"/>
    <p:restoredTop sz="94718" autoAdjust="0"/>
  </p:normalViewPr>
  <p:slideViewPr>
    <p:cSldViewPr>
      <p:cViewPr varScale="1">
        <p:scale>
          <a:sx n="50" d="100"/>
          <a:sy n="50" d="100"/>
        </p:scale>
        <p:origin x="-1266" y="-108"/>
      </p:cViewPr>
      <p:guideLst>
        <p:guide orient="horz" pos="2880"/>
        <p:guide pos="216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2840568"/>
            <a:ext cx="5829300" cy="1960033"/>
          </a:xfrm>
        </p:spPr>
        <p:txBody>
          <a:bodyPr/>
          <a:lstStyle/>
          <a:p>
            <a:r>
              <a:rPr lang="en-US" smtClean="0"/>
              <a:t>Click to edit Master title style</a:t>
            </a:r>
            <a:endParaRPr lang="en-US"/>
          </a:p>
        </p:txBody>
      </p:sp>
      <p:sp>
        <p:nvSpPr>
          <p:cNvPr id="3" name="Subtitle 2"/>
          <p:cNvSpPr>
            <a:spLocks noGrp="1"/>
          </p:cNvSpPr>
          <p:nvPr>
            <p:ph type="subTitle" idx="1"/>
          </p:nvPr>
        </p:nvSpPr>
        <p:spPr>
          <a:xfrm>
            <a:off x="1028700" y="5181600"/>
            <a:ext cx="4800600" cy="23368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981A3CB-BDE2-47C4-BD07-D3E9B8124BD2}" type="datetimeFigureOut">
              <a:rPr lang="en-US" smtClean="0"/>
              <a:pPr/>
              <a:t>4/18/2012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1497428-FC9A-4B23-811A-6F8F24526F35}"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981A3CB-BDE2-47C4-BD07-D3E9B8124BD2}" type="datetimeFigureOut">
              <a:rPr lang="en-US" smtClean="0"/>
              <a:pPr/>
              <a:t>4/18/2012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1497428-FC9A-4B23-811A-6F8F24526F35}"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1735" y="5875867"/>
            <a:ext cx="5829300" cy="1816100"/>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541735" y="3875618"/>
            <a:ext cx="5829300" cy="2000249"/>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981A3CB-BDE2-47C4-BD07-D3E9B8124BD2}" type="datetimeFigureOut">
              <a:rPr lang="en-US" smtClean="0"/>
              <a:pPr/>
              <a:t>4/18/2012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1497428-FC9A-4B23-811A-6F8F24526F35}"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42900" y="2133601"/>
            <a:ext cx="3028950" cy="603461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3486150" y="2133601"/>
            <a:ext cx="3028950" cy="603461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981A3CB-BDE2-47C4-BD07-D3E9B8124BD2}" type="datetimeFigureOut">
              <a:rPr lang="en-US" smtClean="0"/>
              <a:pPr/>
              <a:t>4/18/2012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1497428-FC9A-4B23-811A-6F8F24526F3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342900" y="2046817"/>
            <a:ext cx="303014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42900" y="2899833"/>
            <a:ext cx="303014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3483769" y="2046817"/>
            <a:ext cx="303133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3483769" y="2899833"/>
            <a:ext cx="303133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981A3CB-BDE2-47C4-BD07-D3E9B8124BD2}" type="datetimeFigureOut">
              <a:rPr lang="en-US" smtClean="0"/>
              <a:pPr/>
              <a:t>4/18/2012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1497428-FC9A-4B23-811A-6F8F24526F3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981A3CB-BDE2-47C4-BD07-D3E9B8124BD2}" type="datetimeFigureOut">
              <a:rPr lang="en-US" smtClean="0"/>
              <a:pPr/>
              <a:t>4/18/2012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1497428-FC9A-4B23-811A-6F8F24526F3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981A3CB-BDE2-47C4-BD07-D3E9B8124BD2}" type="datetimeFigureOut">
              <a:rPr lang="en-US" smtClean="0"/>
              <a:pPr/>
              <a:t>4/18/2012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1497428-FC9A-4B23-811A-6F8F24526F3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0" y="364067"/>
            <a:ext cx="2256235" cy="154940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2681287" y="364067"/>
            <a:ext cx="3833813" cy="780415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342900" y="1913467"/>
            <a:ext cx="2256235" cy="625475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981A3CB-BDE2-47C4-BD07-D3E9B8124BD2}" type="datetimeFigureOut">
              <a:rPr lang="en-US" smtClean="0"/>
              <a:pPr/>
              <a:t>4/18/2012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1497428-FC9A-4B23-811A-6F8F24526F3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44216" y="6400800"/>
            <a:ext cx="4114800" cy="755651"/>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344216" y="817033"/>
            <a:ext cx="41148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344216" y="7156451"/>
            <a:ext cx="4114800" cy="107314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981A3CB-BDE2-47C4-BD07-D3E9B8124BD2}" type="datetimeFigureOut">
              <a:rPr lang="en-US" smtClean="0"/>
              <a:pPr/>
              <a:t>4/18/2012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1497428-FC9A-4B23-811A-6F8F24526F35}"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981A3CB-BDE2-47C4-BD07-D3E9B8124BD2}" type="datetimeFigureOut">
              <a:rPr lang="en-US" smtClean="0"/>
              <a:pPr/>
              <a:t>4/18/2012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1497428-FC9A-4B23-811A-6F8F24526F3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72050" y="366185"/>
            <a:ext cx="1543050" cy="780203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42900" y="366185"/>
            <a:ext cx="4514850" cy="780203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981A3CB-BDE2-47C4-BD07-D3E9B8124BD2}" type="datetimeFigureOut">
              <a:rPr lang="en-US" smtClean="0"/>
              <a:pPr/>
              <a:t>4/18/2012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1497428-FC9A-4B23-811A-6F8F24526F35}"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42900" y="366184"/>
            <a:ext cx="6172200" cy="1524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342900" y="2133601"/>
            <a:ext cx="6172200" cy="603461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342900" y="8475134"/>
            <a:ext cx="1600200" cy="486833"/>
          </a:xfrm>
          <a:prstGeom prst="rect">
            <a:avLst/>
          </a:prstGeom>
        </p:spPr>
        <p:txBody>
          <a:bodyPr vert="horz" lIns="91440" tIns="45720" rIns="91440" bIns="45720" rtlCol="0" anchor="ctr"/>
          <a:lstStyle>
            <a:lvl1pPr algn="l">
              <a:defRPr sz="1200">
                <a:solidFill>
                  <a:schemeClr val="tx1">
                    <a:tint val="75000"/>
                  </a:schemeClr>
                </a:solidFill>
              </a:defRPr>
            </a:lvl1pPr>
          </a:lstStyle>
          <a:p>
            <a:fld id="{F981A3CB-BDE2-47C4-BD07-D3E9B8124BD2}" type="datetimeFigureOut">
              <a:rPr lang="en-US" smtClean="0"/>
              <a:pPr/>
              <a:t>4/18/2012</a:t>
            </a:fld>
            <a:endParaRPr lang="en-US"/>
          </a:p>
        </p:txBody>
      </p:sp>
      <p:sp>
        <p:nvSpPr>
          <p:cNvPr id="5" name="Footer Placeholder 4"/>
          <p:cNvSpPr>
            <a:spLocks noGrp="1"/>
          </p:cNvSpPr>
          <p:nvPr>
            <p:ph type="ftr" sz="quarter" idx="3"/>
          </p:nvPr>
        </p:nvSpPr>
        <p:spPr>
          <a:xfrm>
            <a:off x="2343150" y="8475134"/>
            <a:ext cx="2171700" cy="486833"/>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914900" y="8475134"/>
            <a:ext cx="1600200" cy="486833"/>
          </a:xfrm>
          <a:prstGeom prst="rect">
            <a:avLst/>
          </a:prstGeom>
        </p:spPr>
        <p:txBody>
          <a:bodyPr vert="horz" lIns="91440" tIns="45720" rIns="91440" bIns="45720" rtlCol="0" anchor="ctr"/>
          <a:lstStyle>
            <a:lvl1pPr algn="r">
              <a:defRPr sz="1200">
                <a:solidFill>
                  <a:schemeClr val="tx1">
                    <a:tint val="75000"/>
                  </a:schemeClr>
                </a:solidFill>
              </a:defRPr>
            </a:lvl1pPr>
          </a:lstStyle>
          <a:p>
            <a:fld id="{41497428-FC9A-4B23-811A-6F8F24526F3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8" Type="http://schemas.openxmlformats.org/officeDocument/2006/relationships/image" Target="../media/image10.jpeg"/><Relationship Id="rId13" Type="http://schemas.openxmlformats.org/officeDocument/2006/relationships/image" Target="../media/image15.jpeg"/><Relationship Id="rId18" Type="http://schemas.openxmlformats.org/officeDocument/2006/relationships/image" Target="../media/image20.jpeg"/><Relationship Id="rId3" Type="http://schemas.openxmlformats.org/officeDocument/2006/relationships/image" Target="../media/image5.jpeg"/><Relationship Id="rId21" Type="http://schemas.openxmlformats.org/officeDocument/2006/relationships/image" Target="../media/image23.jpeg"/><Relationship Id="rId7" Type="http://schemas.openxmlformats.org/officeDocument/2006/relationships/image" Target="../media/image9.jpeg"/><Relationship Id="rId12" Type="http://schemas.openxmlformats.org/officeDocument/2006/relationships/image" Target="../media/image14.jpeg"/><Relationship Id="rId17" Type="http://schemas.openxmlformats.org/officeDocument/2006/relationships/image" Target="../media/image19.jpeg"/><Relationship Id="rId2" Type="http://schemas.openxmlformats.org/officeDocument/2006/relationships/image" Target="../media/image4.jpeg"/><Relationship Id="rId16" Type="http://schemas.openxmlformats.org/officeDocument/2006/relationships/image" Target="../media/image18.jpeg"/><Relationship Id="rId20" Type="http://schemas.openxmlformats.org/officeDocument/2006/relationships/image" Target="../media/image22.jpeg"/><Relationship Id="rId1" Type="http://schemas.openxmlformats.org/officeDocument/2006/relationships/slideLayout" Target="../slideLayouts/slideLayout7.xml"/><Relationship Id="rId6" Type="http://schemas.openxmlformats.org/officeDocument/2006/relationships/image" Target="../media/image8.jpeg"/><Relationship Id="rId11" Type="http://schemas.openxmlformats.org/officeDocument/2006/relationships/image" Target="../media/image13.jpeg"/><Relationship Id="rId5" Type="http://schemas.openxmlformats.org/officeDocument/2006/relationships/image" Target="../media/image7.jpeg"/><Relationship Id="rId15" Type="http://schemas.openxmlformats.org/officeDocument/2006/relationships/image" Target="../media/image17.jpeg"/><Relationship Id="rId23" Type="http://schemas.openxmlformats.org/officeDocument/2006/relationships/image" Target="../media/image25.jpeg"/><Relationship Id="rId10" Type="http://schemas.openxmlformats.org/officeDocument/2006/relationships/image" Target="../media/image12.jpeg"/><Relationship Id="rId19" Type="http://schemas.openxmlformats.org/officeDocument/2006/relationships/image" Target="../media/image21.jpeg"/><Relationship Id="rId4" Type="http://schemas.openxmlformats.org/officeDocument/2006/relationships/image" Target="../media/image6.jpeg"/><Relationship Id="rId9" Type="http://schemas.openxmlformats.org/officeDocument/2006/relationships/image" Target="../media/image11.jpeg"/><Relationship Id="rId14" Type="http://schemas.openxmlformats.org/officeDocument/2006/relationships/image" Target="../media/image16.jpeg"/><Relationship Id="rId22" Type="http://schemas.openxmlformats.org/officeDocument/2006/relationships/image" Target="../media/image24.jpeg"/></Relationships>
</file>

<file path=ppt/slides/_rels/slide23.xml.rels><?xml version="1.0" encoding="UTF-8" standalone="yes"?>
<Relationships xmlns="http://schemas.openxmlformats.org/package/2006/relationships"><Relationship Id="rId8" Type="http://schemas.openxmlformats.org/officeDocument/2006/relationships/image" Target="../media/image32.jpeg"/><Relationship Id="rId13" Type="http://schemas.openxmlformats.org/officeDocument/2006/relationships/image" Target="../media/image37.jpeg"/><Relationship Id="rId3" Type="http://schemas.openxmlformats.org/officeDocument/2006/relationships/image" Target="../media/image27.jpeg"/><Relationship Id="rId7" Type="http://schemas.openxmlformats.org/officeDocument/2006/relationships/image" Target="../media/image31.jpeg"/><Relationship Id="rId12" Type="http://schemas.openxmlformats.org/officeDocument/2006/relationships/image" Target="../media/image36.jpeg"/><Relationship Id="rId2" Type="http://schemas.openxmlformats.org/officeDocument/2006/relationships/image" Target="../media/image26.jpeg"/><Relationship Id="rId16" Type="http://schemas.openxmlformats.org/officeDocument/2006/relationships/image" Target="../media/image40.jpeg"/><Relationship Id="rId1" Type="http://schemas.openxmlformats.org/officeDocument/2006/relationships/slideLayout" Target="../slideLayouts/slideLayout7.xml"/><Relationship Id="rId6" Type="http://schemas.openxmlformats.org/officeDocument/2006/relationships/image" Target="../media/image30.jpeg"/><Relationship Id="rId11" Type="http://schemas.openxmlformats.org/officeDocument/2006/relationships/image" Target="../media/image35.jpeg"/><Relationship Id="rId5" Type="http://schemas.openxmlformats.org/officeDocument/2006/relationships/image" Target="../media/image29.jpeg"/><Relationship Id="rId15" Type="http://schemas.openxmlformats.org/officeDocument/2006/relationships/image" Target="../media/image39.jpeg"/><Relationship Id="rId10" Type="http://schemas.openxmlformats.org/officeDocument/2006/relationships/image" Target="../media/image34.jpeg"/><Relationship Id="rId4" Type="http://schemas.openxmlformats.org/officeDocument/2006/relationships/image" Target="../media/image28.jpeg"/><Relationship Id="rId9" Type="http://schemas.openxmlformats.org/officeDocument/2006/relationships/image" Target="../media/image33.jpeg"/><Relationship Id="rId14" Type="http://schemas.openxmlformats.org/officeDocument/2006/relationships/image" Target="../media/image38.jpe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0"/>
            <a:ext cx="6858000" cy="1815882"/>
          </a:xfrm>
          <a:prstGeom prst="rect">
            <a:avLst/>
          </a:prstGeom>
          <a:noFill/>
        </p:spPr>
        <p:txBody>
          <a:bodyPr wrap="square" lIns="91440" tIns="45720" rIns="91440" bIns="45720">
            <a:spAutoFit/>
          </a:bodyPr>
          <a:lstStyle/>
          <a:p>
            <a:pPr algn="ctr"/>
            <a:r>
              <a:rPr lang="en-US" sz="7200" b="1" dirty="0" smtClean="0">
                <a:ln w="28575">
                  <a:solidFill>
                    <a:srgbClr val="0000FF"/>
                  </a:solidFill>
                  <a:prstDash val="solid"/>
                </a:ln>
                <a:solidFill>
                  <a:schemeClr val="bg1"/>
                </a:solidFill>
                <a:effectLst>
                  <a:outerShdw blurRad="41275" dist="20320" dir="1800000" algn="tl" rotWithShape="0">
                    <a:srgbClr val="000000">
                      <a:alpha val="40000"/>
                    </a:srgbClr>
                  </a:outerShdw>
                </a:effectLst>
                <a:latin typeface="CCSU" pitchFamily="2" charset="0"/>
              </a:rPr>
              <a:t>BLUE DEVIL</a:t>
            </a:r>
          </a:p>
          <a:p>
            <a:pPr algn="ctr"/>
            <a:r>
              <a:rPr lang="en-US" sz="4000" b="1" dirty="0" smtClean="0">
                <a:ln w="28575">
                  <a:solidFill>
                    <a:srgbClr val="0000FF"/>
                  </a:solidFill>
                  <a:prstDash val="solid"/>
                </a:ln>
                <a:solidFill>
                  <a:schemeClr val="bg1"/>
                </a:solidFill>
                <a:effectLst>
                  <a:outerShdw blurRad="41275" dist="20320" dir="1800000" algn="tl" rotWithShape="0">
                    <a:srgbClr val="000000">
                      <a:alpha val="40000"/>
                    </a:srgbClr>
                  </a:outerShdw>
                </a:effectLst>
                <a:latin typeface="CCSU" pitchFamily="2" charset="0"/>
              </a:rPr>
              <a:t>SWIMMING &amp; DIVING </a:t>
            </a:r>
            <a:endParaRPr lang="en-US" sz="4000" b="1" dirty="0">
              <a:ln w="28575">
                <a:solidFill>
                  <a:srgbClr val="0000FF"/>
                </a:solidFill>
                <a:prstDash val="solid"/>
              </a:ln>
              <a:solidFill>
                <a:schemeClr val="bg1"/>
              </a:solidFill>
              <a:effectLst>
                <a:outerShdw blurRad="41275" dist="20320" dir="1800000" algn="tl" rotWithShape="0">
                  <a:srgbClr val="000000">
                    <a:alpha val="40000"/>
                  </a:srgbClr>
                </a:outerShdw>
              </a:effectLst>
              <a:latin typeface="CCSU" pitchFamily="2" charset="0"/>
            </a:endParaRPr>
          </a:p>
        </p:txBody>
      </p:sp>
      <p:sp>
        <p:nvSpPr>
          <p:cNvPr id="7" name="Rectangle 6"/>
          <p:cNvSpPr/>
          <p:nvPr/>
        </p:nvSpPr>
        <p:spPr>
          <a:xfrm>
            <a:off x="0" y="7543800"/>
            <a:ext cx="6858000" cy="1569660"/>
          </a:xfrm>
          <a:prstGeom prst="rect">
            <a:avLst/>
          </a:prstGeom>
          <a:noFill/>
        </p:spPr>
        <p:txBody>
          <a:bodyPr wrap="square" lIns="91440" tIns="45720" rIns="91440" bIns="45720">
            <a:spAutoFit/>
          </a:bodyPr>
          <a:lstStyle/>
          <a:p>
            <a:pPr algn="ctr"/>
            <a:r>
              <a:rPr lang="en-US" sz="4800" b="1" cap="none" spc="0" dirty="0" smtClean="0">
                <a:ln w="28575">
                  <a:solidFill>
                    <a:srgbClr val="0000FF"/>
                  </a:solidFill>
                  <a:prstDash val="solid"/>
                </a:ln>
                <a:solidFill>
                  <a:schemeClr val="bg1"/>
                </a:solidFill>
                <a:effectLst>
                  <a:outerShdw blurRad="41275" dist="20320" dir="1800000" algn="tl" rotWithShape="0">
                    <a:srgbClr val="000000">
                      <a:alpha val="40000"/>
                    </a:srgbClr>
                  </a:outerShdw>
                </a:effectLst>
                <a:latin typeface="CCSU" pitchFamily="2" charset="0"/>
              </a:rPr>
              <a:t>2012 SUMMER PROGRAM</a:t>
            </a:r>
            <a:endParaRPr lang="en-US" sz="4800" b="1" cap="none" spc="0" dirty="0">
              <a:ln w="28575">
                <a:solidFill>
                  <a:srgbClr val="0000FF"/>
                </a:solidFill>
                <a:prstDash val="solid"/>
              </a:ln>
              <a:solidFill>
                <a:schemeClr val="bg1"/>
              </a:solidFill>
              <a:effectLst>
                <a:outerShdw blurRad="41275" dist="20320" dir="1800000" algn="tl" rotWithShape="0">
                  <a:srgbClr val="000000">
                    <a:alpha val="40000"/>
                  </a:srgbClr>
                </a:outerShdw>
              </a:effectLst>
              <a:latin typeface="CCSU" pitchFamily="2" charset="0"/>
            </a:endParaRPr>
          </a:p>
        </p:txBody>
      </p:sp>
      <p:pic>
        <p:nvPicPr>
          <p:cNvPr id="5" name="Picture 4" descr="288989_10150263378831200_371483361199_7757481_437761_o.jpg"/>
          <p:cNvPicPr>
            <a:picLocks noChangeAspect="1"/>
          </p:cNvPicPr>
          <p:nvPr/>
        </p:nvPicPr>
        <p:blipFill>
          <a:blip r:embed="rId2" cstate="print"/>
          <a:stretch>
            <a:fillRect/>
          </a:stretch>
        </p:blipFill>
        <p:spPr>
          <a:xfrm>
            <a:off x="798576" y="3883152"/>
            <a:ext cx="5260848" cy="2822448"/>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0"/>
            <a:ext cx="6858000" cy="1815882"/>
          </a:xfrm>
          <a:prstGeom prst="rect">
            <a:avLst/>
          </a:prstGeom>
          <a:noFill/>
        </p:spPr>
        <p:txBody>
          <a:bodyPr wrap="square" lIns="91440" tIns="45720" rIns="91440" bIns="45720">
            <a:spAutoFit/>
          </a:bodyPr>
          <a:lstStyle/>
          <a:p>
            <a:pPr algn="ctr"/>
            <a:r>
              <a:rPr lang="en-US" sz="7200" b="1" dirty="0" smtClean="0">
                <a:ln w="28575">
                  <a:solidFill>
                    <a:srgbClr val="0000FF"/>
                  </a:solidFill>
                  <a:prstDash val="solid"/>
                </a:ln>
                <a:solidFill>
                  <a:schemeClr val="bg1"/>
                </a:solidFill>
                <a:effectLst>
                  <a:outerShdw blurRad="41275" dist="20320" dir="1800000" algn="tl" rotWithShape="0">
                    <a:srgbClr val="000000">
                      <a:alpha val="40000"/>
                    </a:srgbClr>
                  </a:outerShdw>
                </a:effectLst>
                <a:latin typeface="CCSU" pitchFamily="2" charset="0"/>
              </a:rPr>
              <a:t>BLUE DEVIL</a:t>
            </a:r>
          </a:p>
          <a:p>
            <a:pPr algn="ctr"/>
            <a:r>
              <a:rPr lang="en-US" sz="4000" b="1" dirty="0" smtClean="0">
                <a:ln w="28575">
                  <a:solidFill>
                    <a:srgbClr val="0000FF"/>
                  </a:solidFill>
                  <a:prstDash val="solid"/>
                </a:ln>
                <a:solidFill>
                  <a:schemeClr val="bg1"/>
                </a:solidFill>
                <a:effectLst>
                  <a:outerShdw blurRad="41275" dist="20320" dir="1800000" algn="tl" rotWithShape="0">
                    <a:srgbClr val="000000">
                      <a:alpha val="40000"/>
                    </a:srgbClr>
                  </a:outerShdw>
                </a:effectLst>
                <a:latin typeface="CCSU" pitchFamily="2" charset="0"/>
              </a:rPr>
              <a:t>SWIMMING &amp; DIVING </a:t>
            </a:r>
            <a:endParaRPr lang="en-US" sz="4000" b="1" dirty="0">
              <a:ln w="28575">
                <a:solidFill>
                  <a:srgbClr val="0000FF"/>
                </a:solidFill>
                <a:prstDash val="solid"/>
              </a:ln>
              <a:solidFill>
                <a:schemeClr val="bg1"/>
              </a:solidFill>
              <a:effectLst>
                <a:outerShdw blurRad="41275" dist="20320" dir="1800000" algn="tl" rotWithShape="0">
                  <a:srgbClr val="000000">
                    <a:alpha val="40000"/>
                  </a:srgbClr>
                </a:outerShdw>
              </a:effectLst>
              <a:latin typeface="CCSU" pitchFamily="2" charset="0"/>
            </a:endParaRPr>
          </a:p>
        </p:txBody>
      </p:sp>
      <p:sp>
        <p:nvSpPr>
          <p:cNvPr id="7" name="Rectangle 6"/>
          <p:cNvSpPr/>
          <p:nvPr/>
        </p:nvSpPr>
        <p:spPr>
          <a:xfrm>
            <a:off x="0" y="4141113"/>
            <a:ext cx="6858000" cy="861774"/>
          </a:xfrm>
          <a:prstGeom prst="rect">
            <a:avLst/>
          </a:prstGeom>
          <a:noFill/>
        </p:spPr>
        <p:txBody>
          <a:bodyPr wrap="square" lIns="91440" tIns="45720" rIns="91440" bIns="45720">
            <a:spAutoFit/>
          </a:bodyPr>
          <a:lstStyle/>
          <a:p>
            <a:pPr algn="ctr"/>
            <a:r>
              <a:rPr lang="en-US" sz="5000" b="1" cap="none" spc="0" dirty="0" smtClean="0">
                <a:ln w="28575">
                  <a:solidFill>
                    <a:srgbClr val="0000FF"/>
                  </a:solidFill>
                  <a:prstDash val="solid"/>
                </a:ln>
                <a:solidFill>
                  <a:schemeClr val="bg1"/>
                </a:solidFill>
                <a:effectLst>
                  <a:outerShdw blurRad="41275" dist="20320" dir="1800000" algn="tl" rotWithShape="0">
                    <a:srgbClr val="000000">
                      <a:alpha val="40000"/>
                    </a:srgbClr>
                  </a:outerShdw>
                </a:effectLst>
                <a:latin typeface="CCSU" pitchFamily="2" charset="0"/>
              </a:rPr>
              <a:t>INTRODUCTION</a:t>
            </a:r>
            <a:endParaRPr lang="en-US" sz="5000" b="1" cap="none" spc="0" dirty="0">
              <a:ln w="28575">
                <a:solidFill>
                  <a:srgbClr val="0000FF"/>
                </a:solidFill>
                <a:prstDash val="solid"/>
              </a:ln>
              <a:solidFill>
                <a:schemeClr val="bg1"/>
              </a:solidFill>
              <a:effectLst>
                <a:outerShdw blurRad="41275" dist="20320" dir="1800000" algn="tl" rotWithShape="0">
                  <a:srgbClr val="000000">
                    <a:alpha val="40000"/>
                  </a:srgbClr>
                </a:outerShdw>
              </a:effectLst>
              <a:latin typeface="CCSU" pitchFamily="2" charset="0"/>
            </a:endParaRPr>
          </a:p>
        </p:txBody>
      </p:sp>
      <p:pic>
        <p:nvPicPr>
          <p:cNvPr id="12" name="Picture 11" descr="allwhitenewlogo.JPG"/>
          <p:cNvPicPr>
            <a:picLocks noChangeAspect="1"/>
          </p:cNvPicPr>
          <p:nvPr/>
        </p:nvPicPr>
        <p:blipFill>
          <a:blip r:embed="rId2" cstate="print"/>
          <a:stretch>
            <a:fillRect/>
          </a:stretch>
        </p:blipFill>
        <p:spPr>
          <a:xfrm>
            <a:off x="1" y="8153400"/>
            <a:ext cx="1401440" cy="990600"/>
          </a:xfrm>
          <a:prstGeom prst="rect">
            <a:avLst/>
          </a:prstGeom>
        </p:spPr>
      </p:pic>
      <p:pic>
        <p:nvPicPr>
          <p:cNvPr id="14" name="Picture 13" descr="allwhitenewlogo.JPG"/>
          <p:cNvPicPr>
            <a:picLocks noChangeAspect="1"/>
          </p:cNvPicPr>
          <p:nvPr/>
        </p:nvPicPr>
        <p:blipFill>
          <a:blip r:embed="rId2" cstate="print"/>
          <a:stretch>
            <a:fillRect/>
          </a:stretch>
        </p:blipFill>
        <p:spPr>
          <a:xfrm>
            <a:off x="5456560" y="8153400"/>
            <a:ext cx="1401440" cy="990600"/>
          </a:xfrm>
          <a:prstGeom prst="rect">
            <a:avLst/>
          </a:prstGeom>
        </p:spPr>
      </p:pic>
      <p:pic>
        <p:nvPicPr>
          <p:cNvPr id="8" name="Picture 7" descr="288989_10150263378831200_371483361199_7757481_437761_o.jpg"/>
          <p:cNvPicPr>
            <a:picLocks noChangeAspect="1"/>
          </p:cNvPicPr>
          <p:nvPr/>
        </p:nvPicPr>
        <p:blipFill>
          <a:blip r:embed="rId3" cstate="print"/>
          <a:stretch>
            <a:fillRect/>
          </a:stretch>
        </p:blipFill>
        <p:spPr>
          <a:xfrm>
            <a:off x="76200" y="7924800"/>
            <a:ext cx="1524000" cy="1143000"/>
          </a:xfrm>
          <a:prstGeom prst="rect">
            <a:avLst/>
          </a:prstGeom>
        </p:spPr>
      </p:pic>
      <p:pic>
        <p:nvPicPr>
          <p:cNvPr id="9" name="Picture 8" descr="288989_10150263378831200_371483361199_7757481_437761_o.jpg"/>
          <p:cNvPicPr>
            <a:picLocks noChangeAspect="1"/>
          </p:cNvPicPr>
          <p:nvPr/>
        </p:nvPicPr>
        <p:blipFill>
          <a:blip r:embed="rId3" cstate="print"/>
          <a:stretch>
            <a:fillRect/>
          </a:stretch>
        </p:blipFill>
        <p:spPr>
          <a:xfrm>
            <a:off x="5334000" y="7924800"/>
            <a:ext cx="1524000" cy="114300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0" y="2590800"/>
            <a:ext cx="6858000" cy="5355312"/>
          </a:xfrm>
          <a:prstGeom prst="rect">
            <a:avLst/>
          </a:prstGeom>
          <a:noFill/>
        </p:spPr>
        <p:txBody>
          <a:bodyPr wrap="square" rtlCol="0">
            <a:spAutoFit/>
          </a:bodyPr>
          <a:lstStyle/>
          <a:p>
            <a:r>
              <a:rPr lang="en-US" dirty="0" smtClean="0">
                <a:latin typeface="CCSU" pitchFamily="2" charset="0"/>
              </a:rPr>
              <a:t>Blue Devils,</a:t>
            </a:r>
          </a:p>
          <a:p>
            <a:endParaRPr lang="en-US" dirty="0">
              <a:latin typeface="CCSU" pitchFamily="2" charset="0"/>
            </a:endParaRPr>
          </a:p>
          <a:p>
            <a:r>
              <a:rPr lang="en-US" dirty="0">
                <a:latin typeface="CCSU" pitchFamily="2" charset="0"/>
              </a:rPr>
              <a:t>	</a:t>
            </a:r>
            <a:r>
              <a:rPr lang="en-US" dirty="0" smtClean="0">
                <a:latin typeface="CCSU" pitchFamily="2" charset="0"/>
              </a:rPr>
              <a:t>In the pages to follow, you will find your summer workout for the next 14 weeks.  Look through the manual carefully and if you have any questions feel free to contact The CCSU Strength Staff at 860-832-3079.  If you have any questions on the exercises, there are videos posted on the strength and conditioning website.</a:t>
            </a:r>
          </a:p>
          <a:p>
            <a:endParaRPr lang="en-US" dirty="0">
              <a:latin typeface="CCSU" pitchFamily="2" charset="0"/>
            </a:endParaRPr>
          </a:p>
          <a:p>
            <a:r>
              <a:rPr lang="en-US" dirty="0" smtClean="0">
                <a:latin typeface="CCSU" pitchFamily="2" charset="0"/>
              </a:rPr>
              <a:t>Have a great summer break and continue to work hard and we will see you in August.  Go Blue Devils!!</a:t>
            </a:r>
          </a:p>
          <a:p>
            <a:endParaRPr lang="en-US" dirty="0" smtClean="0">
              <a:latin typeface="CCSU" pitchFamily="2" charset="0"/>
            </a:endParaRPr>
          </a:p>
          <a:p>
            <a:endParaRPr lang="en-US" dirty="0" smtClean="0">
              <a:latin typeface="CCSU" pitchFamily="2" charset="0"/>
            </a:endParaRPr>
          </a:p>
          <a:p>
            <a:r>
              <a:rPr lang="en-US" dirty="0" smtClean="0">
                <a:latin typeface="CCSU" pitchFamily="2" charset="0"/>
              </a:rPr>
              <a:t>CCSU Strength Staff</a:t>
            </a:r>
          </a:p>
          <a:p>
            <a:endParaRPr lang="en-US" dirty="0" smtClean="0">
              <a:latin typeface="CCSU" pitchFamily="2" charset="0"/>
            </a:endParaRPr>
          </a:p>
          <a:p>
            <a:endParaRPr lang="en-US" dirty="0">
              <a:latin typeface="CCSU" pitchFamily="2" charset="0"/>
            </a:endParaRPr>
          </a:p>
        </p:txBody>
      </p:sp>
      <p:sp>
        <p:nvSpPr>
          <p:cNvPr id="6" name="Rectangle 5"/>
          <p:cNvSpPr/>
          <p:nvPr/>
        </p:nvSpPr>
        <p:spPr>
          <a:xfrm>
            <a:off x="0" y="0"/>
            <a:ext cx="6858000" cy="1538883"/>
          </a:xfrm>
          <a:prstGeom prst="rect">
            <a:avLst/>
          </a:prstGeom>
          <a:noFill/>
        </p:spPr>
        <p:txBody>
          <a:bodyPr wrap="square" lIns="91440" tIns="45720" rIns="91440" bIns="45720">
            <a:spAutoFit/>
          </a:bodyPr>
          <a:lstStyle/>
          <a:p>
            <a:pPr algn="ctr"/>
            <a:r>
              <a:rPr lang="en-US" sz="5400" b="1" cap="none" spc="0" dirty="0" smtClean="0">
                <a:ln w="28575">
                  <a:solidFill>
                    <a:srgbClr val="0000FF"/>
                  </a:solidFill>
                  <a:prstDash val="solid"/>
                </a:ln>
                <a:solidFill>
                  <a:schemeClr val="bg1"/>
                </a:solidFill>
                <a:effectLst>
                  <a:outerShdw blurRad="41275" dist="20320" dir="1800000" algn="tl" rotWithShape="0">
                    <a:srgbClr val="000000">
                      <a:alpha val="40000"/>
                    </a:srgbClr>
                  </a:outerShdw>
                </a:effectLst>
                <a:latin typeface="CCSU" pitchFamily="2" charset="0"/>
              </a:rPr>
              <a:t>BLUE </a:t>
            </a:r>
            <a:r>
              <a:rPr lang="en-US" sz="5400" b="1" cap="none" spc="0" dirty="0" smtClean="0">
                <a:ln w="28575">
                  <a:solidFill>
                    <a:srgbClr val="0000FF"/>
                  </a:solidFill>
                  <a:prstDash val="solid"/>
                </a:ln>
                <a:solidFill>
                  <a:schemeClr val="bg1"/>
                </a:solidFill>
                <a:effectLst>
                  <a:outerShdw blurRad="41275" dist="20320" dir="1800000" algn="tl" rotWithShape="0">
                    <a:srgbClr val="000000">
                      <a:alpha val="40000"/>
                    </a:srgbClr>
                  </a:outerShdw>
                </a:effectLst>
                <a:latin typeface="CCSU" pitchFamily="2" charset="0"/>
              </a:rPr>
              <a:t>DEVIL</a:t>
            </a:r>
          </a:p>
          <a:p>
            <a:pPr algn="ctr"/>
            <a:r>
              <a:rPr lang="en-US" sz="4000" b="1" dirty="0" smtClean="0">
                <a:ln w="28575">
                  <a:solidFill>
                    <a:srgbClr val="0000FF"/>
                  </a:solidFill>
                  <a:prstDash val="solid"/>
                </a:ln>
                <a:solidFill>
                  <a:schemeClr val="bg1"/>
                </a:solidFill>
                <a:effectLst>
                  <a:outerShdw blurRad="41275" dist="20320" dir="1800000" algn="tl" rotWithShape="0">
                    <a:srgbClr val="000000">
                      <a:alpha val="40000"/>
                    </a:srgbClr>
                  </a:outerShdw>
                </a:effectLst>
                <a:latin typeface="CCSU" pitchFamily="2" charset="0"/>
              </a:rPr>
              <a:t>SWIMMING &amp; DIVING </a:t>
            </a:r>
            <a:endParaRPr lang="en-US" sz="4000" b="1" cap="none" spc="0" dirty="0">
              <a:ln w="28575">
                <a:solidFill>
                  <a:srgbClr val="0000FF"/>
                </a:solidFill>
                <a:prstDash val="solid"/>
              </a:ln>
              <a:solidFill>
                <a:schemeClr val="bg1"/>
              </a:solidFill>
              <a:effectLst>
                <a:outerShdw blurRad="41275" dist="20320" dir="1800000" algn="tl" rotWithShape="0">
                  <a:srgbClr val="000000">
                    <a:alpha val="40000"/>
                  </a:srgbClr>
                </a:outerShdw>
              </a:effectLst>
              <a:latin typeface="CCSU" pitchFamily="2"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0"/>
            <a:ext cx="6858000" cy="1815882"/>
          </a:xfrm>
          <a:prstGeom prst="rect">
            <a:avLst/>
          </a:prstGeom>
          <a:noFill/>
        </p:spPr>
        <p:txBody>
          <a:bodyPr wrap="square" lIns="91440" tIns="45720" rIns="91440" bIns="45720">
            <a:spAutoFit/>
          </a:bodyPr>
          <a:lstStyle/>
          <a:p>
            <a:pPr algn="ctr"/>
            <a:r>
              <a:rPr lang="en-US" sz="7200" b="1" dirty="0" smtClean="0">
                <a:ln w="28575">
                  <a:solidFill>
                    <a:srgbClr val="0000FF"/>
                  </a:solidFill>
                  <a:prstDash val="solid"/>
                </a:ln>
                <a:solidFill>
                  <a:schemeClr val="bg1"/>
                </a:solidFill>
                <a:effectLst>
                  <a:outerShdw blurRad="41275" dist="20320" dir="1800000" algn="tl" rotWithShape="0">
                    <a:srgbClr val="000000">
                      <a:alpha val="40000"/>
                    </a:srgbClr>
                  </a:outerShdw>
                </a:effectLst>
                <a:latin typeface="CCSU" pitchFamily="2" charset="0"/>
              </a:rPr>
              <a:t>BLUE DEVIL</a:t>
            </a:r>
          </a:p>
          <a:p>
            <a:pPr algn="ctr"/>
            <a:r>
              <a:rPr lang="en-US" sz="4000" b="1" dirty="0" smtClean="0">
                <a:ln w="28575">
                  <a:solidFill>
                    <a:srgbClr val="0000FF"/>
                  </a:solidFill>
                  <a:prstDash val="solid"/>
                </a:ln>
                <a:solidFill>
                  <a:schemeClr val="bg1"/>
                </a:solidFill>
                <a:effectLst>
                  <a:outerShdw blurRad="41275" dist="20320" dir="1800000" algn="tl" rotWithShape="0">
                    <a:srgbClr val="000000">
                      <a:alpha val="40000"/>
                    </a:srgbClr>
                  </a:outerShdw>
                </a:effectLst>
                <a:latin typeface="CCSU" pitchFamily="2" charset="0"/>
              </a:rPr>
              <a:t>SWIMMING &amp; DIVING </a:t>
            </a:r>
            <a:endParaRPr lang="en-US" sz="4000" b="1" dirty="0">
              <a:ln w="28575">
                <a:solidFill>
                  <a:srgbClr val="0000FF"/>
                </a:solidFill>
                <a:prstDash val="solid"/>
              </a:ln>
              <a:solidFill>
                <a:schemeClr val="bg1"/>
              </a:solidFill>
              <a:effectLst>
                <a:outerShdw blurRad="41275" dist="20320" dir="1800000" algn="tl" rotWithShape="0">
                  <a:srgbClr val="000000">
                    <a:alpha val="40000"/>
                  </a:srgbClr>
                </a:outerShdw>
              </a:effectLst>
              <a:latin typeface="CCSU" pitchFamily="2" charset="0"/>
            </a:endParaRPr>
          </a:p>
        </p:txBody>
      </p:sp>
      <p:sp>
        <p:nvSpPr>
          <p:cNvPr id="7" name="Rectangle 6"/>
          <p:cNvSpPr/>
          <p:nvPr/>
        </p:nvSpPr>
        <p:spPr>
          <a:xfrm>
            <a:off x="0" y="4141113"/>
            <a:ext cx="6858000" cy="1631216"/>
          </a:xfrm>
          <a:prstGeom prst="rect">
            <a:avLst/>
          </a:prstGeom>
          <a:noFill/>
        </p:spPr>
        <p:txBody>
          <a:bodyPr wrap="square" lIns="91440" tIns="45720" rIns="91440" bIns="45720">
            <a:spAutoFit/>
          </a:bodyPr>
          <a:lstStyle/>
          <a:p>
            <a:pPr algn="ctr"/>
            <a:r>
              <a:rPr lang="en-US" sz="5000" b="1" dirty="0" smtClean="0">
                <a:ln w="28575">
                  <a:solidFill>
                    <a:srgbClr val="0000FF"/>
                  </a:solidFill>
                  <a:prstDash val="solid"/>
                </a:ln>
                <a:solidFill>
                  <a:schemeClr val="bg1"/>
                </a:solidFill>
                <a:effectLst>
                  <a:outerShdw blurRad="41275" dist="20320" dir="1800000" algn="tl" rotWithShape="0">
                    <a:srgbClr val="000000">
                      <a:alpha val="40000"/>
                    </a:srgbClr>
                  </a:outerShdw>
                </a:effectLst>
                <a:latin typeface="CCSU" pitchFamily="2" charset="0"/>
              </a:rPr>
              <a:t>WARM-UP AND CORE</a:t>
            </a:r>
            <a:endParaRPr lang="en-US" sz="5000" b="1" cap="none" spc="0" dirty="0">
              <a:ln w="28575">
                <a:solidFill>
                  <a:srgbClr val="0000FF"/>
                </a:solidFill>
                <a:prstDash val="solid"/>
              </a:ln>
              <a:solidFill>
                <a:schemeClr val="bg1"/>
              </a:solidFill>
              <a:effectLst>
                <a:outerShdw blurRad="41275" dist="20320" dir="1800000" algn="tl" rotWithShape="0">
                  <a:srgbClr val="000000">
                    <a:alpha val="40000"/>
                  </a:srgbClr>
                </a:outerShdw>
              </a:effectLst>
              <a:latin typeface="CCSU" pitchFamily="2" charset="0"/>
            </a:endParaRPr>
          </a:p>
        </p:txBody>
      </p:sp>
      <p:pic>
        <p:nvPicPr>
          <p:cNvPr id="12" name="Picture 11" descr="allwhitenewlogo.JPG"/>
          <p:cNvPicPr>
            <a:picLocks noChangeAspect="1"/>
          </p:cNvPicPr>
          <p:nvPr/>
        </p:nvPicPr>
        <p:blipFill>
          <a:blip r:embed="rId2" cstate="print"/>
          <a:stretch>
            <a:fillRect/>
          </a:stretch>
        </p:blipFill>
        <p:spPr>
          <a:xfrm>
            <a:off x="1" y="8153400"/>
            <a:ext cx="1401440" cy="990600"/>
          </a:xfrm>
          <a:prstGeom prst="rect">
            <a:avLst/>
          </a:prstGeom>
        </p:spPr>
      </p:pic>
      <p:pic>
        <p:nvPicPr>
          <p:cNvPr id="14" name="Picture 13" descr="allwhitenewlogo.JPG"/>
          <p:cNvPicPr>
            <a:picLocks noChangeAspect="1"/>
          </p:cNvPicPr>
          <p:nvPr/>
        </p:nvPicPr>
        <p:blipFill>
          <a:blip r:embed="rId2" cstate="print"/>
          <a:stretch>
            <a:fillRect/>
          </a:stretch>
        </p:blipFill>
        <p:spPr>
          <a:xfrm>
            <a:off x="5456560" y="8153400"/>
            <a:ext cx="1401440" cy="990600"/>
          </a:xfrm>
          <a:prstGeom prst="rect">
            <a:avLst/>
          </a:prstGeom>
        </p:spPr>
      </p:pic>
      <p:pic>
        <p:nvPicPr>
          <p:cNvPr id="8" name="Picture 7" descr="288989_10150263378831200_371483361199_7757481_437761_o.jpg"/>
          <p:cNvPicPr>
            <a:picLocks noChangeAspect="1"/>
          </p:cNvPicPr>
          <p:nvPr/>
        </p:nvPicPr>
        <p:blipFill>
          <a:blip r:embed="rId3" cstate="print"/>
          <a:stretch>
            <a:fillRect/>
          </a:stretch>
        </p:blipFill>
        <p:spPr>
          <a:xfrm>
            <a:off x="0" y="8001000"/>
            <a:ext cx="1524000" cy="1143000"/>
          </a:xfrm>
          <a:prstGeom prst="rect">
            <a:avLst/>
          </a:prstGeom>
        </p:spPr>
      </p:pic>
      <p:pic>
        <p:nvPicPr>
          <p:cNvPr id="9" name="Picture 8" descr="288989_10150263378831200_371483361199_7757481_437761_o.jpg"/>
          <p:cNvPicPr>
            <a:picLocks noChangeAspect="1"/>
          </p:cNvPicPr>
          <p:nvPr/>
        </p:nvPicPr>
        <p:blipFill>
          <a:blip r:embed="rId3" cstate="print"/>
          <a:stretch>
            <a:fillRect/>
          </a:stretch>
        </p:blipFill>
        <p:spPr>
          <a:xfrm>
            <a:off x="5334000" y="8001000"/>
            <a:ext cx="1524000" cy="114300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6858000" cy="1815882"/>
          </a:xfrm>
          <a:prstGeom prst="rect">
            <a:avLst/>
          </a:prstGeom>
          <a:noFill/>
        </p:spPr>
        <p:txBody>
          <a:bodyPr wrap="square" lIns="91440" tIns="45720" rIns="91440" bIns="45720">
            <a:spAutoFit/>
          </a:bodyPr>
          <a:lstStyle/>
          <a:p>
            <a:pPr algn="ctr"/>
            <a:r>
              <a:rPr lang="en-US" sz="7200" b="1" dirty="0" smtClean="0">
                <a:ln w="28575">
                  <a:solidFill>
                    <a:srgbClr val="0000FF"/>
                  </a:solidFill>
                  <a:prstDash val="solid"/>
                </a:ln>
                <a:solidFill>
                  <a:schemeClr val="bg1"/>
                </a:solidFill>
                <a:effectLst>
                  <a:outerShdw blurRad="41275" dist="20320" dir="1800000" algn="tl" rotWithShape="0">
                    <a:srgbClr val="000000">
                      <a:alpha val="40000"/>
                    </a:srgbClr>
                  </a:outerShdw>
                </a:effectLst>
                <a:latin typeface="CCSU" pitchFamily="2" charset="0"/>
              </a:rPr>
              <a:t>BLUE DEVIL</a:t>
            </a:r>
          </a:p>
          <a:p>
            <a:pPr algn="ctr"/>
            <a:r>
              <a:rPr lang="en-US" sz="4000" b="1" dirty="0" smtClean="0">
                <a:ln w="28575">
                  <a:solidFill>
                    <a:srgbClr val="0000FF"/>
                  </a:solidFill>
                  <a:prstDash val="solid"/>
                </a:ln>
                <a:solidFill>
                  <a:schemeClr val="bg1"/>
                </a:solidFill>
                <a:effectLst>
                  <a:outerShdw blurRad="41275" dist="20320" dir="1800000" algn="tl" rotWithShape="0">
                    <a:srgbClr val="000000">
                      <a:alpha val="40000"/>
                    </a:srgbClr>
                  </a:outerShdw>
                </a:effectLst>
                <a:latin typeface="CCSU" pitchFamily="2" charset="0"/>
              </a:rPr>
              <a:t>SWIMMING &amp; DIVING </a:t>
            </a:r>
            <a:endParaRPr lang="en-US" sz="4000" b="1" dirty="0">
              <a:ln w="28575">
                <a:solidFill>
                  <a:srgbClr val="0000FF"/>
                </a:solidFill>
                <a:prstDash val="solid"/>
              </a:ln>
              <a:solidFill>
                <a:schemeClr val="bg1"/>
              </a:solidFill>
              <a:effectLst>
                <a:outerShdw blurRad="41275" dist="20320" dir="1800000" algn="tl" rotWithShape="0">
                  <a:srgbClr val="000000">
                    <a:alpha val="40000"/>
                  </a:srgbClr>
                </a:outerShdw>
              </a:effectLst>
              <a:latin typeface="CCSU" pitchFamily="2" charset="0"/>
            </a:endParaRPr>
          </a:p>
        </p:txBody>
      </p:sp>
      <p:graphicFrame>
        <p:nvGraphicFramePr>
          <p:cNvPr id="4" name="Table 3"/>
          <p:cNvGraphicFramePr>
            <a:graphicFrameLocks noGrp="1"/>
          </p:cNvGraphicFramePr>
          <p:nvPr/>
        </p:nvGraphicFramePr>
        <p:xfrm>
          <a:off x="0" y="1904998"/>
          <a:ext cx="6857997" cy="2819401"/>
        </p:xfrm>
        <a:graphic>
          <a:graphicData uri="http://schemas.openxmlformats.org/drawingml/2006/table">
            <a:tbl>
              <a:tblPr/>
              <a:tblGrid>
                <a:gridCol w="1338146"/>
                <a:gridCol w="669073"/>
                <a:gridCol w="418170"/>
                <a:gridCol w="1338146"/>
                <a:gridCol w="669073"/>
                <a:gridCol w="418170"/>
                <a:gridCol w="1338146"/>
                <a:gridCol w="669073"/>
              </a:tblGrid>
              <a:tr h="398701">
                <a:tc gridSpan="2">
                  <a:txBody>
                    <a:bodyPr/>
                    <a:lstStyle/>
                    <a:p>
                      <a:pPr algn="ctr" fontAlgn="ctr"/>
                      <a:r>
                        <a:rPr lang="en-US" sz="1200" b="1" i="0" u="none" strike="noStrike" dirty="0">
                          <a:solidFill>
                            <a:srgbClr val="000000"/>
                          </a:solidFill>
                          <a:latin typeface="Arial Rounded MT Bold"/>
                        </a:rPr>
                        <a:t>LOWER BODY DAYS</a:t>
                      </a:r>
                    </a:p>
                  </a:txBody>
                  <a:tcPr marL="6970" marR="6970" marT="697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hMerge="1">
                  <a:txBody>
                    <a:bodyPr/>
                    <a:lstStyle/>
                    <a:p>
                      <a:endParaRPr lang="en-US"/>
                    </a:p>
                  </a:txBody>
                  <a:tcPr/>
                </a:tc>
                <a:tc>
                  <a:txBody>
                    <a:bodyPr/>
                    <a:lstStyle/>
                    <a:p>
                      <a:pPr algn="l" fontAlgn="ctr"/>
                      <a:endParaRPr lang="en-US" sz="1200" b="1" i="0" u="none" strike="noStrike">
                        <a:solidFill>
                          <a:srgbClr val="000000"/>
                        </a:solidFill>
                        <a:latin typeface="Arial Narrow"/>
                      </a:endParaRPr>
                    </a:p>
                  </a:txBody>
                  <a:tcPr marL="6970" marR="6970" marT="697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ctr" fontAlgn="ctr"/>
                      <a:r>
                        <a:rPr lang="en-US" sz="1200" b="1" i="0" u="none" strike="noStrike">
                          <a:solidFill>
                            <a:srgbClr val="000000"/>
                          </a:solidFill>
                          <a:latin typeface="Arial Rounded MT Bold"/>
                        </a:rPr>
                        <a:t>UPPER BODY DAYS</a:t>
                      </a:r>
                    </a:p>
                  </a:txBody>
                  <a:tcPr marL="6970" marR="6970" marT="697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hMerge="1">
                  <a:txBody>
                    <a:bodyPr/>
                    <a:lstStyle/>
                    <a:p>
                      <a:endParaRPr lang="en-US"/>
                    </a:p>
                  </a:txBody>
                  <a:tcPr/>
                </a:tc>
                <a:tc>
                  <a:txBody>
                    <a:bodyPr/>
                    <a:lstStyle/>
                    <a:p>
                      <a:pPr algn="l" fontAlgn="ctr"/>
                      <a:endParaRPr lang="en-US" sz="1200" b="1" i="0" u="none" strike="noStrike">
                        <a:solidFill>
                          <a:srgbClr val="000000"/>
                        </a:solidFill>
                        <a:latin typeface="Arial Narrow"/>
                      </a:endParaRPr>
                    </a:p>
                  </a:txBody>
                  <a:tcPr marL="6970" marR="6970" marT="697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ctr" fontAlgn="ctr"/>
                      <a:r>
                        <a:rPr lang="en-US" sz="1200" b="1" i="0" u="none" strike="noStrike" dirty="0">
                          <a:solidFill>
                            <a:srgbClr val="000000"/>
                          </a:solidFill>
                          <a:latin typeface="Arial Rounded MT Bold"/>
                        </a:rPr>
                        <a:t>EXPLOSIVE DAYS</a:t>
                      </a:r>
                    </a:p>
                  </a:txBody>
                  <a:tcPr marL="6970" marR="6970" marT="697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hMerge="1">
                  <a:txBody>
                    <a:bodyPr/>
                    <a:lstStyle/>
                    <a:p>
                      <a:endParaRPr lang="en-US"/>
                    </a:p>
                  </a:txBody>
                  <a:tcPr/>
                </a:tc>
              </a:tr>
              <a:tr h="427180">
                <a:tc>
                  <a:txBody>
                    <a:bodyPr/>
                    <a:lstStyle/>
                    <a:p>
                      <a:pPr algn="ctr" fontAlgn="ctr"/>
                      <a:r>
                        <a:rPr lang="en-US" sz="1200" b="1" i="0" u="none" strike="noStrike" dirty="0">
                          <a:solidFill>
                            <a:srgbClr val="000000"/>
                          </a:solidFill>
                          <a:latin typeface="Arial Narrow"/>
                        </a:rPr>
                        <a:t>Regular Jacks</a:t>
                      </a:r>
                    </a:p>
                  </a:txBody>
                  <a:tcPr marL="6970" marR="6970" marT="697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200" b="1" i="0" u="none" strike="noStrike" dirty="0">
                          <a:solidFill>
                            <a:srgbClr val="000000"/>
                          </a:solidFill>
                          <a:latin typeface="Arial Narrow"/>
                        </a:rPr>
                        <a:t>2 x 10</a:t>
                      </a:r>
                    </a:p>
                  </a:txBody>
                  <a:tcPr marL="6970" marR="6970" marT="697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en-US" sz="1200" b="1" i="0" u="none" strike="noStrike" dirty="0">
                        <a:solidFill>
                          <a:srgbClr val="000000"/>
                        </a:solidFill>
                        <a:latin typeface="Arial Narrow"/>
                      </a:endParaRPr>
                    </a:p>
                  </a:txBody>
                  <a:tcPr marL="6970" marR="6970" marT="697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200" b="1" i="0" u="none" strike="noStrike" dirty="0">
                          <a:solidFill>
                            <a:srgbClr val="000000"/>
                          </a:solidFill>
                          <a:latin typeface="Arial Narrow"/>
                        </a:rPr>
                        <a:t>Regular Jacks</a:t>
                      </a:r>
                    </a:p>
                  </a:txBody>
                  <a:tcPr marL="6970" marR="6970" marT="697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200" b="1" i="0" u="none" strike="noStrike" dirty="0">
                          <a:solidFill>
                            <a:srgbClr val="000000"/>
                          </a:solidFill>
                          <a:latin typeface="Arial Narrow"/>
                        </a:rPr>
                        <a:t>2 x 10</a:t>
                      </a:r>
                    </a:p>
                  </a:txBody>
                  <a:tcPr marL="6970" marR="6970" marT="697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en-US" sz="1200" b="1" i="0" u="none" strike="noStrike">
                        <a:solidFill>
                          <a:srgbClr val="000000"/>
                        </a:solidFill>
                        <a:latin typeface="Arial Narrow"/>
                      </a:endParaRPr>
                    </a:p>
                  </a:txBody>
                  <a:tcPr marL="6970" marR="6970" marT="697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200" b="1" i="0" u="none" strike="noStrike">
                          <a:solidFill>
                            <a:srgbClr val="000000"/>
                          </a:solidFill>
                          <a:latin typeface="Arial Narrow"/>
                        </a:rPr>
                        <a:t>Regular Jacks</a:t>
                      </a:r>
                    </a:p>
                  </a:txBody>
                  <a:tcPr marL="6970" marR="6970" marT="697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200" b="1" i="0" u="none" strike="noStrike">
                          <a:solidFill>
                            <a:srgbClr val="000000"/>
                          </a:solidFill>
                          <a:latin typeface="Arial Narrow"/>
                        </a:rPr>
                        <a:t>2 x 10</a:t>
                      </a:r>
                    </a:p>
                  </a:txBody>
                  <a:tcPr marL="6970" marR="6970" marT="697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98704">
                <a:tc>
                  <a:txBody>
                    <a:bodyPr/>
                    <a:lstStyle/>
                    <a:p>
                      <a:pPr algn="ctr" fontAlgn="ctr"/>
                      <a:r>
                        <a:rPr lang="en-US" sz="1200" b="1" i="0" u="none" strike="noStrike">
                          <a:solidFill>
                            <a:srgbClr val="000000"/>
                          </a:solidFill>
                          <a:latin typeface="Arial Narrow"/>
                        </a:rPr>
                        <a:t>Split Jacks</a:t>
                      </a:r>
                    </a:p>
                  </a:txBody>
                  <a:tcPr marL="6970" marR="6970" marT="697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1200" b="1" i="0" u="none" strike="noStrike" dirty="0">
                          <a:solidFill>
                            <a:srgbClr val="000000"/>
                          </a:solidFill>
                          <a:latin typeface="Arial Narrow"/>
                        </a:rPr>
                        <a:t>2 x 10</a:t>
                      </a:r>
                    </a:p>
                  </a:txBody>
                  <a:tcPr marL="6970" marR="6970" marT="697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l" fontAlgn="ctr"/>
                      <a:endParaRPr lang="en-US" sz="1200" b="1" i="0" u="none" strike="noStrike">
                        <a:solidFill>
                          <a:srgbClr val="000000"/>
                        </a:solidFill>
                        <a:latin typeface="Arial Narrow"/>
                      </a:endParaRPr>
                    </a:p>
                  </a:txBody>
                  <a:tcPr marL="6970" marR="6970" marT="697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200" b="1" i="0" u="none" strike="noStrike">
                          <a:solidFill>
                            <a:srgbClr val="000000"/>
                          </a:solidFill>
                          <a:latin typeface="Arial Narrow"/>
                        </a:rPr>
                        <a:t>Split Jacks</a:t>
                      </a:r>
                    </a:p>
                  </a:txBody>
                  <a:tcPr marL="6970" marR="6970" marT="697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1200" b="1" i="0" u="none" strike="noStrike">
                          <a:solidFill>
                            <a:srgbClr val="000000"/>
                          </a:solidFill>
                          <a:latin typeface="Arial Narrow"/>
                        </a:rPr>
                        <a:t>2 x 10</a:t>
                      </a:r>
                    </a:p>
                  </a:txBody>
                  <a:tcPr marL="6970" marR="6970" marT="697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l" fontAlgn="ctr"/>
                      <a:endParaRPr lang="en-US" sz="1200" b="1" i="0" u="none" strike="noStrike" dirty="0">
                        <a:solidFill>
                          <a:srgbClr val="000000"/>
                        </a:solidFill>
                        <a:latin typeface="Arial Narrow"/>
                      </a:endParaRPr>
                    </a:p>
                  </a:txBody>
                  <a:tcPr marL="6970" marR="6970" marT="697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200" b="1" i="0" u="none" strike="noStrike" dirty="0">
                          <a:solidFill>
                            <a:srgbClr val="000000"/>
                          </a:solidFill>
                          <a:latin typeface="Arial Narrow"/>
                        </a:rPr>
                        <a:t>Split Jacks</a:t>
                      </a:r>
                    </a:p>
                  </a:txBody>
                  <a:tcPr marL="6970" marR="6970" marT="697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1200" b="1" i="0" u="none" strike="noStrike">
                          <a:solidFill>
                            <a:srgbClr val="000000"/>
                          </a:solidFill>
                          <a:latin typeface="Arial Narrow"/>
                        </a:rPr>
                        <a:t>2 x 10</a:t>
                      </a:r>
                    </a:p>
                  </a:txBody>
                  <a:tcPr marL="6970" marR="6970" marT="697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r>
              <a:tr h="398704">
                <a:tc>
                  <a:txBody>
                    <a:bodyPr/>
                    <a:lstStyle/>
                    <a:p>
                      <a:pPr algn="ctr" fontAlgn="ctr"/>
                      <a:r>
                        <a:rPr lang="en-US" sz="1200" b="1" i="0" u="none" strike="noStrike">
                          <a:solidFill>
                            <a:srgbClr val="000000"/>
                          </a:solidFill>
                          <a:latin typeface="Arial Narrow"/>
                        </a:rPr>
                        <a:t>Long Striders</a:t>
                      </a:r>
                    </a:p>
                  </a:txBody>
                  <a:tcPr marL="6970" marR="6970" marT="697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200" b="1" i="0" u="none" strike="noStrike">
                          <a:solidFill>
                            <a:srgbClr val="000000"/>
                          </a:solidFill>
                          <a:latin typeface="Arial Narrow"/>
                        </a:rPr>
                        <a:t>2 x 10</a:t>
                      </a:r>
                    </a:p>
                  </a:txBody>
                  <a:tcPr marL="6970" marR="6970" marT="697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en-US" sz="1200" b="1" i="0" u="none" strike="noStrike">
                        <a:solidFill>
                          <a:srgbClr val="000000"/>
                        </a:solidFill>
                        <a:latin typeface="Arial Narrow"/>
                      </a:endParaRPr>
                    </a:p>
                  </a:txBody>
                  <a:tcPr marL="6970" marR="6970" marT="697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200" b="1" i="0" u="none" strike="noStrike">
                          <a:solidFill>
                            <a:srgbClr val="000000"/>
                          </a:solidFill>
                          <a:latin typeface="Arial Narrow"/>
                        </a:rPr>
                        <a:t>Long Striders</a:t>
                      </a:r>
                    </a:p>
                  </a:txBody>
                  <a:tcPr marL="6970" marR="6970" marT="697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200" b="1" i="0" u="none" strike="noStrike">
                          <a:solidFill>
                            <a:srgbClr val="000000"/>
                          </a:solidFill>
                          <a:latin typeface="Arial Narrow"/>
                        </a:rPr>
                        <a:t>2 x 10</a:t>
                      </a:r>
                    </a:p>
                  </a:txBody>
                  <a:tcPr marL="6970" marR="6970" marT="697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en-US" sz="1200" b="1" i="0" u="none" strike="noStrike">
                        <a:solidFill>
                          <a:srgbClr val="000000"/>
                        </a:solidFill>
                        <a:latin typeface="Arial Narrow"/>
                      </a:endParaRPr>
                    </a:p>
                  </a:txBody>
                  <a:tcPr marL="6970" marR="6970" marT="697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200" b="1" i="0" u="none" strike="noStrike" dirty="0">
                          <a:solidFill>
                            <a:srgbClr val="000000"/>
                          </a:solidFill>
                          <a:latin typeface="Arial Narrow"/>
                        </a:rPr>
                        <a:t>Long Striders</a:t>
                      </a:r>
                    </a:p>
                  </a:txBody>
                  <a:tcPr marL="6970" marR="6970" marT="697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200" b="1" i="0" u="none" strike="noStrike" dirty="0">
                          <a:solidFill>
                            <a:srgbClr val="000000"/>
                          </a:solidFill>
                          <a:latin typeface="Arial Narrow"/>
                        </a:rPr>
                        <a:t>2 x 10</a:t>
                      </a:r>
                    </a:p>
                  </a:txBody>
                  <a:tcPr marL="6970" marR="6970" marT="697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98704">
                <a:tc>
                  <a:txBody>
                    <a:bodyPr/>
                    <a:lstStyle/>
                    <a:p>
                      <a:pPr algn="ctr" fontAlgn="ctr"/>
                      <a:r>
                        <a:rPr lang="en-US" sz="1200" b="1" i="0" u="none" strike="noStrike">
                          <a:solidFill>
                            <a:srgbClr val="000000"/>
                          </a:solidFill>
                          <a:latin typeface="Arial Narrow"/>
                        </a:rPr>
                        <a:t>Seal Jacks</a:t>
                      </a:r>
                    </a:p>
                  </a:txBody>
                  <a:tcPr marL="6970" marR="6970" marT="697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1200" b="1" i="0" u="none" strike="noStrike">
                          <a:solidFill>
                            <a:srgbClr val="000000"/>
                          </a:solidFill>
                          <a:latin typeface="Arial Narrow"/>
                        </a:rPr>
                        <a:t>2 x 10</a:t>
                      </a:r>
                    </a:p>
                  </a:txBody>
                  <a:tcPr marL="6970" marR="6970" marT="697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l" fontAlgn="ctr"/>
                      <a:endParaRPr lang="en-US" sz="1200" b="1" i="0" u="none" strike="noStrike">
                        <a:solidFill>
                          <a:srgbClr val="000000"/>
                        </a:solidFill>
                        <a:latin typeface="Arial Narrow"/>
                      </a:endParaRPr>
                    </a:p>
                  </a:txBody>
                  <a:tcPr marL="6970" marR="6970" marT="697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200" b="1" i="0" u="none" strike="noStrike">
                          <a:solidFill>
                            <a:srgbClr val="000000"/>
                          </a:solidFill>
                          <a:latin typeface="Arial Narrow"/>
                        </a:rPr>
                        <a:t>Seal Jacks</a:t>
                      </a:r>
                    </a:p>
                  </a:txBody>
                  <a:tcPr marL="6970" marR="6970" marT="697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1200" b="1" i="0" u="none" strike="noStrike">
                          <a:solidFill>
                            <a:srgbClr val="000000"/>
                          </a:solidFill>
                          <a:latin typeface="Arial Narrow"/>
                        </a:rPr>
                        <a:t>2 x 10</a:t>
                      </a:r>
                    </a:p>
                  </a:txBody>
                  <a:tcPr marL="6970" marR="6970" marT="697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l" fontAlgn="ctr"/>
                      <a:endParaRPr lang="en-US" sz="1200" b="1" i="0" u="none" strike="noStrike">
                        <a:solidFill>
                          <a:srgbClr val="000000"/>
                        </a:solidFill>
                        <a:latin typeface="Arial Narrow"/>
                      </a:endParaRPr>
                    </a:p>
                  </a:txBody>
                  <a:tcPr marL="6970" marR="6970" marT="697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200" b="1" i="0" u="none" strike="noStrike">
                          <a:solidFill>
                            <a:srgbClr val="000000"/>
                          </a:solidFill>
                          <a:latin typeface="Arial Narrow"/>
                        </a:rPr>
                        <a:t>Seal Jacks</a:t>
                      </a:r>
                    </a:p>
                  </a:txBody>
                  <a:tcPr marL="6970" marR="6970" marT="697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1200" b="1" i="0" u="none" strike="noStrike" dirty="0">
                          <a:solidFill>
                            <a:srgbClr val="000000"/>
                          </a:solidFill>
                          <a:latin typeface="Arial Narrow"/>
                        </a:rPr>
                        <a:t>2 x 10</a:t>
                      </a:r>
                    </a:p>
                  </a:txBody>
                  <a:tcPr marL="6970" marR="6970" marT="697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r>
              <a:tr h="398704">
                <a:tc>
                  <a:txBody>
                    <a:bodyPr/>
                    <a:lstStyle/>
                    <a:p>
                      <a:pPr algn="ctr" fontAlgn="ctr"/>
                      <a:r>
                        <a:rPr lang="en-US" sz="1200" b="1" i="0" u="none" strike="noStrike">
                          <a:solidFill>
                            <a:srgbClr val="000000"/>
                          </a:solidFill>
                          <a:latin typeface="Arial Narrow"/>
                        </a:rPr>
                        <a:t>Overhead Squats</a:t>
                      </a:r>
                    </a:p>
                  </a:txBody>
                  <a:tcPr marL="6970" marR="6970" marT="697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200" b="1" i="0" u="none" strike="noStrike">
                          <a:solidFill>
                            <a:srgbClr val="000000"/>
                          </a:solidFill>
                          <a:latin typeface="Arial Narrow"/>
                        </a:rPr>
                        <a:t>1 x 10</a:t>
                      </a:r>
                    </a:p>
                  </a:txBody>
                  <a:tcPr marL="6970" marR="6970" marT="697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en-US" sz="1200" b="1" i="0" u="none" strike="noStrike">
                        <a:solidFill>
                          <a:srgbClr val="000000"/>
                        </a:solidFill>
                        <a:latin typeface="Arial Narrow"/>
                      </a:endParaRPr>
                    </a:p>
                  </a:txBody>
                  <a:tcPr marL="6970" marR="6970" marT="697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200" b="1" i="0" u="none" strike="noStrike">
                          <a:solidFill>
                            <a:srgbClr val="000000"/>
                          </a:solidFill>
                          <a:latin typeface="Arial Narrow"/>
                        </a:rPr>
                        <a:t>Push-Up T</a:t>
                      </a:r>
                    </a:p>
                  </a:txBody>
                  <a:tcPr marL="6970" marR="6970" marT="697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200" b="1" i="0" u="none" strike="noStrike">
                          <a:solidFill>
                            <a:srgbClr val="000000"/>
                          </a:solidFill>
                          <a:latin typeface="Arial Narrow"/>
                        </a:rPr>
                        <a:t>1 x 5 ea.</a:t>
                      </a:r>
                    </a:p>
                  </a:txBody>
                  <a:tcPr marL="6970" marR="6970" marT="697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en-US" sz="1200" b="1" i="0" u="none" strike="noStrike">
                        <a:solidFill>
                          <a:srgbClr val="000000"/>
                        </a:solidFill>
                        <a:latin typeface="Arial Narrow"/>
                      </a:endParaRPr>
                    </a:p>
                  </a:txBody>
                  <a:tcPr marL="6970" marR="6970" marT="697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200" b="1" i="0" u="none" strike="noStrike" dirty="0">
                          <a:solidFill>
                            <a:srgbClr val="000000"/>
                          </a:solidFill>
                          <a:latin typeface="Arial Narrow"/>
                        </a:rPr>
                        <a:t>Overhead Squats</a:t>
                      </a:r>
                    </a:p>
                  </a:txBody>
                  <a:tcPr marL="6970" marR="6970" marT="697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200" b="1" i="0" u="none" strike="noStrike" dirty="0">
                          <a:solidFill>
                            <a:srgbClr val="000000"/>
                          </a:solidFill>
                          <a:latin typeface="Arial Narrow"/>
                        </a:rPr>
                        <a:t>1 x 10</a:t>
                      </a:r>
                    </a:p>
                  </a:txBody>
                  <a:tcPr marL="6970" marR="6970" marT="697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98704">
                <a:tc>
                  <a:txBody>
                    <a:bodyPr/>
                    <a:lstStyle/>
                    <a:p>
                      <a:pPr algn="ctr" fontAlgn="ctr"/>
                      <a:r>
                        <a:rPr lang="en-US" sz="1200" b="1" i="0" u="none" strike="noStrike">
                          <a:solidFill>
                            <a:srgbClr val="000000"/>
                          </a:solidFill>
                          <a:latin typeface="Arial Narrow"/>
                        </a:rPr>
                        <a:t>Elbow to Instep</a:t>
                      </a:r>
                    </a:p>
                  </a:txBody>
                  <a:tcPr marL="6970" marR="6970" marT="697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1200" b="1" i="0" u="none" strike="noStrike">
                          <a:solidFill>
                            <a:srgbClr val="000000"/>
                          </a:solidFill>
                          <a:latin typeface="Arial Narrow"/>
                        </a:rPr>
                        <a:t>1 x 10 ea.</a:t>
                      </a:r>
                    </a:p>
                  </a:txBody>
                  <a:tcPr marL="6970" marR="6970" marT="697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endParaRPr lang="en-US" sz="1200" b="1" i="0" u="none" strike="noStrike">
                        <a:solidFill>
                          <a:srgbClr val="000000"/>
                        </a:solidFill>
                        <a:latin typeface="Arial Narrow"/>
                      </a:endParaRPr>
                    </a:p>
                  </a:txBody>
                  <a:tcPr marL="6970" marR="6970" marT="697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ctr"/>
                      <a:endParaRPr lang="en-US" sz="1200" b="1" i="0" u="none" strike="noStrike" dirty="0">
                        <a:solidFill>
                          <a:srgbClr val="000000"/>
                        </a:solidFill>
                        <a:latin typeface="Arial Narrow"/>
                      </a:endParaRPr>
                    </a:p>
                  </a:txBody>
                  <a:tcPr marL="6970" marR="6970" marT="697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endParaRPr lang="en-US" sz="1200" b="1" i="0" u="none" strike="noStrike">
                        <a:solidFill>
                          <a:srgbClr val="000000"/>
                        </a:solidFill>
                        <a:latin typeface="Arial Narrow"/>
                      </a:endParaRPr>
                    </a:p>
                  </a:txBody>
                  <a:tcPr marL="6970" marR="6970" marT="697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endParaRPr lang="en-US" sz="1200" b="1" i="0" u="none" strike="noStrike">
                        <a:solidFill>
                          <a:srgbClr val="000000"/>
                        </a:solidFill>
                        <a:latin typeface="Arial Narrow"/>
                      </a:endParaRPr>
                    </a:p>
                  </a:txBody>
                  <a:tcPr marL="6970" marR="6970" marT="697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200" b="1" i="0" u="none" strike="noStrike" dirty="0">
                          <a:solidFill>
                            <a:srgbClr val="000000"/>
                          </a:solidFill>
                          <a:latin typeface="Arial Narrow"/>
                        </a:rPr>
                        <a:t>Push-Up T</a:t>
                      </a:r>
                    </a:p>
                  </a:txBody>
                  <a:tcPr marL="6970" marR="6970" marT="697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1200" b="1" i="0" u="none" strike="noStrike" dirty="0">
                          <a:solidFill>
                            <a:srgbClr val="000000"/>
                          </a:solidFill>
                          <a:latin typeface="Arial Narrow"/>
                        </a:rPr>
                        <a:t>1 x 5 ea.</a:t>
                      </a:r>
                    </a:p>
                  </a:txBody>
                  <a:tcPr marL="6970" marR="6970" marT="697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r>
            </a:tbl>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6" y="1748435"/>
          <a:ext cx="6857988" cy="7396070"/>
        </p:xfrm>
        <a:graphic>
          <a:graphicData uri="http://schemas.openxmlformats.org/drawingml/2006/table">
            <a:tbl>
              <a:tblPr/>
              <a:tblGrid>
                <a:gridCol w="525293"/>
                <a:gridCol w="525293"/>
                <a:gridCol w="525293"/>
                <a:gridCol w="184824"/>
                <a:gridCol w="525293"/>
                <a:gridCol w="525293"/>
                <a:gridCol w="525293"/>
                <a:gridCol w="184824"/>
                <a:gridCol w="525293"/>
                <a:gridCol w="525293"/>
                <a:gridCol w="525293"/>
                <a:gridCol w="184824"/>
                <a:gridCol w="525293"/>
                <a:gridCol w="525293"/>
                <a:gridCol w="525293"/>
              </a:tblGrid>
              <a:tr h="165364">
                <a:tc gridSpan="3">
                  <a:txBody>
                    <a:bodyPr/>
                    <a:lstStyle/>
                    <a:p>
                      <a:pPr algn="ctr" fontAlgn="ctr"/>
                      <a:r>
                        <a:rPr lang="en-US" sz="1000" b="1" i="0" u="none" strike="noStrike" dirty="0">
                          <a:solidFill>
                            <a:srgbClr val="000000"/>
                          </a:solidFill>
                          <a:latin typeface="Arial Rounded MT Bold"/>
                        </a:rPr>
                        <a:t>STABILIZATION</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dash"/>
                      <a:round/>
                      <a:headEnd type="none" w="med" len="med"/>
                      <a:tailEnd type="none" w="med" len="med"/>
                    </a:lnB>
                    <a:solidFill>
                      <a:srgbClr val="BFBFBF"/>
                    </a:solidFill>
                  </a:tcPr>
                </a:tc>
                <a:tc hMerge="1">
                  <a:txBody>
                    <a:bodyPr/>
                    <a:lstStyle/>
                    <a:p>
                      <a:endParaRPr lang="en-US"/>
                    </a:p>
                  </a:txBody>
                  <a:tcPr/>
                </a:tc>
                <a:tc hMerge="1">
                  <a:txBody>
                    <a:bodyPr/>
                    <a:lstStyle/>
                    <a:p>
                      <a:endParaRPr lang="en-US"/>
                    </a:p>
                  </a:txBody>
                  <a:tcPr/>
                </a:tc>
                <a:tc>
                  <a:txBody>
                    <a:bodyPr/>
                    <a:lstStyle/>
                    <a:p>
                      <a:pPr algn="l" fontAlgn="ctr"/>
                      <a:endParaRPr lang="en-US" sz="1000" b="0" i="0" u="none" strike="noStrike">
                        <a:solidFill>
                          <a:srgbClr val="000000"/>
                        </a:solidFill>
                        <a:latin typeface="Arial Narrow"/>
                      </a:endParaRP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3">
                  <a:txBody>
                    <a:bodyPr/>
                    <a:lstStyle/>
                    <a:p>
                      <a:pPr algn="ctr" fontAlgn="ctr"/>
                      <a:r>
                        <a:rPr lang="en-US" sz="1000" b="1" i="0" u="none" strike="noStrike">
                          <a:solidFill>
                            <a:srgbClr val="000000"/>
                          </a:solidFill>
                          <a:latin typeface="Arial Rounded MT Bold"/>
                        </a:rPr>
                        <a:t>ROTATION</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dash"/>
                      <a:round/>
                      <a:headEnd type="none" w="med" len="med"/>
                      <a:tailEnd type="none" w="med" len="med"/>
                    </a:lnB>
                    <a:solidFill>
                      <a:srgbClr val="BFBFBF"/>
                    </a:solidFill>
                  </a:tcPr>
                </a:tc>
                <a:tc hMerge="1">
                  <a:txBody>
                    <a:bodyPr/>
                    <a:lstStyle/>
                    <a:p>
                      <a:endParaRPr lang="en-US"/>
                    </a:p>
                  </a:txBody>
                  <a:tcPr/>
                </a:tc>
                <a:tc hMerge="1">
                  <a:txBody>
                    <a:bodyPr/>
                    <a:lstStyle/>
                    <a:p>
                      <a:endParaRPr lang="en-US"/>
                    </a:p>
                  </a:txBody>
                  <a:tcPr/>
                </a:tc>
                <a:tc>
                  <a:txBody>
                    <a:bodyPr/>
                    <a:lstStyle/>
                    <a:p>
                      <a:pPr algn="l" fontAlgn="ctr"/>
                      <a:endParaRPr lang="en-US" sz="1000" b="0" i="0" u="none" strike="noStrike">
                        <a:solidFill>
                          <a:srgbClr val="000000"/>
                        </a:solidFill>
                        <a:latin typeface="Arial Narrow"/>
                      </a:endParaRP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3">
                  <a:txBody>
                    <a:bodyPr/>
                    <a:lstStyle/>
                    <a:p>
                      <a:pPr algn="ctr" fontAlgn="ctr"/>
                      <a:r>
                        <a:rPr lang="en-US" sz="1000" b="1" i="0" u="none" strike="noStrike">
                          <a:solidFill>
                            <a:srgbClr val="000000"/>
                          </a:solidFill>
                          <a:latin typeface="Arial Rounded MT Bold"/>
                        </a:rPr>
                        <a:t>FLEXION/EXTENSION</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dash"/>
                      <a:round/>
                      <a:headEnd type="none" w="med" len="med"/>
                      <a:tailEnd type="none" w="med" len="med"/>
                    </a:lnB>
                    <a:solidFill>
                      <a:srgbClr val="BFBFBF"/>
                    </a:solidFill>
                  </a:tcPr>
                </a:tc>
                <a:tc hMerge="1">
                  <a:txBody>
                    <a:bodyPr/>
                    <a:lstStyle/>
                    <a:p>
                      <a:endParaRPr lang="en-US"/>
                    </a:p>
                  </a:txBody>
                  <a:tcPr/>
                </a:tc>
                <a:tc hMerge="1">
                  <a:txBody>
                    <a:bodyPr/>
                    <a:lstStyle/>
                    <a:p>
                      <a:endParaRPr lang="en-US"/>
                    </a:p>
                  </a:txBody>
                  <a:tcPr/>
                </a:tc>
                <a:tc>
                  <a:txBody>
                    <a:bodyPr/>
                    <a:lstStyle/>
                    <a:p>
                      <a:pPr algn="l" fontAlgn="ctr"/>
                      <a:endParaRPr lang="en-US" sz="1000" b="0" i="0" u="none" strike="noStrike">
                        <a:solidFill>
                          <a:srgbClr val="000000"/>
                        </a:solidFill>
                        <a:latin typeface="Arial Narrow"/>
                      </a:endParaRP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3">
                  <a:txBody>
                    <a:bodyPr/>
                    <a:lstStyle/>
                    <a:p>
                      <a:pPr algn="ctr" fontAlgn="ctr"/>
                      <a:r>
                        <a:rPr lang="en-US" sz="1000" b="1" i="0" u="none" strike="noStrike">
                          <a:solidFill>
                            <a:srgbClr val="000000"/>
                          </a:solidFill>
                          <a:latin typeface="Arial Rounded MT Bold"/>
                        </a:rPr>
                        <a:t>LOW BACK/ HIPS</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dash"/>
                      <a:round/>
                      <a:headEnd type="none" w="med" len="med"/>
                      <a:tailEnd type="none" w="med" len="med"/>
                    </a:lnB>
                    <a:solidFill>
                      <a:srgbClr val="BFBFBF"/>
                    </a:solidFill>
                  </a:tcPr>
                </a:tc>
                <a:tc hMerge="1">
                  <a:txBody>
                    <a:bodyPr/>
                    <a:lstStyle/>
                    <a:p>
                      <a:endParaRPr lang="en-US"/>
                    </a:p>
                  </a:txBody>
                  <a:tcPr/>
                </a:tc>
                <a:tc hMerge="1">
                  <a:txBody>
                    <a:bodyPr/>
                    <a:lstStyle/>
                    <a:p>
                      <a:endParaRPr lang="en-US"/>
                    </a:p>
                  </a:txBody>
                  <a:tcPr/>
                </a:tc>
              </a:tr>
              <a:tr h="172881">
                <a:tc gridSpan="3">
                  <a:txBody>
                    <a:bodyPr/>
                    <a:lstStyle/>
                    <a:p>
                      <a:pPr algn="ctr" fontAlgn="ctr"/>
                      <a:r>
                        <a:rPr lang="en-US" sz="1000" b="1" i="0" u="none" strike="noStrike">
                          <a:solidFill>
                            <a:srgbClr val="000000"/>
                          </a:solidFill>
                          <a:latin typeface="Arial Rounded MT Bold"/>
                        </a:rPr>
                        <a:t>CHOOSE 1</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l" fontAlgn="ctr"/>
                      <a:endParaRPr lang="en-US" sz="1000" b="0" i="0" u="none" strike="noStrike">
                        <a:solidFill>
                          <a:srgbClr val="000000"/>
                        </a:solidFill>
                        <a:latin typeface="Arial Narrow"/>
                      </a:endParaRP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3">
                  <a:txBody>
                    <a:bodyPr/>
                    <a:lstStyle/>
                    <a:p>
                      <a:pPr algn="ctr" fontAlgn="ctr"/>
                      <a:r>
                        <a:rPr lang="en-US" sz="1000" b="1" i="0" u="none" strike="noStrike">
                          <a:solidFill>
                            <a:srgbClr val="000000"/>
                          </a:solidFill>
                          <a:latin typeface="Arial Rounded MT Bold"/>
                        </a:rPr>
                        <a:t>CHOOSE 1</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l" fontAlgn="ctr"/>
                      <a:endParaRPr lang="en-US" sz="1000" b="0" i="0" u="none" strike="noStrike">
                        <a:solidFill>
                          <a:srgbClr val="000000"/>
                        </a:solidFill>
                        <a:latin typeface="Arial Narrow"/>
                      </a:endParaRP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3">
                  <a:txBody>
                    <a:bodyPr/>
                    <a:lstStyle/>
                    <a:p>
                      <a:pPr algn="ctr" fontAlgn="ctr"/>
                      <a:r>
                        <a:rPr lang="en-US" sz="1000" b="1" i="0" u="none" strike="noStrike">
                          <a:solidFill>
                            <a:srgbClr val="000000"/>
                          </a:solidFill>
                          <a:latin typeface="Arial Rounded MT Bold"/>
                        </a:rPr>
                        <a:t>CHOOSE 1</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l" fontAlgn="ctr"/>
                      <a:endParaRPr lang="en-US" sz="1000" b="0" i="0" u="none" strike="noStrike">
                        <a:solidFill>
                          <a:srgbClr val="000000"/>
                        </a:solidFill>
                        <a:latin typeface="Arial Narrow"/>
                      </a:endParaRP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3">
                  <a:txBody>
                    <a:bodyPr/>
                    <a:lstStyle/>
                    <a:p>
                      <a:pPr algn="ctr" fontAlgn="ctr"/>
                      <a:r>
                        <a:rPr lang="en-US" sz="1000" b="1" i="0" u="none" strike="noStrike">
                          <a:solidFill>
                            <a:srgbClr val="000000"/>
                          </a:solidFill>
                          <a:latin typeface="Arial Rounded MT Bold"/>
                        </a:rPr>
                        <a:t>CHOOSE 1</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r>
              <a:tr h="165364">
                <a:tc gridSpan="3">
                  <a:txBody>
                    <a:bodyPr/>
                    <a:lstStyle/>
                    <a:p>
                      <a:pPr algn="ctr" fontAlgn="ctr"/>
                      <a:r>
                        <a:rPr lang="en-US" sz="1000" b="1" i="0" u="none" strike="noStrike">
                          <a:solidFill>
                            <a:srgbClr val="000000"/>
                          </a:solidFill>
                          <a:latin typeface="Arial Narrow"/>
                        </a:rPr>
                        <a:t>Front Plank</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l" fontAlgn="ctr"/>
                      <a:endParaRPr lang="en-US" sz="1000" b="0" i="0" u="none" strike="noStrike">
                        <a:solidFill>
                          <a:srgbClr val="000000"/>
                        </a:solidFill>
                        <a:latin typeface="Arial Narrow"/>
                      </a:endParaRP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3">
                  <a:txBody>
                    <a:bodyPr/>
                    <a:lstStyle/>
                    <a:p>
                      <a:pPr algn="ctr" fontAlgn="ctr"/>
                      <a:r>
                        <a:rPr lang="en-US" sz="1000" b="1" i="0" u="none" strike="noStrike">
                          <a:solidFill>
                            <a:srgbClr val="000000"/>
                          </a:solidFill>
                          <a:latin typeface="Arial Narrow"/>
                        </a:rPr>
                        <a:t>Russian Twists w/ Feet Down</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l" fontAlgn="ctr"/>
                      <a:endParaRPr lang="en-US" sz="1000" b="0" i="0" u="none" strike="noStrike">
                        <a:solidFill>
                          <a:srgbClr val="000000"/>
                        </a:solidFill>
                        <a:latin typeface="Arial Narrow"/>
                      </a:endParaRP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3">
                  <a:txBody>
                    <a:bodyPr/>
                    <a:lstStyle/>
                    <a:p>
                      <a:pPr algn="ctr" fontAlgn="ctr"/>
                      <a:r>
                        <a:rPr lang="en-US" sz="1000" b="1" i="0" u="none" strike="noStrike">
                          <a:solidFill>
                            <a:srgbClr val="000000"/>
                          </a:solidFill>
                          <a:latin typeface="Arial Narrow"/>
                        </a:rPr>
                        <a:t>Regular Crunch</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l" fontAlgn="ctr"/>
                      <a:endParaRPr lang="en-US" sz="1000" b="0" i="0" u="none" strike="noStrike">
                        <a:solidFill>
                          <a:srgbClr val="000000"/>
                        </a:solidFill>
                        <a:latin typeface="Arial Narrow"/>
                      </a:endParaRP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3">
                  <a:txBody>
                    <a:bodyPr/>
                    <a:lstStyle/>
                    <a:p>
                      <a:pPr algn="ctr" fontAlgn="ctr"/>
                      <a:r>
                        <a:rPr lang="en-US" sz="1000" b="1" i="0" u="none" strike="noStrike">
                          <a:solidFill>
                            <a:srgbClr val="000000"/>
                          </a:solidFill>
                          <a:latin typeface="Arial Narrow"/>
                        </a:rPr>
                        <a:t>Superman</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r>
              <a:tr h="165364">
                <a:tc gridSpan="3">
                  <a:txBody>
                    <a:bodyPr/>
                    <a:lstStyle/>
                    <a:p>
                      <a:pPr algn="ctr" fontAlgn="ctr"/>
                      <a:r>
                        <a:rPr lang="en-US" sz="1000" b="1" i="0" u="none" strike="noStrike">
                          <a:solidFill>
                            <a:srgbClr val="000000"/>
                          </a:solidFill>
                          <a:latin typeface="Arial Narrow"/>
                        </a:rPr>
                        <a:t>Front Plank w/ Rock Forward</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l" fontAlgn="ctr"/>
                      <a:endParaRPr lang="en-US" sz="1000" b="0" i="0" u="none" strike="noStrike">
                        <a:solidFill>
                          <a:srgbClr val="000000"/>
                        </a:solidFill>
                        <a:latin typeface="Arial Narrow"/>
                      </a:endParaRP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3">
                  <a:txBody>
                    <a:bodyPr/>
                    <a:lstStyle/>
                    <a:p>
                      <a:pPr algn="ctr" fontAlgn="ctr"/>
                      <a:r>
                        <a:rPr lang="en-US" sz="1000" b="1" i="0" u="none" strike="noStrike">
                          <a:solidFill>
                            <a:srgbClr val="000000"/>
                          </a:solidFill>
                          <a:latin typeface="Arial Narrow"/>
                        </a:rPr>
                        <a:t>Russian Twists w/ Feet Up</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l" fontAlgn="ctr"/>
                      <a:endParaRPr lang="en-US" sz="1000" b="0" i="0" u="none" strike="noStrike">
                        <a:solidFill>
                          <a:srgbClr val="000000"/>
                        </a:solidFill>
                        <a:latin typeface="Arial Narrow"/>
                      </a:endParaRP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3">
                  <a:txBody>
                    <a:bodyPr/>
                    <a:lstStyle/>
                    <a:p>
                      <a:pPr algn="ctr" fontAlgn="ctr"/>
                      <a:r>
                        <a:rPr lang="en-US" sz="1000" b="1" i="0" u="none" strike="noStrike">
                          <a:solidFill>
                            <a:srgbClr val="000000"/>
                          </a:solidFill>
                          <a:latin typeface="Arial Narrow"/>
                        </a:rPr>
                        <a:t>Regular Crunch w/ Weight</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l" fontAlgn="ctr"/>
                      <a:endParaRPr lang="en-US" sz="1000" b="0" i="0" u="none" strike="noStrike">
                        <a:solidFill>
                          <a:srgbClr val="000000"/>
                        </a:solidFill>
                        <a:latin typeface="Arial Narrow"/>
                      </a:endParaRP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3">
                  <a:txBody>
                    <a:bodyPr/>
                    <a:lstStyle/>
                    <a:p>
                      <a:pPr algn="ctr" fontAlgn="ctr"/>
                      <a:r>
                        <a:rPr lang="en-US" sz="1000" b="1" i="0" u="none" strike="noStrike">
                          <a:solidFill>
                            <a:srgbClr val="000000"/>
                          </a:solidFill>
                          <a:latin typeface="Arial Narrow"/>
                        </a:rPr>
                        <a:t>Alternating Superman</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r>
              <a:tr h="307453">
                <a:tc gridSpan="3">
                  <a:txBody>
                    <a:bodyPr/>
                    <a:lstStyle/>
                    <a:p>
                      <a:pPr algn="ctr" fontAlgn="ctr"/>
                      <a:r>
                        <a:rPr lang="en-US" sz="1000" b="1" i="0" u="none" strike="noStrike">
                          <a:solidFill>
                            <a:srgbClr val="000000"/>
                          </a:solidFill>
                          <a:latin typeface="Arial Narrow"/>
                        </a:rPr>
                        <a:t>Front Plank w/ Side to Side Rock</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l" fontAlgn="ctr"/>
                      <a:endParaRPr lang="en-US" sz="1000" b="0" i="0" u="none" strike="noStrike">
                        <a:solidFill>
                          <a:srgbClr val="000000"/>
                        </a:solidFill>
                        <a:latin typeface="Arial Narrow"/>
                      </a:endParaRP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3">
                  <a:txBody>
                    <a:bodyPr/>
                    <a:lstStyle/>
                    <a:p>
                      <a:pPr algn="ctr" fontAlgn="ctr"/>
                      <a:r>
                        <a:rPr lang="en-US" sz="1000" b="1" i="0" u="none" strike="noStrike">
                          <a:solidFill>
                            <a:srgbClr val="000000"/>
                          </a:solidFill>
                          <a:latin typeface="Arial Narrow"/>
                        </a:rPr>
                        <a:t>Russians Twists w/ Weight</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l" fontAlgn="ctr"/>
                      <a:endParaRPr lang="en-US" sz="1000" b="0" i="0" u="none" strike="noStrike">
                        <a:solidFill>
                          <a:srgbClr val="000000"/>
                        </a:solidFill>
                        <a:latin typeface="Arial Narrow"/>
                      </a:endParaRP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3">
                  <a:txBody>
                    <a:bodyPr/>
                    <a:lstStyle/>
                    <a:p>
                      <a:pPr algn="ctr" fontAlgn="ctr"/>
                      <a:r>
                        <a:rPr lang="en-US" sz="1000" b="1" i="0" u="none" strike="noStrike">
                          <a:solidFill>
                            <a:srgbClr val="000000"/>
                          </a:solidFill>
                          <a:latin typeface="Arial Narrow"/>
                        </a:rPr>
                        <a:t>Side Crunch</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l" fontAlgn="ctr"/>
                      <a:endParaRPr lang="en-US" sz="1000" b="0" i="0" u="none" strike="noStrike">
                        <a:solidFill>
                          <a:srgbClr val="000000"/>
                        </a:solidFill>
                        <a:latin typeface="Arial Narrow"/>
                      </a:endParaRP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3">
                  <a:txBody>
                    <a:bodyPr/>
                    <a:lstStyle/>
                    <a:p>
                      <a:pPr algn="ctr" fontAlgn="ctr"/>
                      <a:r>
                        <a:rPr lang="en-US" sz="1000" b="1" i="0" u="none" strike="noStrike">
                          <a:solidFill>
                            <a:srgbClr val="000000"/>
                          </a:solidFill>
                          <a:latin typeface="Arial Narrow"/>
                        </a:rPr>
                        <a:t>Same Side Superman</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r>
              <a:tr h="165364">
                <a:tc gridSpan="3">
                  <a:txBody>
                    <a:bodyPr/>
                    <a:lstStyle/>
                    <a:p>
                      <a:pPr algn="ctr" fontAlgn="ctr"/>
                      <a:r>
                        <a:rPr lang="en-US" sz="1000" b="1" i="0" u="none" strike="noStrike">
                          <a:solidFill>
                            <a:srgbClr val="000000"/>
                          </a:solidFill>
                          <a:latin typeface="Arial Narrow"/>
                        </a:rPr>
                        <a:t>Front Plank w/ Arm Reach</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l" fontAlgn="ctr"/>
                      <a:endParaRPr lang="en-US" sz="1000" b="0" i="0" u="none" strike="noStrike">
                        <a:solidFill>
                          <a:srgbClr val="000000"/>
                        </a:solidFill>
                        <a:latin typeface="Arial Narrow"/>
                      </a:endParaRP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3">
                  <a:txBody>
                    <a:bodyPr/>
                    <a:lstStyle/>
                    <a:p>
                      <a:pPr algn="ctr" fontAlgn="ctr"/>
                      <a:r>
                        <a:rPr lang="en-US" sz="1000" b="1" i="0" u="none" strike="noStrike">
                          <a:solidFill>
                            <a:srgbClr val="000000"/>
                          </a:solidFill>
                          <a:latin typeface="Arial Narrow"/>
                        </a:rPr>
                        <a:t>Half Twists w/ Feet Down</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l" fontAlgn="ctr"/>
                      <a:endParaRPr lang="en-US" sz="1000" b="0" i="0" u="none" strike="noStrike">
                        <a:solidFill>
                          <a:srgbClr val="000000"/>
                        </a:solidFill>
                        <a:latin typeface="Arial Narrow"/>
                      </a:endParaRP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3">
                  <a:txBody>
                    <a:bodyPr/>
                    <a:lstStyle/>
                    <a:p>
                      <a:pPr algn="ctr" fontAlgn="ctr"/>
                      <a:r>
                        <a:rPr lang="en-US" sz="1000" b="1" i="0" u="none" strike="noStrike">
                          <a:solidFill>
                            <a:srgbClr val="000000"/>
                          </a:solidFill>
                          <a:latin typeface="Arial Narrow"/>
                        </a:rPr>
                        <a:t>Cross-over Crunch</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l" fontAlgn="ctr"/>
                      <a:endParaRPr lang="en-US" sz="1000" b="0" i="0" u="none" strike="noStrike">
                        <a:solidFill>
                          <a:srgbClr val="000000"/>
                        </a:solidFill>
                        <a:latin typeface="Arial Narrow"/>
                      </a:endParaRP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3">
                  <a:txBody>
                    <a:bodyPr/>
                    <a:lstStyle/>
                    <a:p>
                      <a:pPr algn="ctr" fontAlgn="ctr"/>
                      <a:r>
                        <a:rPr lang="en-US" sz="1000" b="1" i="0" u="none" strike="noStrike">
                          <a:solidFill>
                            <a:srgbClr val="000000"/>
                          </a:solidFill>
                          <a:latin typeface="Arial Narrow"/>
                        </a:rPr>
                        <a:t>Kneeling Alternating Superman</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r>
              <a:tr h="165364">
                <a:tc gridSpan="3">
                  <a:txBody>
                    <a:bodyPr/>
                    <a:lstStyle/>
                    <a:p>
                      <a:pPr algn="ctr" fontAlgn="ctr"/>
                      <a:r>
                        <a:rPr lang="pl-PL" sz="1000" b="1" i="0" u="none" strike="noStrike">
                          <a:solidFill>
                            <a:srgbClr val="000000"/>
                          </a:solidFill>
                          <a:latin typeface="Arial Narrow"/>
                        </a:rPr>
                        <a:t>Front Plank w/ Leg Kick</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l" fontAlgn="ctr"/>
                      <a:endParaRPr lang="en-US" sz="1000" b="0" i="0" u="none" strike="noStrike">
                        <a:solidFill>
                          <a:srgbClr val="000000"/>
                        </a:solidFill>
                        <a:latin typeface="Arial Narrow"/>
                      </a:endParaRP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3">
                  <a:txBody>
                    <a:bodyPr/>
                    <a:lstStyle/>
                    <a:p>
                      <a:pPr algn="ctr" fontAlgn="ctr"/>
                      <a:r>
                        <a:rPr lang="en-US" sz="1000" b="1" i="0" u="none" strike="noStrike">
                          <a:solidFill>
                            <a:srgbClr val="000000"/>
                          </a:solidFill>
                          <a:latin typeface="Arial Narrow"/>
                        </a:rPr>
                        <a:t>Half Twists w/ Feet Up</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l" fontAlgn="ctr"/>
                      <a:endParaRPr lang="en-US" sz="1000" b="0" i="0" u="none" strike="noStrike">
                        <a:solidFill>
                          <a:srgbClr val="000000"/>
                        </a:solidFill>
                        <a:latin typeface="Arial Narrow"/>
                      </a:endParaRP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3">
                  <a:txBody>
                    <a:bodyPr/>
                    <a:lstStyle/>
                    <a:p>
                      <a:pPr algn="ctr" fontAlgn="ctr"/>
                      <a:r>
                        <a:rPr lang="en-US" sz="1000" b="1" i="0" u="none" strike="noStrike">
                          <a:solidFill>
                            <a:srgbClr val="000000"/>
                          </a:solidFill>
                          <a:latin typeface="Arial Narrow"/>
                        </a:rPr>
                        <a:t>Flat Crunch</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l" fontAlgn="ctr"/>
                      <a:endParaRPr lang="en-US" sz="1000" b="0" i="0" u="none" strike="noStrike">
                        <a:solidFill>
                          <a:srgbClr val="000000"/>
                        </a:solidFill>
                        <a:latin typeface="Arial Narrow"/>
                      </a:endParaRP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3">
                  <a:txBody>
                    <a:bodyPr/>
                    <a:lstStyle/>
                    <a:p>
                      <a:pPr algn="ctr" fontAlgn="ctr"/>
                      <a:r>
                        <a:rPr lang="en-US" sz="1000" b="1" i="0" u="none" strike="noStrike">
                          <a:solidFill>
                            <a:srgbClr val="000000"/>
                          </a:solidFill>
                          <a:latin typeface="Arial Narrow"/>
                        </a:rPr>
                        <a:t>Kneeling Same Side Superman</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r>
              <a:tr h="165364">
                <a:tc gridSpan="3">
                  <a:txBody>
                    <a:bodyPr/>
                    <a:lstStyle/>
                    <a:p>
                      <a:pPr algn="ctr" fontAlgn="ctr"/>
                      <a:r>
                        <a:rPr lang="en-US" sz="1000" b="1" i="0" u="none" strike="noStrike">
                          <a:solidFill>
                            <a:srgbClr val="000000"/>
                          </a:solidFill>
                          <a:latin typeface="Arial Narrow"/>
                        </a:rPr>
                        <a:t>Front Plank Walk-Ups</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l" fontAlgn="ctr"/>
                      <a:endParaRPr lang="en-US" sz="1000" b="0" i="0" u="none" strike="noStrike">
                        <a:solidFill>
                          <a:srgbClr val="000000"/>
                        </a:solidFill>
                        <a:latin typeface="Arial Narrow"/>
                      </a:endParaRP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3">
                  <a:txBody>
                    <a:bodyPr/>
                    <a:lstStyle/>
                    <a:p>
                      <a:pPr algn="ctr" fontAlgn="ctr"/>
                      <a:r>
                        <a:rPr lang="en-US" sz="1000" b="1" i="0" u="none" strike="noStrike">
                          <a:solidFill>
                            <a:srgbClr val="000000"/>
                          </a:solidFill>
                          <a:latin typeface="Arial Narrow"/>
                        </a:rPr>
                        <a:t>Squirm</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l" fontAlgn="ctr"/>
                      <a:endParaRPr lang="en-US" sz="1000" b="0" i="0" u="none" strike="noStrike">
                        <a:solidFill>
                          <a:srgbClr val="000000"/>
                        </a:solidFill>
                        <a:latin typeface="Arial Narrow"/>
                      </a:endParaRP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3">
                  <a:txBody>
                    <a:bodyPr/>
                    <a:lstStyle/>
                    <a:p>
                      <a:pPr algn="ctr" fontAlgn="ctr"/>
                      <a:r>
                        <a:rPr lang="en-US" sz="1000" b="1" i="0" u="none" strike="noStrike">
                          <a:solidFill>
                            <a:srgbClr val="000000"/>
                          </a:solidFill>
                          <a:latin typeface="Arial Narrow"/>
                        </a:rPr>
                        <a:t>Knee Tucks</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l" fontAlgn="ctr"/>
                      <a:endParaRPr lang="en-US" sz="1000" b="0" i="0" u="none" strike="noStrike">
                        <a:solidFill>
                          <a:srgbClr val="000000"/>
                        </a:solidFill>
                        <a:latin typeface="Arial Narrow"/>
                      </a:endParaRP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3">
                  <a:txBody>
                    <a:bodyPr/>
                    <a:lstStyle/>
                    <a:p>
                      <a:pPr algn="ctr" fontAlgn="ctr"/>
                      <a:r>
                        <a:rPr lang="en-US" sz="1000" b="1" i="0" u="none" strike="noStrike">
                          <a:solidFill>
                            <a:srgbClr val="000000"/>
                          </a:solidFill>
                          <a:latin typeface="Arial Narrow"/>
                        </a:rPr>
                        <a:t>Hyperextensions</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r>
              <a:tr h="165364">
                <a:tc gridSpan="3">
                  <a:txBody>
                    <a:bodyPr/>
                    <a:lstStyle/>
                    <a:p>
                      <a:pPr algn="ctr" fontAlgn="ctr"/>
                      <a:r>
                        <a:rPr lang="en-US" sz="1000" b="1" i="0" u="none" strike="noStrike">
                          <a:solidFill>
                            <a:srgbClr val="000000"/>
                          </a:solidFill>
                          <a:latin typeface="Arial Narrow"/>
                        </a:rPr>
                        <a:t>Side Plank (Hands on Hips)</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l" fontAlgn="ctr"/>
                      <a:endParaRPr lang="en-US" sz="1000" b="0" i="0" u="none" strike="noStrike">
                        <a:solidFill>
                          <a:srgbClr val="000000"/>
                        </a:solidFill>
                        <a:latin typeface="Arial Narrow"/>
                      </a:endParaRP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3">
                  <a:txBody>
                    <a:bodyPr/>
                    <a:lstStyle/>
                    <a:p>
                      <a:pPr algn="ctr" fontAlgn="ctr"/>
                      <a:r>
                        <a:rPr lang="en-US" sz="1000" b="1" i="0" u="none" strike="noStrike">
                          <a:solidFill>
                            <a:srgbClr val="000000"/>
                          </a:solidFill>
                          <a:latin typeface="Arial Narrow"/>
                        </a:rPr>
                        <a:t>Bar Rotations</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l" fontAlgn="ctr"/>
                      <a:endParaRPr lang="en-US" sz="1000" b="0" i="0" u="none" strike="noStrike">
                        <a:solidFill>
                          <a:srgbClr val="000000"/>
                        </a:solidFill>
                        <a:latin typeface="Arial Narrow"/>
                      </a:endParaRP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3">
                  <a:txBody>
                    <a:bodyPr/>
                    <a:lstStyle/>
                    <a:p>
                      <a:pPr algn="ctr" fontAlgn="ctr"/>
                      <a:r>
                        <a:rPr lang="en-US" sz="1000" b="1" i="0" u="none" strike="noStrike">
                          <a:solidFill>
                            <a:srgbClr val="000000"/>
                          </a:solidFill>
                          <a:latin typeface="Arial Narrow"/>
                        </a:rPr>
                        <a:t>Knee Tucks (No Hands)</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l" fontAlgn="ctr"/>
                      <a:endParaRPr lang="en-US" sz="1000" b="0" i="0" u="none" strike="noStrike">
                        <a:solidFill>
                          <a:srgbClr val="000000"/>
                        </a:solidFill>
                        <a:latin typeface="Arial Narrow"/>
                      </a:endParaRP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3">
                  <a:txBody>
                    <a:bodyPr/>
                    <a:lstStyle/>
                    <a:p>
                      <a:pPr algn="ctr" fontAlgn="ctr"/>
                      <a:r>
                        <a:rPr lang="en-US" sz="1000" b="1" i="0" u="none" strike="noStrike">
                          <a:solidFill>
                            <a:srgbClr val="000000"/>
                          </a:solidFill>
                          <a:latin typeface="Arial Narrow"/>
                        </a:rPr>
                        <a:t>Reverse Hypers</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r>
              <a:tr h="165364">
                <a:tc gridSpan="3">
                  <a:txBody>
                    <a:bodyPr/>
                    <a:lstStyle/>
                    <a:p>
                      <a:pPr algn="ctr" fontAlgn="ctr"/>
                      <a:r>
                        <a:rPr lang="en-US" sz="1000" b="1" i="0" u="none" strike="noStrike">
                          <a:solidFill>
                            <a:srgbClr val="000000"/>
                          </a:solidFill>
                          <a:latin typeface="Arial Narrow"/>
                        </a:rPr>
                        <a:t>Side Plank w/ T</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l" fontAlgn="ctr"/>
                      <a:endParaRPr lang="en-US" sz="1000" b="0" i="0" u="none" strike="noStrike">
                        <a:solidFill>
                          <a:srgbClr val="000000"/>
                        </a:solidFill>
                        <a:latin typeface="Arial Narrow"/>
                      </a:endParaRP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3">
                  <a:txBody>
                    <a:bodyPr/>
                    <a:lstStyle/>
                    <a:p>
                      <a:pPr algn="ctr" fontAlgn="ctr"/>
                      <a:r>
                        <a:rPr lang="en-US" sz="1000" b="1" i="0" u="none" strike="noStrike">
                          <a:solidFill>
                            <a:srgbClr val="000000"/>
                          </a:solidFill>
                          <a:latin typeface="Arial Narrow"/>
                        </a:rPr>
                        <a:t>Band Rotations</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l" fontAlgn="ctr"/>
                      <a:endParaRPr lang="en-US" sz="1000" b="0" i="0" u="none" strike="noStrike">
                        <a:solidFill>
                          <a:srgbClr val="000000"/>
                        </a:solidFill>
                        <a:latin typeface="Arial Narrow"/>
                      </a:endParaRP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3">
                  <a:txBody>
                    <a:bodyPr/>
                    <a:lstStyle/>
                    <a:p>
                      <a:pPr algn="ctr" fontAlgn="ctr"/>
                      <a:r>
                        <a:rPr lang="en-US" sz="1000" b="1" i="0" u="none" strike="noStrike">
                          <a:solidFill>
                            <a:srgbClr val="000000"/>
                          </a:solidFill>
                          <a:latin typeface="Arial Narrow"/>
                        </a:rPr>
                        <a:t>Toe Touches</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l" fontAlgn="ctr"/>
                      <a:endParaRPr lang="en-US" sz="1000" b="0" i="0" u="none" strike="noStrike">
                        <a:solidFill>
                          <a:srgbClr val="000000"/>
                        </a:solidFill>
                        <a:latin typeface="Arial Narrow"/>
                      </a:endParaRP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3">
                  <a:txBody>
                    <a:bodyPr/>
                    <a:lstStyle/>
                    <a:p>
                      <a:pPr algn="ctr" fontAlgn="ctr"/>
                      <a:r>
                        <a:rPr lang="en-US" sz="1000" b="1" i="0" u="none" strike="noStrike">
                          <a:solidFill>
                            <a:srgbClr val="000000"/>
                          </a:solidFill>
                          <a:latin typeface="Arial Narrow"/>
                        </a:rPr>
                        <a:t>Cobra</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r>
              <a:tr h="165364">
                <a:tc gridSpan="3">
                  <a:txBody>
                    <a:bodyPr/>
                    <a:lstStyle/>
                    <a:p>
                      <a:pPr algn="ctr" fontAlgn="ctr"/>
                      <a:r>
                        <a:rPr lang="en-US" sz="1000" b="1" i="0" u="none" strike="noStrike">
                          <a:solidFill>
                            <a:srgbClr val="000000"/>
                          </a:solidFill>
                          <a:latin typeface="Arial Narrow"/>
                        </a:rPr>
                        <a:t>Side Plank w/ Hip Reach</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l" fontAlgn="ctr"/>
                      <a:endParaRPr lang="en-US" sz="1000" b="0" i="0" u="none" strike="noStrike">
                        <a:solidFill>
                          <a:srgbClr val="000000"/>
                        </a:solidFill>
                        <a:latin typeface="Arial Narrow"/>
                      </a:endParaRP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3">
                  <a:txBody>
                    <a:bodyPr/>
                    <a:lstStyle/>
                    <a:p>
                      <a:pPr algn="ctr" fontAlgn="ctr"/>
                      <a:r>
                        <a:rPr lang="en-US" sz="1000" b="1" i="0" u="none" strike="noStrike">
                          <a:solidFill>
                            <a:srgbClr val="000000"/>
                          </a:solidFill>
                          <a:latin typeface="Arial Narrow"/>
                        </a:rPr>
                        <a:t>Bicycles</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l" fontAlgn="ctr"/>
                      <a:endParaRPr lang="en-US" sz="1000" b="0" i="0" u="none" strike="noStrike">
                        <a:solidFill>
                          <a:srgbClr val="000000"/>
                        </a:solidFill>
                        <a:latin typeface="Arial Narrow"/>
                      </a:endParaRP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3">
                  <a:txBody>
                    <a:bodyPr/>
                    <a:lstStyle/>
                    <a:p>
                      <a:pPr algn="ctr" fontAlgn="ctr"/>
                      <a:r>
                        <a:rPr lang="en-US" sz="1000" b="1" i="0" u="none" strike="noStrike">
                          <a:solidFill>
                            <a:srgbClr val="000000"/>
                          </a:solidFill>
                          <a:latin typeface="Arial Narrow"/>
                        </a:rPr>
                        <a:t>Toe Touches w/ Weight</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l" fontAlgn="ctr"/>
                      <a:endParaRPr lang="en-US" sz="1000" b="0" i="0" u="none" strike="noStrike">
                        <a:solidFill>
                          <a:srgbClr val="000000"/>
                        </a:solidFill>
                        <a:latin typeface="Arial Narrow"/>
                      </a:endParaRP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3">
                  <a:txBody>
                    <a:bodyPr/>
                    <a:lstStyle/>
                    <a:p>
                      <a:pPr algn="ctr" fontAlgn="ctr"/>
                      <a:r>
                        <a:rPr lang="en-US" sz="1000" b="1" i="0" u="none" strike="noStrike">
                          <a:solidFill>
                            <a:srgbClr val="000000"/>
                          </a:solidFill>
                          <a:latin typeface="Arial Narrow"/>
                        </a:rPr>
                        <a:t>Deadfish</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r>
              <a:tr h="165364">
                <a:tc gridSpan="3">
                  <a:txBody>
                    <a:bodyPr/>
                    <a:lstStyle/>
                    <a:p>
                      <a:pPr algn="ctr" fontAlgn="ctr"/>
                      <a:r>
                        <a:rPr lang="en-US" sz="1000" b="1" i="0" u="none" strike="noStrike">
                          <a:solidFill>
                            <a:srgbClr val="000000"/>
                          </a:solidFill>
                          <a:latin typeface="Arial Narrow"/>
                        </a:rPr>
                        <a:t>Side Plank w/ Knee Tuck</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l" fontAlgn="ctr"/>
                      <a:endParaRPr lang="en-US" sz="1000" b="0" i="0" u="none" strike="noStrike">
                        <a:solidFill>
                          <a:srgbClr val="000000"/>
                        </a:solidFill>
                        <a:latin typeface="Arial Narrow"/>
                      </a:endParaRP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3">
                  <a:txBody>
                    <a:bodyPr/>
                    <a:lstStyle/>
                    <a:p>
                      <a:pPr algn="ctr" fontAlgn="ctr"/>
                      <a:r>
                        <a:rPr lang="en-US" sz="1000" b="1" i="0" u="none" strike="noStrike">
                          <a:solidFill>
                            <a:srgbClr val="000000"/>
                          </a:solidFill>
                          <a:latin typeface="Arial Narrow"/>
                        </a:rPr>
                        <a:t>Plate Rotations (Power Up)</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l" fontAlgn="ctr"/>
                      <a:endParaRPr lang="en-US" sz="1000" b="0" i="0" u="none" strike="noStrike">
                        <a:solidFill>
                          <a:srgbClr val="000000"/>
                        </a:solidFill>
                        <a:latin typeface="Arial Narrow"/>
                      </a:endParaRP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3">
                  <a:txBody>
                    <a:bodyPr/>
                    <a:lstStyle/>
                    <a:p>
                      <a:pPr algn="ctr" fontAlgn="ctr"/>
                      <a:r>
                        <a:rPr lang="en-US" sz="1000" b="1" i="0" u="none" strike="noStrike">
                          <a:solidFill>
                            <a:srgbClr val="000000"/>
                          </a:solidFill>
                          <a:latin typeface="Arial Narrow"/>
                        </a:rPr>
                        <a:t>Alternating Pikes</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l" fontAlgn="ctr"/>
                      <a:endParaRPr lang="en-US" sz="1000" b="0" i="0" u="none" strike="noStrike">
                        <a:solidFill>
                          <a:srgbClr val="000000"/>
                        </a:solidFill>
                        <a:latin typeface="Arial Narrow"/>
                      </a:endParaRP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3">
                  <a:txBody>
                    <a:bodyPr/>
                    <a:lstStyle/>
                    <a:p>
                      <a:pPr algn="ctr" fontAlgn="ctr"/>
                      <a:r>
                        <a:rPr lang="en-US" sz="1000" b="1" i="0" u="none" strike="noStrike">
                          <a:solidFill>
                            <a:srgbClr val="000000"/>
                          </a:solidFill>
                          <a:latin typeface="Arial Narrow"/>
                        </a:rPr>
                        <a:t>Y-Superman</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r>
              <a:tr h="165364">
                <a:tc gridSpan="3">
                  <a:txBody>
                    <a:bodyPr/>
                    <a:lstStyle/>
                    <a:p>
                      <a:pPr algn="ctr" fontAlgn="ctr"/>
                      <a:r>
                        <a:rPr lang="en-US" sz="1000" b="1" i="0" u="none" strike="noStrike">
                          <a:solidFill>
                            <a:srgbClr val="000000"/>
                          </a:solidFill>
                          <a:latin typeface="Arial Narrow"/>
                        </a:rPr>
                        <a:t>Side Plank w/ Leg Kick</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l" fontAlgn="ctr"/>
                      <a:endParaRPr lang="en-US" sz="1000" b="0" i="0" u="none" strike="noStrike">
                        <a:solidFill>
                          <a:srgbClr val="000000"/>
                        </a:solidFill>
                        <a:latin typeface="Arial Narrow"/>
                      </a:endParaRP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3">
                  <a:txBody>
                    <a:bodyPr/>
                    <a:lstStyle/>
                    <a:p>
                      <a:pPr algn="ctr" fontAlgn="ctr"/>
                      <a:r>
                        <a:rPr lang="en-US" sz="1000" b="1" i="0" u="none" strike="noStrike">
                          <a:solidFill>
                            <a:srgbClr val="000000"/>
                          </a:solidFill>
                          <a:latin typeface="Arial Narrow"/>
                        </a:rPr>
                        <a:t>Plate Rotations (Power Down)</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l" fontAlgn="ctr"/>
                      <a:endParaRPr lang="en-US" sz="1000" b="0" i="0" u="none" strike="noStrike">
                        <a:solidFill>
                          <a:srgbClr val="000000"/>
                        </a:solidFill>
                        <a:latin typeface="Arial Narrow"/>
                      </a:endParaRP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3">
                  <a:txBody>
                    <a:bodyPr/>
                    <a:lstStyle/>
                    <a:p>
                      <a:pPr algn="ctr" fontAlgn="ctr"/>
                      <a:r>
                        <a:rPr lang="en-US" sz="1000" b="1" i="0" u="none" strike="noStrike">
                          <a:solidFill>
                            <a:srgbClr val="000000"/>
                          </a:solidFill>
                          <a:latin typeface="Arial Narrow"/>
                        </a:rPr>
                        <a:t>Pikes</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l" fontAlgn="ctr"/>
                      <a:endParaRPr lang="en-US" sz="1000" b="0" i="0" u="none" strike="noStrike">
                        <a:solidFill>
                          <a:srgbClr val="000000"/>
                        </a:solidFill>
                        <a:latin typeface="Arial Narrow"/>
                      </a:endParaRP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3">
                  <a:txBody>
                    <a:bodyPr/>
                    <a:lstStyle/>
                    <a:p>
                      <a:pPr algn="ctr" fontAlgn="ctr"/>
                      <a:r>
                        <a:rPr lang="en-US" sz="1000" b="1" i="0" u="none" strike="noStrike">
                          <a:solidFill>
                            <a:srgbClr val="000000"/>
                          </a:solidFill>
                          <a:latin typeface="Arial Narrow"/>
                        </a:rPr>
                        <a:t>Double Leg Glute Bridge</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r>
              <a:tr h="172881">
                <a:tc gridSpan="3">
                  <a:txBody>
                    <a:bodyPr/>
                    <a:lstStyle/>
                    <a:p>
                      <a:pPr algn="ctr" fontAlgn="ctr"/>
                      <a:r>
                        <a:rPr lang="en-US" sz="1000" b="1" i="0" u="none" strike="noStrike">
                          <a:solidFill>
                            <a:srgbClr val="000000"/>
                          </a:solidFill>
                          <a:latin typeface="Arial Narrow"/>
                        </a:rPr>
                        <a:t>V-Hold</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l" fontAlgn="ctr"/>
                      <a:endParaRPr lang="en-US" sz="1000" b="0" i="0" u="none" strike="noStrike">
                        <a:solidFill>
                          <a:srgbClr val="000000"/>
                        </a:solidFill>
                        <a:latin typeface="Arial Narrow"/>
                      </a:endParaRP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3">
                  <a:txBody>
                    <a:bodyPr/>
                    <a:lstStyle/>
                    <a:p>
                      <a:pPr algn="ctr" fontAlgn="ctr"/>
                      <a:r>
                        <a:rPr lang="en-US" sz="1000" b="1" i="0" u="none" strike="noStrike">
                          <a:solidFill>
                            <a:srgbClr val="000000"/>
                          </a:solidFill>
                          <a:latin typeface="Arial Narrow"/>
                        </a:rPr>
                        <a:t>Med Ball Side Toss</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l" fontAlgn="ctr"/>
                      <a:endParaRPr lang="en-US" sz="1000" b="0" i="0" u="none" strike="noStrike">
                        <a:solidFill>
                          <a:srgbClr val="000000"/>
                        </a:solidFill>
                        <a:latin typeface="Arial Narrow"/>
                      </a:endParaRP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3">
                  <a:txBody>
                    <a:bodyPr/>
                    <a:lstStyle/>
                    <a:p>
                      <a:pPr algn="ctr" fontAlgn="ctr"/>
                      <a:r>
                        <a:rPr lang="en-US" sz="1000" b="1" i="0" u="none" strike="noStrike">
                          <a:solidFill>
                            <a:srgbClr val="000000"/>
                          </a:solidFill>
                          <a:latin typeface="Arial Narrow"/>
                        </a:rPr>
                        <a:t>Suitcase Crunch</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l" fontAlgn="ctr"/>
                      <a:endParaRPr lang="en-US" sz="1000" b="0" i="0" u="none" strike="noStrike">
                        <a:solidFill>
                          <a:srgbClr val="000000"/>
                        </a:solidFill>
                        <a:latin typeface="Arial Narrow"/>
                      </a:endParaRP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3">
                  <a:txBody>
                    <a:bodyPr/>
                    <a:lstStyle/>
                    <a:p>
                      <a:pPr algn="ctr" fontAlgn="ctr"/>
                      <a:r>
                        <a:rPr lang="en-US" sz="1000" b="1" i="0" u="none" strike="noStrike">
                          <a:solidFill>
                            <a:srgbClr val="000000"/>
                          </a:solidFill>
                          <a:latin typeface="Arial Narrow"/>
                        </a:rPr>
                        <a:t>Single Leg Glute Bridge</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r>
              <a:tr h="172881">
                <a:tc gridSpan="3">
                  <a:txBody>
                    <a:bodyPr/>
                    <a:lstStyle/>
                    <a:p>
                      <a:pPr algn="ctr" fontAlgn="ctr"/>
                      <a:r>
                        <a:rPr lang="en-US" sz="1000" b="1" i="0" u="none" strike="noStrike">
                          <a:solidFill>
                            <a:srgbClr val="000000"/>
                          </a:solidFill>
                          <a:latin typeface="Arial Narrow"/>
                        </a:rPr>
                        <a:t>V-Hold w/ T</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l" fontAlgn="ctr"/>
                      <a:endParaRPr lang="en-US" sz="1000" b="0" i="0" u="none" strike="noStrike">
                        <a:solidFill>
                          <a:srgbClr val="000000"/>
                        </a:solidFill>
                        <a:latin typeface="Arial Narrow"/>
                      </a:endParaRP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3">
                  <a:txBody>
                    <a:bodyPr/>
                    <a:lstStyle/>
                    <a:p>
                      <a:pPr algn="ctr" fontAlgn="ctr"/>
                      <a:r>
                        <a:rPr lang="en-US" sz="1000" b="1" i="0" u="none" strike="noStrike">
                          <a:solidFill>
                            <a:srgbClr val="000000"/>
                          </a:solidFill>
                          <a:latin typeface="Arial Narrow"/>
                        </a:rPr>
                        <a:t>Med Ball Front Toss</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l" fontAlgn="ctr"/>
                      <a:endParaRPr lang="en-US" sz="1000" b="0" i="0" u="none" strike="noStrike">
                        <a:solidFill>
                          <a:srgbClr val="000000"/>
                        </a:solidFill>
                        <a:latin typeface="Arial Narrow"/>
                      </a:endParaRPr>
                    </a:p>
                  </a:txBody>
                  <a:tcPr marL="3159" marR="3159" marT="3159"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ctr"/>
                      <a:r>
                        <a:rPr lang="en-US" sz="1000" b="0" i="0" u="none" strike="noStrike">
                          <a:solidFill>
                            <a:srgbClr val="000000"/>
                          </a:solidFill>
                          <a:latin typeface="Arial Narrow"/>
                        </a:rPr>
                        <a:t> </a:t>
                      </a:r>
                    </a:p>
                  </a:txBody>
                  <a:tcPr marL="3159" marR="3159" marT="3159"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r>
                        <a:rPr lang="en-US" sz="1000" b="0" i="0" u="none" strike="noStrike">
                          <a:solidFill>
                            <a:srgbClr val="000000"/>
                          </a:solidFill>
                          <a:latin typeface="Arial Narrow"/>
                        </a:rPr>
                        <a:t> </a:t>
                      </a:r>
                    </a:p>
                  </a:txBody>
                  <a:tcPr marL="3159" marR="3159" marT="3159"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r>
                        <a:rPr lang="en-US" sz="1000" b="0" i="0" u="none" strike="noStrike">
                          <a:solidFill>
                            <a:srgbClr val="000000"/>
                          </a:solidFill>
                          <a:latin typeface="Arial Narrow"/>
                        </a:rPr>
                        <a:t> </a:t>
                      </a:r>
                    </a:p>
                  </a:txBody>
                  <a:tcPr marL="3159" marR="3159" marT="3159"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000" b="0" i="0" u="none" strike="noStrike">
                        <a:solidFill>
                          <a:srgbClr val="000000"/>
                        </a:solidFill>
                        <a:latin typeface="Arial Narrow"/>
                      </a:endParaRPr>
                    </a:p>
                  </a:txBody>
                  <a:tcPr marL="3159" marR="3159" marT="3159" marB="0" anchor="ctr">
                    <a:lnL>
                      <a:noFill/>
                    </a:lnL>
                    <a:lnR w="12700" cap="flat" cmpd="sng" algn="ctr">
                      <a:solidFill>
                        <a:srgbClr val="000000"/>
                      </a:solidFill>
                      <a:prstDash val="solid"/>
                      <a:round/>
                      <a:headEnd type="none" w="med" len="med"/>
                      <a:tailEnd type="none" w="med" len="med"/>
                    </a:lnR>
                    <a:lnT>
                      <a:noFill/>
                    </a:lnT>
                    <a:lnB>
                      <a:noFill/>
                    </a:lnB>
                  </a:tcPr>
                </a:tc>
                <a:tc gridSpan="3">
                  <a:txBody>
                    <a:bodyPr/>
                    <a:lstStyle/>
                    <a:p>
                      <a:pPr algn="ctr" fontAlgn="ctr"/>
                      <a:r>
                        <a:rPr lang="en-US" sz="1000" b="1" i="0" u="none" strike="noStrike">
                          <a:solidFill>
                            <a:srgbClr val="000000"/>
                          </a:solidFill>
                          <a:latin typeface="Arial Narrow"/>
                        </a:rPr>
                        <a:t>Marching Glute Bridge</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r>
              <a:tr h="172881">
                <a:tc>
                  <a:txBody>
                    <a:bodyPr/>
                    <a:lstStyle/>
                    <a:p>
                      <a:pPr algn="l" fontAlgn="ctr"/>
                      <a:r>
                        <a:rPr lang="en-US" sz="1000" b="0" i="0" u="none" strike="noStrike">
                          <a:solidFill>
                            <a:srgbClr val="000000"/>
                          </a:solidFill>
                          <a:latin typeface="Arial Narrow"/>
                        </a:rPr>
                        <a:t> </a:t>
                      </a:r>
                    </a:p>
                  </a:txBody>
                  <a:tcPr marL="3159" marR="3159" marT="3159"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en-US" sz="1000" b="0" i="0" u="none" strike="noStrike">
                          <a:solidFill>
                            <a:srgbClr val="000000"/>
                          </a:solidFill>
                          <a:latin typeface="Arial Narrow"/>
                        </a:rPr>
                        <a:t> </a:t>
                      </a:r>
                    </a:p>
                  </a:txBody>
                  <a:tcPr marL="3159" marR="3159" marT="3159"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en-US" sz="1000" b="0" i="0" u="none" strike="noStrike">
                          <a:solidFill>
                            <a:srgbClr val="000000"/>
                          </a:solidFill>
                          <a:latin typeface="Arial Narrow"/>
                        </a:rPr>
                        <a:t> </a:t>
                      </a:r>
                    </a:p>
                  </a:txBody>
                  <a:tcPr marL="3159" marR="3159" marT="3159"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en-US" sz="1000" b="0" i="0" u="none" strike="noStrike">
                        <a:solidFill>
                          <a:srgbClr val="000000"/>
                        </a:solidFill>
                        <a:latin typeface="Arial Narrow"/>
                      </a:endParaRPr>
                    </a:p>
                  </a:txBody>
                  <a:tcPr marL="3159" marR="3159" marT="3159" marB="0" anchor="ctr">
                    <a:lnL>
                      <a:noFill/>
                    </a:lnL>
                    <a:lnR>
                      <a:noFill/>
                    </a:lnR>
                    <a:lnT>
                      <a:noFill/>
                    </a:lnT>
                    <a:lnB>
                      <a:noFill/>
                    </a:lnB>
                  </a:tcPr>
                </a:tc>
                <a:tc>
                  <a:txBody>
                    <a:bodyPr/>
                    <a:lstStyle/>
                    <a:p>
                      <a:pPr algn="l" fontAlgn="ctr"/>
                      <a:r>
                        <a:rPr lang="en-US" sz="1000" b="0" i="0" u="none" strike="noStrike">
                          <a:solidFill>
                            <a:srgbClr val="000000"/>
                          </a:solidFill>
                          <a:latin typeface="Arial Narrow"/>
                        </a:rPr>
                        <a:t> </a:t>
                      </a:r>
                    </a:p>
                  </a:txBody>
                  <a:tcPr marL="3159" marR="3159" marT="3159"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en-US" sz="1000" b="0" i="0" u="none" strike="noStrike">
                          <a:solidFill>
                            <a:srgbClr val="000000"/>
                          </a:solidFill>
                          <a:latin typeface="Arial Narrow"/>
                        </a:rPr>
                        <a:t> </a:t>
                      </a:r>
                    </a:p>
                  </a:txBody>
                  <a:tcPr marL="3159" marR="3159" marT="3159"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en-US" sz="1000" b="0" i="0" u="none" strike="noStrike">
                          <a:solidFill>
                            <a:srgbClr val="000000"/>
                          </a:solidFill>
                          <a:latin typeface="Arial Narrow"/>
                        </a:rPr>
                        <a:t> </a:t>
                      </a:r>
                    </a:p>
                  </a:txBody>
                  <a:tcPr marL="3159" marR="3159" marT="3159"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en-US" sz="1000" b="0" i="0" u="none" strike="noStrike">
                        <a:solidFill>
                          <a:srgbClr val="000000"/>
                        </a:solidFill>
                        <a:latin typeface="Arial Narrow"/>
                      </a:endParaRPr>
                    </a:p>
                  </a:txBody>
                  <a:tcPr marL="3159" marR="3159" marT="3159" marB="0" anchor="ctr">
                    <a:lnL>
                      <a:noFill/>
                    </a:lnL>
                    <a:lnR>
                      <a:noFill/>
                    </a:lnR>
                    <a:lnT>
                      <a:noFill/>
                    </a:lnT>
                    <a:lnB>
                      <a:noFill/>
                    </a:lnB>
                  </a:tcPr>
                </a:tc>
                <a:tc>
                  <a:txBody>
                    <a:bodyPr/>
                    <a:lstStyle/>
                    <a:p>
                      <a:pPr algn="l" fontAlgn="ctr"/>
                      <a:endParaRPr lang="en-US" sz="1000" b="0" i="0" u="none" strike="noStrike">
                        <a:solidFill>
                          <a:srgbClr val="000000"/>
                        </a:solidFill>
                        <a:latin typeface="Arial Narrow"/>
                      </a:endParaRPr>
                    </a:p>
                  </a:txBody>
                  <a:tcPr marL="3159" marR="3159" marT="3159"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000" b="0" i="0" u="none" strike="noStrike">
                        <a:solidFill>
                          <a:srgbClr val="000000"/>
                        </a:solidFill>
                        <a:latin typeface="Arial Narrow"/>
                      </a:endParaRPr>
                    </a:p>
                  </a:txBody>
                  <a:tcPr marL="3159" marR="3159" marT="3159"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000" b="0" i="0" u="none" strike="noStrike">
                        <a:solidFill>
                          <a:srgbClr val="000000"/>
                        </a:solidFill>
                        <a:latin typeface="Arial Narrow"/>
                      </a:endParaRPr>
                    </a:p>
                  </a:txBody>
                  <a:tcPr marL="3159" marR="3159" marT="3159"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000" b="0" i="0" u="none" strike="noStrike">
                        <a:solidFill>
                          <a:srgbClr val="000000"/>
                        </a:solidFill>
                        <a:latin typeface="Arial Narrow"/>
                      </a:endParaRPr>
                    </a:p>
                  </a:txBody>
                  <a:tcPr marL="3159" marR="3159" marT="3159" marB="0" anchor="ctr">
                    <a:lnL>
                      <a:noFill/>
                    </a:lnL>
                    <a:lnR>
                      <a:noFill/>
                    </a:lnR>
                    <a:lnT>
                      <a:noFill/>
                    </a:lnT>
                    <a:lnB>
                      <a:noFill/>
                    </a:lnB>
                  </a:tcPr>
                </a:tc>
                <a:tc>
                  <a:txBody>
                    <a:bodyPr/>
                    <a:lstStyle/>
                    <a:p>
                      <a:pPr algn="l" fontAlgn="ctr"/>
                      <a:r>
                        <a:rPr lang="en-US" sz="1000" b="0" i="0" u="none" strike="noStrike">
                          <a:solidFill>
                            <a:srgbClr val="000000"/>
                          </a:solidFill>
                          <a:latin typeface="Arial Narrow"/>
                        </a:rPr>
                        <a:t> </a:t>
                      </a:r>
                    </a:p>
                  </a:txBody>
                  <a:tcPr marL="3159" marR="3159" marT="3159"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en-US" sz="1000" b="0" i="0" u="none" strike="noStrike">
                          <a:solidFill>
                            <a:srgbClr val="000000"/>
                          </a:solidFill>
                          <a:latin typeface="Arial Narrow"/>
                        </a:rPr>
                        <a:t> </a:t>
                      </a:r>
                    </a:p>
                  </a:txBody>
                  <a:tcPr marL="3159" marR="3159" marT="3159"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en-US" sz="1000" b="0" i="0" u="none" strike="noStrike">
                          <a:solidFill>
                            <a:srgbClr val="000000"/>
                          </a:solidFill>
                          <a:latin typeface="Arial Narrow"/>
                        </a:rPr>
                        <a:t> </a:t>
                      </a:r>
                    </a:p>
                  </a:txBody>
                  <a:tcPr marL="3159" marR="3159" marT="3159"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72881">
                <a:tc gridSpan="3">
                  <a:txBody>
                    <a:bodyPr/>
                    <a:lstStyle/>
                    <a:p>
                      <a:pPr algn="ctr" fontAlgn="ctr"/>
                      <a:r>
                        <a:rPr lang="en-US" sz="1000" b="1" i="0" u="none" strike="noStrike">
                          <a:solidFill>
                            <a:srgbClr val="000000"/>
                          </a:solidFill>
                          <a:latin typeface="Arial Rounded MT Bold"/>
                        </a:rPr>
                        <a:t>WEEK 1</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hMerge="1">
                  <a:txBody>
                    <a:bodyPr/>
                    <a:lstStyle/>
                    <a:p>
                      <a:endParaRPr lang="en-US"/>
                    </a:p>
                  </a:txBody>
                  <a:tcPr/>
                </a:tc>
                <a:tc hMerge="1">
                  <a:txBody>
                    <a:bodyPr/>
                    <a:lstStyle/>
                    <a:p>
                      <a:endParaRPr lang="en-US"/>
                    </a:p>
                  </a:txBody>
                  <a:tcPr/>
                </a:tc>
                <a:tc>
                  <a:txBody>
                    <a:bodyPr/>
                    <a:lstStyle/>
                    <a:p>
                      <a:pPr algn="l" fontAlgn="ctr"/>
                      <a:endParaRPr lang="en-US" sz="1000" b="0" i="0" u="none" strike="noStrike">
                        <a:solidFill>
                          <a:srgbClr val="000000"/>
                        </a:solidFill>
                        <a:latin typeface="Arial Narrow"/>
                      </a:endParaRP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3">
                  <a:txBody>
                    <a:bodyPr/>
                    <a:lstStyle/>
                    <a:p>
                      <a:pPr algn="ctr" fontAlgn="ctr"/>
                      <a:r>
                        <a:rPr lang="en-US" sz="1000" b="1" i="0" u="none" strike="noStrike">
                          <a:solidFill>
                            <a:srgbClr val="000000"/>
                          </a:solidFill>
                          <a:latin typeface="Arial Rounded MT Bold"/>
                        </a:rPr>
                        <a:t>WEEK 2</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hMerge="1">
                  <a:txBody>
                    <a:bodyPr/>
                    <a:lstStyle/>
                    <a:p>
                      <a:endParaRPr lang="en-US"/>
                    </a:p>
                  </a:txBody>
                  <a:tcPr/>
                </a:tc>
                <a:tc hMerge="1">
                  <a:txBody>
                    <a:bodyPr/>
                    <a:lstStyle/>
                    <a:p>
                      <a:endParaRPr lang="en-US"/>
                    </a:p>
                  </a:txBody>
                  <a:tcPr/>
                </a:tc>
                <a:tc>
                  <a:txBody>
                    <a:bodyPr/>
                    <a:lstStyle/>
                    <a:p>
                      <a:pPr algn="l" fontAlgn="ctr"/>
                      <a:endParaRPr lang="en-US" sz="1000" b="0" i="0" u="none" strike="noStrike">
                        <a:solidFill>
                          <a:srgbClr val="000000"/>
                        </a:solidFill>
                        <a:latin typeface="Arial Narrow"/>
                      </a:endParaRP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3">
                  <a:txBody>
                    <a:bodyPr/>
                    <a:lstStyle/>
                    <a:p>
                      <a:pPr algn="ctr" fontAlgn="ctr"/>
                      <a:r>
                        <a:rPr lang="en-US" sz="1000" b="1" i="0" u="none" strike="noStrike">
                          <a:solidFill>
                            <a:srgbClr val="000000"/>
                          </a:solidFill>
                          <a:latin typeface="Arial Rounded MT Bold"/>
                        </a:rPr>
                        <a:t>WEEK 3</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hMerge="1">
                  <a:txBody>
                    <a:bodyPr/>
                    <a:lstStyle/>
                    <a:p>
                      <a:endParaRPr lang="en-US"/>
                    </a:p>
                  </a:txBody>
                  <a:tcPr/>
                </a:tc>
                <a:tc hMerge="1">
                  <a:txBody>
                    <a:bodyPr/>
                    <a:lstStyle/>
                    <a:p>
                      <a:endParaRPr lang="en-US"/>
                    </a:p>
                  </a:txBody>
                  <a:tcPr/>
                </a:tc>
                <a:tc>
                  <a:txBody>
                    <a:bodyPr/>
                    <a:lstStyle/>
                    <a:p>
                      <a:pPr algn="l" fontAlgn="ctr"/>
                      <a:endParaRPr lang="en-US" sz="1000" b="0" i="0" u="none" strike="noStrike">
                        <a:solidFill>
                          <a:srgbClr val="000000"/>
                        </a:solidFill>
                        <a:latin typeface="Arial Narrow"/>
                      </a:endParaRP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3">
                  <a:txBody>
                    <a:bodyPr/>
                    <a:lstStyle/>
                    <a:p>
                      <a:pPr algn="ctr" fontAlgn="ctr"/>
                      <a:r>
                        <a:rPr lang="en-US" sz="1000" b="1" i="0" u="none" strike="noStrike">
                          <a:solidFill>
                            <a:srgbClr val="000000"/>
                          </a:solidFill>
                          <a:latin typeface="Arial Rounded MT Bold"/>
                        </a:rPr>
                        <a:t>WEEK 4</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hMerge="1">
                  <a:txBody>
                    <a:bodyPr/>
                    <a:lstStyle/>
                    <a:p>
                      <a:endParaRPr lang="en-US"/>
                    </a:p>
                  </a:txBody>
                  <a:tcPr/>
                </a:tc>
                <a:tc hMerge="1">
                  <a:txBody>
                    <a:bodyPr/>
                    <a:lstStyle/>
                    <a:p>
                      <a:endParaRPr lang="en-US"/>
                    </a:p>
                  </a:txBody>
                  <a:tcPr/>
                </a:tc>
              </a:tr>
              <a:tr h="172881">
                <a:tc>
                  <a:txBody>
                    <a:bodyPr/>
                    <a:lstStyle/>
                    <a:p>
                      <a:pPr algn="ctr" fontAlgn="ctr"/>
                      <a:r>
                        <a:rPr lang="en-US" sz="1000" b="1" i="0" u="none" strike="noStrike">
                          <a:solidFill>
                            <a:srgbClr val="000000"/>
                          </a:solidFill>
                          <a:latin typeface="Arial Rounded MT Bold"/>
                        </a:rPr>
                        <a:t> </a:t>
                      </a:r>
                    </a:p>
                  </a:txBody>
                  <a:tcPr marL="3159" marR="3159" marT="3159"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1000" b="1" i="0" u="none" strike="noStrike">
                          <a:solidFill>
                            <a:srgbClr val="000000"/>
                          </a:solidFill>
                          <a:latin typeface="Arial Rounded MT Bold"/>
                        </a:rPr>
                        <a:t> </a:t>
                      </a:r>
                    </a:p>
                  </a:txBody>
                  <a:tcPr marL="3159" marR="3159" marT="3159"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1000" b="1" i="0" u="none" strike="noStrike">
                          <a:solidFill>
                            <a:srgbClr val="000000"/>
                          </a:solidFill>
                          <a:latin typeface="Arial Rounded MT Bold"/>
                        </a:rPr>
                        <a:t>REPS</a:t>
                      </a:r>
                    </a:p>
                  </a:txBody>
                  <a:tcPr marL="3159" marR="3159" marT="3159"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l" fontAlgn="ctr"/>
                      <a:endParaRPr lang="en-US" sz="1000" b="0" i="0" u="none" strike="noStrike">
                        <a:solidFill>
                          <a:srgbClr val="000000"/>
                        </a:solidFill>
                        <a:latin typeface="Arial Narrow"/>
                      </a:endParaRP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000" b="1" i="0" u="none" strike="noStrike">
                          <a:solidFill>
                            <a:srgbClr val="000000"/>
                          </a:solidFill>
                          <a:latin typeface="Arial Rounded MT Bold"/>
                        </a:rPr>
                        <a:t> </a:t>
                      </a:r>
                    </a:p>
                  </a:txBody>
                  <a:tcPr marL="3159" marR="3159" marT="3159"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1000" b="1" i="0" u="none" strike="noStrike">
                          <a:solidFill>
                            <a:srgbClr val="000000"/>
                          </a:solidFill>
                          <a:latin typeface="Arial Rounded MT Bold"/>
                        </a:rPr>
                        <a:t> </a:t>
                      </a:r>
                    </a:p>
                  </a:txBody>
                  <a:tcPr marL="3159" marR="3159" marT="3159"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1000" b="1" i="0" u="none" strike="noStrike">
                          <a:solidFill>
                            <a:srgbClr val="000000"/>
                          </a:solidFill>
                          <a:latin typeface="Arial Rounded MT Bold"/>
                        </a:rPr>
                        <a:t>REPS</a:t>
                      </a:r>
                    </a:p>
                  </a:txBody>
                  <a:tcPr marL="3159" marR="3159" marT="3159"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l" fontAlgn="ctr"/>
                      <a:endParaRPr lang="en-US" sz="1000" b="0" i="0" u="none" strike="noStrike">
                        <a:solidFill>
                          <a:srgbClr val="000000"/>
                        </a:solidFill>
                        <a:latin typeface="Arial Narrow"/>
                      </a:endParaRP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000" b="1" i="0" u="none" strike="noStrike">
                          <a:solidFill>
                            <a:srgbClr val="000000"/>
                          </a:solidFill>
                          <a:latin typeface="Arial Rounded MT Bold"/>
                        </a:rPr>
                        <a:t> </a:t>
                      </a:r>
                    </a:p>
                  </a:txBody>
                  <a:tcPr marL="3159" marR="3159" marT="3159"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1000" b="1" i="0" u="none" strike="noStrike">
                          <a:solidFill>
                            <a:srgbClr val="000000"/>
                          </a:solidFill>
                          <a:latin typeface="Arial Rounded MT Bold"/>
                        </a:rPr>
                        <a:t> </a:t>
                      </a:r>
                    </a:p>
                  </a:txBody>
                  <a:tcPr marL="3159" marR="3159" marT="3159"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1000" b="1" i="0" u="none" strike="noStrike">
                          <a:solidFill>
                            <a:srgbClr val="000000"/>
                          </a:solidFill>
                          <a:latin typeface="Arial Rounded MT Bold"/>
                        </a:rPr>
                        <a:t>REPS</a:t>
                      </a:r>
                    </a:p>
                  </a:txBody>
                  <a:tcPr marL="3159" marR="3159" marT="3159"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l" fontAlgn="ctr"/>
                      <a:endParaRPr lang="en-US" sz="1000" b="0" i="0" u="none" strike="noStrike">
                        <a:solidFill>
                          <a:srgbClr val="000000"/>
                        </a:solidFill>
                        <a:latin typeface="Arial Narrow"/>
                      </a:endParaRP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000" b="1" i="0" u="none" strike="noStrike">
                          <a:solidFill>
                            <a:srgbClr val="000000"/>
                          </a:solidFill>
                          <a:latin typeface="Arial Rounded MT Bold"/>
                        </a:rPr>
                        <a:t> </a:t>
                      </a:r>
                    </a:p>
                  </a:txBody>
                  <a:tcPr marL="3159" marR="3159" marT="3159"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1000" b="1" i="0" u="none" strike="noStrike">
                          <a:solidFill>
                            <a:srgbClr val="000000"/>
                          </a:solidFill>
                          <a:latin typeface="Arial Rounded MT Bold"/>
                        </a:rPr>
                        <a:t> </a:t>
                      </a:r>
                    </a:p>
                  </a:txBody>
                  <a:tcPr marL="3159" marR="3159" marT="3159"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1000" b="1" i="0" u="none" strike="noStrike">
                          <a:solidFill>
                            <a:srgbClr val="000000"/>
                          </a:solidFill>
                          <a:latin typeface="Arial Rounded MT Bold"/>
                        </a:rPr>
                        <a:t>REPS</a:t>
                      </a:r>
                    </a:p>
                  </a:txBody>
                  <a:tcPr marL="3159" marR="3159" marT="3159"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r>
              <a:tr h="165364">
                <a:tc gridSpan="2">
                  <a:txBody>
                    <a:bodyPr/>
                    <a:lstStyle/>
                    <a:p>
                      <a:pPr algn="ctr" fontAlgn="ctr"/>
                      <a:r>
                        <a:rPr lang="en-US" sz="1000" b="1" i="0" u="none" strike="noStrike">
                          <a:solidFill>
                            <a:srgbClr val="000000"/>
                          </a:solidFill>
                          <a:latin typeface="Arial Narrow"/>
                        </a:rPr>
                        <a:t>Stabilization</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000" b="1" i="0" u="none" strike="noStrike">
                          <a:solidFill>
                            <a:srgbClr val="000000"/>
                          </a:solidFill>
                          <a:latin typeface="Arial Narrow"/>
                        </a:rPr>
                        <a:t>:30 s</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000" b="0" i="0" u="none" strike="noStrike">
                        <a:solidFill>
                          <a:srgbClr val="000000"/>
                        </a:solidFill>
                        <a:latin typeface="Arial Narrow"/>
                      </a:endParaRP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ctr" fontAlgn="ctr"/>
                      <a:r>
                        <a:rPr lang="en-US" sz="1000" b="1" i="0" u="none" strike="noStrike">
                          <a:solidFill>
                            <a:srgbClr val="000000"/>
                          </a:solidFill>
                          <a:latin typeface="Arial Narrow"/>
                        </a:rPr>
                        <a:t>Stabilization</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000" b="1" i="0" u="none" strike="noStrike">
                          <a:solidFill>
                            <a:srgbClr val="000000"/>
                          </a:solidFill>
                          <a:latin typeface="Arial Narrow"/>
                        </a:rPr>
                        <a:t>:40 s</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000" b="0" i="0" u="none" strike="noStrike">
                        <a:solidFill>
                          <a:srgbClr val="000000"/>
                        </a:solidFill>
                        <a:latin typeface="Arial Narrow"/>
                      </a:endParaRP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ctr" fontAlgn="ctr"/>
                      <a:r>
                        <a:rPr lang="en-US" sz="1000" b="1" i="0" u="none" strike="noStrike">
                          <a:solidFill>
                            <a:srgbClr val="000000"/>
                          </a:solidFill>
                          <a:latin typeface="Arial Narrow"/>
                        </a:rPr>
                        <a:t>Stabilization</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000" b="1" i="0" u="none" strike="noStrike">
                          <a:solidFill>
                            <a:srgbClr val="000000"/>
                          </a:solidFill>
                          <a:latin typeface="Arial Narrow"/>
                        </a:rPr>
                        <a:t>: 50s</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000" b="0" i="0" u="none" strike="noStrike">
                        <a:solidFill>
                          <a:srgbClr val="000000"/>
                        </a:solidFill>
                        <a:latin typeface="Arial Narrow"/>
                      </a:endParaRP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ctr" fontAlgn="ctr"/>
                      <a:r>
                        <a:rPr lang="en-US" sz="1000" b="1" i="0" u="none" strike="noStrike">
                          <a:solidFill>
                            <a:srgbClr val="000000"/>
                          </a:solidFill>
                          <a:latin typeface="Arial Narrow"/>
                        </a:rPr>
                        <a:t>Stabilization</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000" b="1" i="0" u="none" strike="noStrike">
                          <a:solidFill>
                            <a:srgbClr val="000000"/>
                          </a:solidFill>
                          <a:latin typeface="Arial Narrow"/>
                        </a:rPr>
                        <a:t>:30 s</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5364">
                <a:tc gridSpan="2">
                  <a:txBody>
                    <a:bodyPr/>
                    <a:lstStyle/>
                    <a:p>
                      <a:pPr algn="ctr" fontAlgn="ctr"/>
                      <a:r>
                        <a:rPr lang="en-US" sz="1000" b="1" i="0" u="none" strike="noStrike">
                          <a:solidFill>
                            <a:srgbClr val="000000"/>
                          </a:solidFill>
                          <a:latin typeface="Arial Narrow"/>
                        </a:rPr>
                        <a:t>Rotation</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000" b="1" i="0" u="none" strike="noStrike">
                          <a:solidFill>
                            <a:srgbClr val="000000"/>
                          </a:solidFill>
                          <a:latin typeface="Arial Narrow"/>
                        </a:rPr>
                        <a:t>x 20</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000" b="0" i="0" u="none" strike="noStrike">
                        <a:solidFill>
                          <a:srgbClr val="000000"/>
                        </a:solidFill>
                        <a:latin typeface="Arial Narrow"/>
                      </a:endParaRP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ctr" fontAlgn="ctr"/>
                      <a:r>
                        <a:rPr lang="en-US" sz="1000" b="1" i="0" u="none" strike="noStrike">
                          <a:solidFill>
                            <a:srgbClr val="000000"/>
                          </a:solidFill>
                          <a:latin typeface="Arial Narrow"/>
                        </a:rPr>
                        <a:t>Rotation</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000" b="1" i="0" u="none" strike="noStrike">
                          <a:solidFill>
                            <a:srgbClr val="000000"/>
                          </a:solidFill>
                          <a:latin typeface="Arial Narrow"/>
                        </a:rPr>
                        <a:t>x 25</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000" b="0" i="0" u="none" strike="noStrike">
                        <a:solidFill>
                          <a:srgbClr val="000000"/>
                        </a:solidFill>
                        <a:latin typeface="Arial Narrow"/>
                      </a:endParaRP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ctr" fontAlgn="ctr"/>
                      <a:r>
                        <a:rPr lang="en-US" sz="1000" b="1" i="0" u="none" strike="noStrike">
                          <a:solidFill>
                            <a:srgbClr val="000000"/>
                          </a:solidFill>
                          <a:latin typeface="Arial Narrow"/>
                        </a:rPr>
                        <a:t>Rotation</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000" b="1" i="0" u="none" strike="noStrike">
                          <a:solidFill>
                            <a:srgbClr val="000000"/>
                          </a:solidFill>
                          <a:latin typeface="Arial Narrow"/>
                        </a:rPr>
                        <a:t>x 30</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000" b="0" i="0" u="none" strike="noStrike">
                        <a:solidFill>
                          <a:srgbClr val="000000"/>
                        </a:solidFill>
                        <a:latin typeface="Arial Narrow"/>
                      </a:endParaRP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ctr" fontAlgn="ctr"/>
                      <a:r>
                        <a:rPr lang="en-US" sz="1000" b="1" i="0" u="none" strike="noStrike">
                          <a:solidFill>
                            <a:srgbClr val="000000"/>
                          </a:solidFill>
                          <a:latin typeface="Arial Narrow"/>
                        </a:rPr>
                        <a:t>Rotation</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000" b="1" i="0" u="none" strike="noStrike">
                          <a:solidFill>
                            <a:srgbClr val="000000"/>
                          </a:solidFill>
                          <a:latin typeface="Arial Narrow"/>
                        </a:rPr>
                        <a:t>x 20</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5364">
                <a:tc gridSpan="2">
                  <a:txBody>
                    <a:bodyPr/>
                    <a:lstStyle/>
                    <a:p>
                      <a:pPr algn="ctr" fontAlgn="ctr"/>
                      <a:r>
                        <a:rPr lang="en-US" sz="1000" b="1" i="0" u="none" strike="noStrike">
                          <a:solidFill>
                            <a:srgbClr val="000000"/>
                          </a:solidFill>
                          <a:latin typeface="Arial Narrow"/>
                        </a:rPr>
                        <a:t>Flexion/Extension</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000" b="1" i="0" u="none" strike="noStrike">
                          <a:solidFill>
                            <a:srgbClr val="000000"/>
                          </a:solidFill>
                          <a:latin typeface="Arial Narrow"/>
                        </a:rPr>
                        <a:t>x 20</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000" b="0" i="0" u="none" strike="noStrike">
                        <a:solidFill>
                          <a:srgbClr val="000000"/>
                        </a:solidFill>
                        <a:latin typeface="Arial Narrow"/>
                      </a:endParaRP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ctr" fontAlgn="ctr"/>
                      <a:r>
                        <a:rPr lang="en-US" sz="1000" b="1" i="0" u="none" strike="noStrike">
                          <a:solidFill>
                            <a:srgbClr val="000000"/>
                          </a:solidFill>
                          <a:latin typeface="Arial Narrow"/>
                        </a:rPr>
                        <a:t>Flexion/Extension</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000" b="1" i="0" u="none" strike="noStrike">
                          <a:solidFill>
                            <a:srgbClr val="000000"/>
                          </a:solidFill>
                          <a:latin typeface="Arial Narrow"/>
                        </a:rPr>
                        <a:t>x 25</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000" b="0" i="0" u="none" strike="noStrike">
                        <a:solidFill>
                          <a:srgbClr val="000000"/>
                        </a:solidFill>
                        <a:latin typeface="Arial Narrow"/>
                      </a:endParaRP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ctr" fontAlgn="ctr"/>
                      <a:r>
                        <a:rPr lang="en-US" sz="1000" b="1" i="0" u="none" strike="noStrike">
                          <a:solidFill>
                            <a:srgbClr val="000000"/>
                          </a:solidFill>
                          <a:latin typeface="Arial Narrow"/>
                        </a:rPr>
                        <a:t>Flexion/Extension</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000" b="1" i="0" u="none" strike="noStrike">
                          <a:solidFill>
                            <a:srgbClr val="000000"/>
                          </a:solidFill>
                          <a:latin typeface="Arial Narrow"/>
                        </a:rPr>
                        <a:t>x 30</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000" b="0" i="0" u="none" strike="noStrike">
                        <a:solidFill>
                          <a:srgbClr val="000000"/>
                        </a:solidFill>
                        <a:latin typeface="Arial Narrow"/>
                      </a:endParaRP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ctr" fontAlgn="ctr"/>
                      <a:r>
                        <a:rPr lang="en-US" sz="1000" b="1" i="0" u="none" strike="noStrike">
                          <a:solidFill>
                            <a:srgbClr val="000000"/>
                          </a:solidFill>
                          <a:latin typeface="Arial Narrow"/>
                        </a:rPr>
                        <a:t>Flexion/Extension</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000" b="1" i="0" u="none" strike="noStrike">
                          <a:solidFill>
                            <a:srgbClr val="000000"/>
                          </a:solidFill>
                          <a:latin typeface="Arial Narrow"/>
                        </a:rPr>
                        <a:t>x 20</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2881">
                <a:tc gridSpan="2">
                  <a:txBody>
                    <a:bodyPr/>
                    <a:lstStyle/>
                    <a:p>
                      <a:pPr algn="ctr" fontAlgn="ctr"/>
                      <a:r>
                        <a:rPr lang="en-US" sz="1000" b="1" i="0" u="none" strike="noStrike">
                          <a:solidFill>
                            <a:srgbClr val="000000"/>
                          </a:solidFill>
                          <a:latin typeface="Arial Narrow"/>
                        </a:rPr>
                        <a:t>Low Back/Hips</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000" b="1" i="0" u="none" strike="noStrike">
                          <a:solidFill>
                            <a:srgbClr val="000000"/>
                          </a:solidFill>
                          <a:latin typeface="Arial Narrow"/>
                        </a:rPr>
                        <a:t>x 15</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en-US" sz="1000" b="0" i="0" u="none" strike="noStrike">
                        <a:solidFill>
                          <a:srgbClr val="000000"/>
                        </a:solidFill>
                        <a:latin typeface="Arial Narrow"/>
                      </a:endParaRP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ctr" fontAlgn="ctr"/>
                      <a:r>
                        <a:rPr lang="en-US" sz="1000" b="1" i="0" u="none" strike="noStrike">
                          <a:solidFill>
                            <a:srgbClr val="000000"/>
                          </a:solidFill>
                          <a:latin typeface="Arial Narrow"/>
                        </a:rPr>
                        <a:t>Low Back/Hips</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000" b="1" i="0" u="none" strike="noStrike">
                          <a:solidFill>
                            <a:srgbClr val="000000"/>
                          </a:solidFill>
                          <a:latin typeface="Arial Narrow"/>
                        </a:rPr>
                        <a:t>x 15</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en-US" sz="1000" b="0" i="0" u="none" strike="noStrike">
                        <a:solidFill>
                          <a:srgbClr val="000000"/>
                        </a:solidFill>
                        <a:latin typeface="Arial Narrow"/>
                      </a:endParaRP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ctr" fontAlgn="ctr"/>
                      <a:r>
                        <a:rPr lang="en-US" sz="1000" b="1" i="0" u="none" strike="noStrike">
                          <a:solidFill>
                            <a:srgbClr val="000000"/>
                          </a:solidFill>
                          <a:latin typeface="Arial Narrow"/>
                        </a:rPr>
                        <a:t>Low Back/Hips</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000" b="1" i="0" u="none" strike="noStrike">
                          <a:solidFill>
                            <a:srgbClr val="000000"/>
                          </a:solidFill>
                          <a:latin typeface="Arial Narrow"/>
                        </a:rPr>
                        <a:t>x 15</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en-US" sz="1000" b="0" i="0" u="none" strike="noStrike">
                        <a:solidFill>
                          <a:srgbClr val="000000"/>
                        </a:solidFill>
                        <a:latin typeface="Arial Narrow"/>
                      </a:endParaRP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ctr" fontAlgn="ctr"/>
                      <a:r>
                        <a:rPr lang="en-US" sz="1000" b="1" i="0" u="none" strike="noStrike">
                          <a:solidFill>
                            <a:srgbClr val="000000"/>
                          </a:solidFill>
                          <a:latin typeface="Arial Narrow"/>
                        </a:rPr>
                        <a:t>Low Back/Hips</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000" b="1" i="0" u="none" strike="noStrike">
                          <a:solidFill>
                            <a:srgbClr val="000000"/>
                          </a:solidFill>
                          <a:latin typeface="Arial Narrow"/>
                        </a:rPr>
                        <a:t>x 15</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72881">
                <a:tc>
                  <a:txBody>
                    <a:bodyPr/>
                    <a:lstStyle/>
                    <a:p>
                      <a:pPr algn="l" fontAlgn="ctr"/>
                      <a:endParaRPr lang="en-US" sz="1000" b="0" i="0" u="none" strike="noStrike">
                        <a:solidFill>
                          <a:srgbClr val="000000"/>
                        </a:solidFill>
                        <a:latin typeface="Arial Narrow"/>
                      </a:endParaRPr>
                    </a:p>
                  </a:txBody>
                  <a:tcPr marL="3159" marR="3159" marT="3159"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en-US" sz="1000" b="0" i="0" u="none" strike="noStrike">
                        <a:solidFill>
                          <a:srgbClr val="000000"/>
                        </a:solidFill>
                        <a:latin typeface="Arial Narrow"/>
                      </a:endParaRPr>
                    </a:p>
                  </a:txBody>
                  <a:tcPr marL="3159" marR="3159" marT="3159"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en-US" sz="1000" b="0" i="0" u="none" strike="noStrike">
                        <a:solidFill>
                          <a:srgbClr val="000000"/>
                        </a:solidFill>
                        <a:latin typeface="Arial Narrow"/>
                      </a:endParaRPr>
                    </a:p>
                  </a:txBody>
                  <a:tcPr marL="3159" marR="3159" marT="3159"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en-US" sz="1000" b="0" i="0" u="none" strike="noStrike">
                        <a:solidFill>
                          <a:srgbClr val="000000"/>
                        </a:solidFill>
                        <a:latin typeface="Arial Narrow"/>
                      </a:endParaRPr>
                    </a:p>
                  </a:txBody>
                  <a:tcPr marL="3159" marR="3159" marT="3159" marB="0" anchor="ctr">
                    <a:lnL>
                      <a:noFill/>
                    </a:lnL>
                    <a:lnR>
                      <a:noFill/>
                    </a:lnR>
                    <a:lnT>
                      <a:noFill/>
                    </a:lnT>
                    <a:lnB>
                      <a:noFill/>
                    </a:lnB>
                  </a:tcPr>
                </a:tc>
                <a:tc>
                  <a:txBody>
                    <a:bodyPr/>
                    <a:lstStyle/>
                    <a:p>
                      <a:pPr algn="l" fontAlgn="ctr"/>
                      <a:endParaRPr lang="en-US" sz="1000" b="0" i="0" u="none" strike="noStrike">
                        <a:solidFill>
                          <a:srgbClr val="000000"/>
                        </a:solidFill>
                        <a:latin typeface="Arial Narrow"/>
                      </a:endParaRPr>
                    </a:p>
                  </a:txBody>
                  <a:tcPr marL="3159" marR="3159" marT="3159"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en-US" sz="1000" b="0" i="0" u="none" strike="noStrike">
                        <a:solidFill>
                          <a:srgbClr val="000000"/>
                        </a:solidFill>
                        <a:latin typeface="Arial Narrow"/>
                      </a:endParaRPr>
                    </a:p>
                  </a:txBody>
                  <a:tcPr marL="3159" marR="3159" marT="3159"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en-US" sz="1000" b="0" i="0" u="none" strike="noStrike">
                        <a:solidFill>
                          <a:srgbClr val="000000"/>
                        </a:solidFill>
                        <a:latin typeface="Arial Narrow"/>
                      </a:endParaRPr>
                    </a:p>
                  </a:txBody>
                  <a:tcPr marL="3159" marR="3159" marT="3159"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en-US" sz="1000" b="0" i="0" u="none" strike="noStrike">
                        <a:solidFill>
                          <a:srgbClr val="000000"/>
                        </a:solidFill>
                        <a:latin typeface="Arial Narrow"/>
                      </a:endParaRPr>
                    </a:p>
                  </a:txBody>
                  <a:tcPr marL="3159" marR="3159" marT="3159" marB="0" anchor="ctr">
                    <a:lnL>
                      <a:noFill/>
                    </a:lnL>
                    <a:lnR>
                      <a:noFill/>
                    </a:lnR>
                    <a:lnT>
                      <a:noFill/>
                    </a:lnT>
                    <a:lnB>
                      <a:noFill/>
                    </a:lnB>
                  </a:tcPr>
                </a:tc>
                <a:tc>
                  <a:txBody>
                    <a:bodyPr/>
                    <a:lstStyle/>
                    <a:p>
                      <a:pPr algn="l" fontAlgn="ctr"/>
                      <a:endParaRPr lang="en-US" sz="1000" b="0" i="0" u="none" strike="noStrike">
                        <a:solidFill>
                          <a:srgbClr val="000000"/>
                        </a:solidFill>
                        <a:latin typeface="Arial Narrow"/>
                      </a:endParaRPr>
                    </a:p>
                  </a:txBody>
                  <a:tcPr marL="3159" marR="3159" marT="3159"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en-US" sz="1000" b="0" i="0" u="none" strike="noStrike">
                        <a:solidFill>
                          <a:srgbClr val="000000"/>
                        </a:solidFill>
                        <a:latin typeface="Arial Narrow"/>
                      </a:endParaRPr>
                    </a:p>
                  </a:txBody>
                  <a:tcPr marL="3159" marR="3159" marT="3159"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en-US" sz="1000" b="0" i="0" u="none" strike="noStrike">
                        <a:solidFill>
                          <a:srgbClr val="000000"/>
                        </a:solidFill>
                        <a:latin typeface="Arial Narrow"/>
                      </a:endParaRPr>
                    </a:p>
                  </a:txBody>
                  <a:tcPr marL="3159" marR="3159" marT="3159"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en-US" sz="1000" b="0" i="0" u="none" strike="noStrike">
                        <a:solidFill>
                          <a:srgbClr val="000000"/>
                        </a:solidFill>
                        <a:latin typeface="Arial Narrow"/>
                      </a:endParaRPr>
                    </a:p>
                  </a:txBody>
                  <a:tcPr marL="3159" marR="3159" marT="3159" marB="0" anchor="ctr">
                    <a:lnL>
                      <a:noFill/>
                    </a:lnL>
                    <a:lnR>
                      <a:noFill/>
                    </a:lnR>
                    <a:lnT>
                      <a:noFill/>
                    </a:lnT>
                    <a:lnB>
                      <a:noFill/>
                    </a:lnB>
                  </a:tcPr>
                </a:tc>
                <a:tc>
                  <a:txBody>
                    <a:bodyPr/>
                    <a:lstStyle/>
                    <a:p>
                      <a:pPr algn="l" fontAlgn="ctr"/>
                      <a:endParaRPr lang="en-US" sz="1000" b="0" i="0" u="none" strike="noStrike">
                        <a:solidFill>
                          <a:srgbClr val="000000"/>
                        </a:solidFill>
                        <a:latin typeface="Arial Narrow"/>
                      </a:endParaRPr>
                    </a:p>
                  </a:txBody>
                  <a:tcPr marL="3159" marR="3159" marT="3159"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en-US" sz="1000" b="0" i="0" u="none" strike="noStrike">
                        <a:solidFill>
                          <a:srgbClr val="000000"/>
                        </a:solidFill>
                        <a:latin typeface="Arial Narrow"/>
                      </a:endParaRPr>
                    </a:p>
                  </a:txBody>
                  <a:tcPr marL="3159" marR="3159" marT="3159"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en-US" sz="1000" b="0" i="0" u="none" strike="noStrike">
                        <a:solidFill>
                          <a:srgbClr val="000000"/>
                        </a:solidFill>
                        <a:latin typeface="Arial Narrow"/>
                      </a:endParaRPr>
                    </a:p>
                  </a:txBody>
                  <a:tcPr marL="3159" marR="3159" marT="3159"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72881">
                <a:tc gridSpan="3">
                  <a:txBody>
                    <a:bodyPr/>
                    <a:lstStyle/>
                    <a:p>
                      <a:pPr algn="ctr" fontAlgn="ctr"/>
                      <a:r>
                        <a:rPr lang="en-US" sz="1000" b="1" i="0" u="none" strike="noStrike">
                          <a:solidFill>
                            <a:srgbClr val="000000"/>
                          </a:solidFill>
                          <a:latin typeface="Arial Rounded MT Bold"/>
                        </a:rPr>
                        <a:t>WEEK 5</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hMerge="1">
                  <a:txBody>
                    <a:bodyPr/>
                    <a:lstStyle/>
                    <a:p>
                      <a:endParaRPr lang="en-US"/>
                    </a:p>
                  </a:txBody>
                  <a:tcPr/>
                </a:tc>
                <a:tc hMerge="1">
                  <a:txBody>
                    <a:bodyPr/>
                    <a:lstStyle/>
                    <a:p>
                      <a:endParaRPr lang="en-US"/>
                    </a:p>
                  </a:txBody>
                  <a:tcPr/>
                </a:tc>
                <a:tc>
                  <a:txBody>
                    <a:bodyPr/>
                    <a:lstStyle/>
                    <a:p>
                      <a:pPr algn="l" fontAlgn="ctr"/>
                      <a:endParaRPr lang="en-US" sz="1000" b="0" i="0" u="none" strike="noStrike">
                        <a:solidFill>
                          <a:srgbClr val="000000"/>
                        </a:solidFill>
                        <a:latin typeface="Arial Narrow"/>
                      </a:endParaRP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3">
                  <a:txBody>
                    <a:bodyPr/>
                    <a:lstStyle/>
                    <a:p>
                      <a:pPr algn="ctr" fontAlgn="ctr"/>
                      <a:r>
                        <a:rPr lang="en-US" sz="1000" b="1" i="0" u="none" strike="noStrike">
                          <a:solidFill>
                            <a:srgbClr val="000000"/>
                          </a:solidFill>
                          <a:latin typeface="Arial Rounded MT Bold"/>
                        </a:rPr>
                        <a:t>WEEK 6</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hMerge="1">
                  <a:txBody>
                    <a:bodyPr/>
                    <a:lstStyle/>
                    <a:p>
                      <a:endParaRPr lang="en-US"/>
                    </a:p>
                  </a:txBody>
                  <a:tcPr/>
                </a:tc>
                <a:tc hMerge="1">
                  <a:txBody>
                    <a:bodyPr/>
                    <a:lstStyle/>
                    <a:p>
                      <a:endParaRPr lang="en-US"/>
                    </a:p>
                  </a:txBody>
                  <a:tcPr/>
                </a:tc>
                <a:tc>
                  <a:txBody>
                    <a:bodyPr/>
                    <a:lstStyle/>
                    <a:p>
                      <a:pPr algn="l" fontAlgn="ctr"/>
                      <a:endParaRPr lang="en-US" sz="1000" b="0" i="0" u="none" strike="noStrike">
                        <a:solidFill>
                          <a:srgbClr val="000000"/>
                        </a:solidFill>
                        <a:latin typeface="Arial Narrow"/>
                      </a:endParaRP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3">
                  <a:txBody>
                    <a:bodyPr/>
                    <a:lstStyle/>
                    <a:p>
                      <a:pPr algn="ctr" fontAlgn="ctr"/>
                      <a:r>
                        <a:rPr lang="en-US" sz="1000" b="1" i="0" u="none" strike="noStrike">
                          <a:solidFill>
                            <a:srgbClr val="000000"/>
                          </a:solidFill>
                          <a:latin typeface="Arial Rounded MT Bold"/>
                        </a:rPr>
                        <a:t>WEEK 7</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hMerge="1">
                  <a:txBody>
                    <a:bodyPr/>
                    <a:lstStyle/>
                    <a:p>
                      <a:endParaRPr lang="en-US"/>
                    </a:p>
                  </a:txBody>
                  <a:tcPr/>
                </a:tc>
                <a:tc hMerge="1">
                  <a:txBody>
                    <a:bodyPr/>
                    <a:lstStyle/>
                    <a:p>
                      <a:endParaRPr lang="en-US"/>
                    </a:p>
                  </a:txBody>
                  <a:tcPr/>
                </a:tc>
                <a:tc>
                  <a:txBody>
                    <a:bodyPr/>
                    <a:lstStyle/>
                    <a:p>
                      <a:pPr algn="l" fontAlgn="ctr"/>
                      <a:endParaRPr lang="en-US" sz="1000" b="0" i="0" u="none" strike="noStrike">
                        <a:solidFill>
                          <a:srgbClr val="000000"/>
                        </a:solidFill>
                        <a:latin typeface="Arial Narrow"/>
                      </a:endParaRP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3">
                  <a:txBody>
                    <a:bodyPr/>
                    <a:lstStyle/>
                    <a:p>
                      <a:pPr algn="ctr" fontAlgn="ctr"/>
                      <a:r>
                        <a:rPr lang="en-US" sz="1000" b="1" i="0" u="none" strike="noStrike">
                          <a:solidFill>
                            <a:srgbClr val="000000"/>
                          </a:solidFill>
                          <a:latin typeface="Arial Rounded MT Bold"/>
                        </a:rPr>
                        <a:t>WEEK 8</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hMerge="1">
                  <a:txBody>
                    <a:bodyPr/>
                    <a:lstStyle/>
                    <a:p>
                      <a:endParaRPr lang="en-US"/>
                    </a:p>
                  </a:txBody>
                  <a:tcPr/>
                </a:tc>
                <a:tc hMerge="1">
                  <a:txBody>
                    <a:bodyPr/>
                    <a:lstStyle/>
                    <a:p>
                      <a:endParaRPr lang="en-US"/>
                    </a:p>
                  </a:txBody>
                  <a:tcPr/>
                </a:tc>
              </a:tr>
              <a:tr h="172881">
                <a:tc>
                  <a:txBody>
                    <a:bodyPr/>
                    <a:lstStyle/>
                    <a:p>
                      <a:pPr algn="ctr" fontAlgn="ctr"/>
                      <a:r>
                        <a:rPr lang="en-US" sz="1000" b="1" i="0" u="none" strike="noStrike">
                          <a:solidFill>
                            <a:srgbClr val="000000"/>
                          </a:solidFill>
                          <a:latin typeface="Arial Rounded MT Bold"/>
                        </a:rPr>
                        <a:t> </a:t>
                      </a:r>
                    </a:p>
                  </a:txBody>
                  <a:tcPr marL="3159" marR="3159" marT="3159"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1000" b="1" i="0" u="none" strike="noStrike">
                          <a:solidFill>
                            <a:srgbClr val="000000"/>
                          </a:solidFill>
                          <a:latin typeface="Arial Rounded MT Bold"/>
                        </a:rPr>
                        <a:t> </a:t>
                      </a:r>
                    </a:p>
                  </a:txBody>
                  <a:tcPr marL="3159" marR="3159" marT="3159"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1000" b="1" i="0" u="none" strike="noStrike">
                          <a:solidFill>
                            <a:srgbClr val="000000"/>
                          </a:solidFill>
                          <a:latin typeface="Arial Rounded MT Bold"/>
                        </a:rPr>
                        <a:t>REPS</a:t>
                      </a:r>
                    </a:p>
                  </a:txBody>
                  <a:tcPr marL="3159" marR="3159" marT="3159"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l" fontAlgn="ctr"/>
                      <a:endParaRPr lang="en-US" sz="1000" b="0" i="0" u="none" strike="noStrike">
                        <a:solidFill>
                          <a:srgbClr val="000000"/>
                        </a:solidFill>
                        <a:latin typeface="Arial Narrow"/>
                      </a:endParaRP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000" b="1" i="0" u="none" strike="noStrike">
                          <a:solidFill>
                            <a:srgbClr val="000000"/>
                          </a:solidFill>
                          <a:latin typeface="Arial Rounded MT Bold"/>
                        </a:rPr>
                        <a:t> </a:t>
                      </a:r>
                    </a:p>
                  </a:txBody>
                  <a:tcPr marL="3159" marR="3159" marT="3159"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1000" b="1" i="0" u="none" strike="noStrike">
                          <a:solidFill>
                            <a:srgbClr val="000000"/>
                          </a:solidFill>
                          <a:latin typeface="Arial Rounded MT Bold"/>
                        </a:rPr>
                        <a:t> </a:t>
                      </a:r>
                    </a:p>
                  </a:txBody>
                  <a:tcPr marL="3159" marR="3159" marT="3159"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1000" b="1" i="0" u="none" strike="noStrike">
                          <a:solidFill>
                            <a:srgbClr val="000000"/>
                          </a:solidFill>
                          <a:latin typeface="Arial Rounded MT Bold"/>
                        </a:rPr>
                        <a:t>REPS</a:t>
                      </a:r>
                    </a:p>
                  </a:txBody>
                  <a:tcPr marL="3159" marR="3159" marT="3159"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l" fontAlgn="ctr"/>
                      <a:endParaRPr lang="en-US" sz="1000" b="0" i="0" u="none" strike="noStrike">
                        <a:solidFill>
                          <a:srgbClr val="000000"/>
                        </a:solidFill>
                        <a:latin typeface="Arial Narrow"/>
                      </a:endParaRP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000" b="1" i="0" u="none" strike="noStrike">
                          <a:solidFill>
                            <a:srgbClr val="000000"/>
                          </a:solidFill>
                          <a:latin typeface="Arial Rounded MT Bold"/>
                        </a:rPr>
                        <a:t> </a:t>
                      </a:r>
                    </a:p>
                  </a:txBody>
                  <a:tcPr marL="3159" marR="3159" marT="3159"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1000" b="1" i="0" u="none" strike="noStrike">
                          <a:solidFill>
                            <a:srgbClr val="000000"/>
                          </a:solidFill>
                          <a:latin typeface="Arial Rounded MT Bold"/>
                        </a:rPr>
                        <a:t> </a:t>
                      </a:r>
                    </a:p>
                  </a:txBody>
                  <a:tcPr marL="3159" marR="3159" marT="3159"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1000" b="1" i="0" u="none" strike="noStrike">
                          <a:solidFill>
                            <a:srgbClr val="000000"/>
                          </a:solidFill>
                          <a:latin typeface="Arial Rounded MT Bold"/>
                        </a:rPr>
                        <a:t>REPS</a:t>
                      </a:r>
                    </a:p>
                  </a:txBody>
                  <a:tcPr marL="3159" marR="3159" marT="3159"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l" fontAlgn="ctr"/>
                      <a:endParaRPr lang="en-US" sz="1000" b="0" i="0" u="none" strike="noStrike">
                        <a:solidFill>
                          <a:srgbClr val="000000"/>
                        </a:solidFill>
                        <a:latin typeface="Arial Narrow"/>
                      </a:endParaRP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000" b="1" i="0" u="none" strike="noStrike">
                          <a:solidFill>
                            <a:srgbClr val="000000"/>
                          </a:solidFill>
                          <a:latin typeface="Arial Rounded MT Bold"/>
                        </a:rPr>
                        <a:t> </a:t>
                      </a:r>
                    </a:p>
                  </a:txBody>
                  <a:tcPr marL="3159" marR="3159" marT="3159"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1000" b="1" i="0" u="none" strike="noStrike">
                          <a:solidFill>
                            <a:srgbClr val="000000"/>
                          </a:solidFill>
                          <a:latin typeface="Arial Rounded MT Bold"/>
                        </a:rPr>
                        <a:t> </a:t>
                      </a:r>
                    </a:p>
                  </a:txBody>
                  <a:tcPr marL="3159" marR="3159" marT="3159"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1000" b="1" i="0" u="none" strike="noStrike">
                          <a:solidFill>
                            <a:srgbClr val="000000"/>
                          </a:solidFill>
                          <a:latin typeface="Arial Rounded MT Bold"/>
                        </a:rPr>
                        <a:t>REPS</a:t>
                      </a:r>
                    </a:p>
                  </a:txBody>
                  <a:tcPr marL="3159" marR="3159" marT="3159"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r>
              <a:tr h="165364">
                <a:tc gridSpan="2">
                  <a:txBody>
                    <a:bodyPr/>
                    <a:lstStyle/>
                    <a:p>
                      <a:pPr algn="ctr" fontAlgn="ctr"/>
                      <a:r>
                        <a:rPr lang="en-US" sz="1000" b="1" i="0" u="none" strike="noStrike">
                          <a:solidFill>
                            <a:srgbClr val="000000"/>
                          </a:solidFill>
                          <a:latin typeface="Arial Narrow"/>
                        </a:rPr>
                        <a:t>Stabilization</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000" b="1" i="0" u="none" strike="noStrike">
                          <a:solidFill>
                            <a:srgbClr val="000000"/>
                          </a:solidFill>
                          <a:latin typeface="Arial Narrow"/>
                        </a:rPr>
                        <a:t>:40 s</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000" b="0" i="0" u="none" strike="noStrike">
                        <a:solidFill>
                          <a:srgbClr val="000000"/>
                        </a:solidFill>
                        <a:latin typeface="Arial Narrow"/>
                      </a:endParaRP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ctr" fontAlgn="ctr"/>
                      <a:r>
                        <a:rPr lang="en-US" sz="1000" b="1" i="0" u="none" strike="noStrike">
                          <a:solidFill>
                            <a:srgbClr val="000000"/>
                          </a:solidFill>
                          <a:latin typeface="Arial Narrow"/>
                        </a:rPr>
                        <a:t>Stabilization</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000" b="1" i="0" u="none" strike="noStrike">
                          <a:solidFill>
                            <a:srgbClr val="000000"/>
                          </a:solidFill>
                          <a:latin typeface="Arial Narrow"/>
                        </a:rPr>
                        <a:t>: 50 s</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000" b="0" i="0" u="none" strike="noStrike">
                        <a:solidFill>
                          <a:srgbClr val="000000"/>
                        </a:solidFill>
                        <a:latin typeface="Arial Narrow"/>
                      </a:endParaRP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ctr" fontAlgn="ctr"/>
                      <a:r>
                        <a:rPr lang="en-US" sz="1000" b="1" i="0" u="none" strike="noStrike">
                          <a:solidFill>
                            <a:srgbClr val="000000"/>
                          </a:solidFill>
                          <a:latin typeface="Arial Narrow"/>
                        </a:rPr>
                        <a:t>Stabilization</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000" b="1" i="0" u="none" strike="noStrike">
                          <a:solidFill>
                            <a:srgbClr val="000000"/>
                          </a:solidFill>
                          <a:latin typeface="Arial Narrow"/>
                        </a:rPr>
                        <a:t>:60 s</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000" b="0" i="0" u="none" strike="noStrike">
                        <a:solidFill>
                          <a:srgbClr val="000000"/>
                        </a:solidFill>
                        <a:latin typeface="Arial Narrow"/>
                      </a:endParaRP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ctr" fontAlgn="ctr"/>
                      <a:r>
                        <a:rPr lang="en-US" sz="1000" b="1" i="0" u="none" strike="noStrike">
                          <a:solidFill>
                            <a:srgbClr val="000000"/>
                          </a:solidFill>
                          <a:latin typeface="Arial Narrow"/>
                        </a:rPr>
                        <a:t>Stabilization</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000" b="1" i="0" u="none" strike="noStrike">
                          <a:solidFill>
                            <a:srgbClr val="000000"/>
                          </a:solidFill>
                          <a:latin typeface="Arial Narrow"/>
                        </a:rPr>
                        <a:t>:40 s</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5364">
                <a:tc gridSpan="2">
                  <a:txBody>
                    <a:bodyPr/>
                    <a:lstStyle/>
                    <a:p>
                      <a:pPr algn="ctr" fontAlgn="ctr"/>
                      <a:r>
                        <a:rPr lang="en-US" sz="1000" b="1" i="0" u="none" strike="noStrike">
                          <a:solidFill>
                            <a:srgbClr val="000000"/>
                          </a:solidFill>
                          <a:latin typeface="Arial Narrow"/>
                        </a:rPr>
                        <a:t>Rotation</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000" b="1" i="0" u="none" strike="noStrike">
                          <a:solidFill>
                            <a:srgbClr val="000000"/>
                          </a:solidFill>
                          <a:latin typeface="Arial Narrow"/>
                        </a:rPr>
                        <a:t>x 25</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000" b="0" i="0" u="none" strike="noStrike">
                        <a:solidFill>
                          <a:srgbClr val="000000"/>
                        </a:solidFill>
                        <a:latin typeface="Arial Narrow"/>
                      </a:endParaRP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ctr" fontAlgn="ctr"/>
                      <a:r>
                        <a:rPr lang="en-US" sz="1000" b="1" i="0" u="none" strike="noStrike">
                          <a:solidFill>
                            <a:srgbClr val="000000"/>
                          </a:solidFill>
                          <a:latin typeface="Arial Narrow"/>
                        </a:rPr>
                        <a:t>Rotation</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000" b="1" i="0" u="none" strike="noStrike">
                          <a:solidFill>
                            <a:srgbClr val="000000"/>
                          </a:solidFill>
                          <a:latin typeface="Arial Narrow"/>
                        </a:rPr>
                        <a:t>x 30 </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000" b="0" i="0" u="none" strike="noStrike">
                        <a:solidFill>
                          <a:srgbClr val="000000"/>
                        </a:solidFill>
                        <a:latin typeface="Arial Narrow"/>
                      </a:endParaRP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ctr" fontAlgn="ctr"/>
                      <a:r>
                        <a:rPr lang="en-US" sz="1000" b="1" i="0" u="none" strike="noStrike">
                          <a:solidFill>
                            <a:srgbClr val="000000"/>
                          </a:solidFill>
                          <a:latin typeface="Arial Narrow"/>
                        </a:rPr>
                        <a:t>Rotation</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000" b="1" i="0" u="none" strike="noStrike">
                          <a:solidFill>
                            <a:srgbClr val="000000"/>
                          </a:solidFill>
                          <a:latin typeface="Arial Narrow"/>
                        </a:rPr>
                        <a:t>x 35</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000" b="0" i="0" u="none" strike="noStrike">
                        <a:solidFill>
                          <a:srgbClr val="000000"/>
                        </a:solidFill>
                        <a:latin typeface="Arial Narrow"/>
                      </a:endParaRP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ctr" fontAlgn="ctr"/>
                      <a:r>
                        <a:rPr lang="en-US" sz="1000" b="1" i="0" u="none" strike="noStrike">
                          <a:solidFill>
                            <a:srgbClr val="000000"/>
                          </a:solidFill>
                          <a:latin typeface="Arial Narrow"/>
                        </a:rPr>
                        <a:t>Rotation</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000" b="1" i="0" u="none" strike="noStrike">
                          <a:solidFill>
                            <a:srgbClr val="000000"/>
                          </a:solidFill>
                          <a:latin typeface="Arial Narrow"/>
                        </a:rPr>
                        <a:t>x 25</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5364">
                <a:tc gridSpan="2">
                  <a:txBody>
                    <a:bodyPr/>
                    <a:lstStyle/>
                    <a:p>
                      <a:pPr algn="ctr" fontAlgn="ctr"/>
                      <a:r>
                        <a:rPr lang="en-US" sz="1000" b="1" i="0" u="none" strike="noStrike">
                          <a:solidFill>
                            <a:srgbClr val="000000"/>
                          </a:solidFill>
                          <a:latin typeface="Arial Narrow"/>
                        </a:rPr>
                        <a:t>Flexion/Extension</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000" b="1" i="0" u="none" strike="noStrike">
                          <a:solidFill>
                            <a:srgbClr val="000000"/>
                          </a:solidFill>
                          <a:latin typeface="Arial Narrow"/>
                        </a:rPr>
                        <a:t>x 25</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000" b="0" i="0" u="none" strike="noStrike">
                        <a:solidFill>
                          <a:srgbClr val="000000"/>
                        </a:solidFill>
                        <a:latin typeface="Arial Narrow"/>
                      </a:endParaRP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ctr" fontAlgn="ctr"/>
                      <a:r>
                        <a:rPr lang="en-US" sz="1000" b="1" i="0" u="none" strike="noStrike">
                          <a:solidFill>
                            <a:srgbClr val="000000"/>
                          </a:solidFill>
                          <a:latin typeface="Arial Narrow"/>
                        </a:rPr>
                        <a:t>Flexion/Extension</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000" b="1" i="0" u="none" strike="noStrike">
                          <a:solidFill>
                            <a:srgbClr val="000000"/>
                          </a:solidFill>
                          <a:latin typeface="Arial Narrow"/>
                        </a:rPr>
                        <a:t>x 30 </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000" b="0" i="0" u="none" strike="noStrike">
                        <a:solidFill>
                          <a:srgbClr val="000000"/>
                        </a:solidFill>
                        <a:latin typeface="Arial Narrow"/>
                      </a:endParaRP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ctr" fontAlgn="ctr"/>
                      <a:r>
                        <a:rPr lang="en-US" sz="1000" b="1" i="0" u="none" strike="noStrike">
                          <a:solidFill>
                            <a:srgbClr val="000000"/>
                          </a:solidFill>
                          <a:latin typeface="Arial Narrow"/>
                        </a:rPr>
                        <a:t>Flexion/Extension</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000" b="1" i="0" u="none" strike="noStrike">
                          <a:solidFill>
                            <a:srgbClr val="000000"/>
                          </a:solidFill>
                          <a:latin typeface="Arial Narrow"/>
                        </a:rPr>
                        <a:t>x 35</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000" b="0" i="0" u="none" strike="noStrike">
                        <a:solidFill>
                          <a:srgbClr val="000000"/>
                        </a:solidFill>
                        <a:latin typeface="Arial Narrow"/>
                      </a:endParaRP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ctr" fontAlgn="ctr"/>
                      <a:r>
                        <a:rPr lang="en-US" sz="1000" b="1" i="0" u="none" strike="noStrike">
                          <a:solidFill>
                            <a:srgbClr val="000000"/>
                          </a:solidFill>
                          <a:latin typeface="Arial Narrow"/>
                        </a:rPr>
                        <a:t>Flexion/Extension</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000" b="1" i="0" u="none" strike="noStrike">
                          <a:solidFill>
                            <a:srgbClr val="000000"/>
                          </a:solidFill>
                          <a:latin typeface="Arial Narrow"/>
                        </a:rPr>
                        <a:t>x 25</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2881">
                <a:tc gridSpan="2">
                  <a:txBody>
                    <a:bodyPr/>
                    <a:lstStyle/>
                    <a:p>
                      <a:pPr algn="ctr" fontAlgn="ctr"/>
                      <a:r>
                        <a:rPr lang="en-US" sz="1000" b="1" i="0" u="none" strike="noStrike">
                          <a:solidFill>
                            <a:srgbClr val="000000"/>
                          </a:solidFill>
                          <a:latin typeface="Arial Narrow"/>
                        </a:rPr>
                        <a:t>Low Back/Hips</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000" b="1" i="0" u="none" strike="noStrike">
                          <a:solidFill>
                            <a:srgbClr val="000000"/>
                          </a:solidFill>
                          <a:latin typeface="Arial Narrow"/>
                        </a:rPr>
                        <a:t>x 15</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en-US" sz="1000" b="0" i="0" u="none" strike="noStrike">
                        <a:solidFill>
                          <a:srgbClr val="000000"/>
                        </a:solidFill>
                        <a:latin typeface="Arial Narrow"/>
                      </a:endParaRP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ctr" fontAlgn="ctr"/>
                      <a:r>
                        <a:rPr lang="en-US" sz="1000" b="1" i="0" u="none" strike="noStrike">
                          <a:solidFill>
                            <a:srgbClr val="000000"/>
                          </a:solidFill>
                          <a:latin typeface="Arial Narrow"/>
                        </a:rPr>
                        <a:t>Low Back/Hips</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000" b="1" i="0" u="none" strike="noStrike">
                          <a:solidFill>
                            <a:srgbClr val="000000"/>
                          </a:solidFill>
                          <a:latin typeface="Arial Narrow"/>
                        </a:rPr>
                        <a:t>x 15</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en-US" sz="1000" b="0" i="0" u="none" strike="noStrike">
                        <a:solidFill>
                          <a:srgbClr val="000000"/>
                        </a:solidFill>
                        <a:latin typeface="Arial Narrow"/>
                      </a:endParaRP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ctr" fontAlgn="ctr"/>
                      <a:r>
                        <a:rPr lang="en-US" sz="1000" b="1" i="0" u="none" strike="noStrike">
                          <a:solidFill>
                            <a:srgbClr val="000000"/>
                          </a:solidFill>
                          <a:latin typeface="Arial Narrow"/>
                        </a:rPr>
                        <a:t>Low Back/Hips</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000" b="1" i="0" u="none" strike="noStrike">
                          <a:solidFill>
                            <a:srgbClr val="000000"/>
                          </a:solidFill>
                          <a:latin typeface="Arial Narrow"/>
                        </a:rPr>
                        <a:t>x 15</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en-US" sz="1000" b="0" i="0" u="none" strike="noStrike">
                        <a:solidFill>
                          <a:srgbClr val="000000"/>
                        </a:solidFill>
                        <a:latin typeface="Arial Narrow"/>
                      </a:endParaRP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ctr" fontAlgn="ctr"/>
                      <a:r>
                        <a:rPr lang="en-US" sz="1000" b="1" i="0" u="none" strike="noStrike">
                          <a:solidFill>
                            <a:srgbClr val="000000"/>
                          </a:solidFill>
                          <a:latin typeface="Arial Narrow"/>
                        </a:rPr>
                        <a:t>Low Back/Hips</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000" b="1" i="0" u="none" strike="noStrike">
                          <a:solidFill>
                            <a:srgbClr val="000000"/>
                          </a:solidFill>
                          <a:latin typeface="Arial Narrow"/>
                        </a:rPr>
                        <a:t>x 15</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72881">
                <a:tc>
                  <a:txBody>
                    <a:bodyPr/>
                    <a:lstStyle/>
                    <a:p>
                      <a:pPr algn="l" fontAlgn="ctr"/>
                      <a:r>
                        <a:rPr lang="en-US" sz="1000" b="1" i="0" u="none" strike="noStrike">
                          <a:solidFill>
                            <a:srgbClr val="000000"/>
                          </a:solidFill>
                          <a:latin typeface="Arial Rounded MT Bold"/>
                        </a:rPr>
                        <a:t> </a:t>
                      </a:r>
                    </a:p>
                  </a:txBody>
                  <a:tcPr marL="3159" marR="3159" marT="3159"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en-US" sz="1000" b="1" i="0" u="none" strike="noStrike">
                          <a:solidFill>
                            <a:srgbClr val="000000"/>
                          </a:solidFill>
                          <a:latin typeface="Arial Rounded MT Bold"/>
                        </a:rPr>
                        <a:t> </a:t>
                      </a:r>
                    </a:p>
                  </a:txBody>
                  <a:tcPr marL="3159" marR="3159" marT="3159"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en-US" sz="1000" b="1" i="0" u="none" strike="noStrike">
                          <a:solidFill>
                            <a:srgbClr val="000000"/>
                          </a:solidFill>
                          <a:latin typeface="Arial Rounded MT Bold"/>
                        </a:rPr>
                        <a:t> </a:t>
                      </a:r>
                    </a:p>
                  </a:txBody>
                  <a:tcPr marL="3159" marR="3159" marT="3159"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en-US" sz="1000" b="0" i="0" u="none" strike="noStrike">
                        <a:solidFill>
                          <a:srgbClr val="000000"/>
                        </a:solidFill>
                        <a:latin typeface="Arial Narrow"/>
                      </a:endParaRPr>
                    </a:p>
                  </a:txBody>
                  <a:tcPr marL="3159" marR="3159" marT="3159" marB="0" anchor="ctr">
                    <a:lnL>
                      <a:noFill/>
                    </a:lnL>
                    <a:lnR>
                      <a:noFill/>
                    </a:lnR>
                    <a:lnT>
                      <a:noFill/>
                    </a:lnT>
                    <a:lnB>
                      <a:noFill/>
                    </a:lnB>
                  </a:tcPr>
                </a:tc>
                <a:tc>
                  <a:txBody>
                    <a:bodyPr/>
                    <a:lstStyle/>
                    <a:p>
                      <a:pPr algn="l" fontAlgn="ctr"/>
                      <a:r>
                        <a:rPr lang="en-US" sz="1000" b="1" i="0" u="none" strike="noStrike">
                          <a:solidFill>
                            <a:srgbClr val="000000"/>
                          </a:solidFill>
                          <a:latin typeface="Arial Rounded MT Bold"/>
                        </a:rPr>
                        <a:t> </a:t>
                      </a:r>
                    </a:p>
                  </a:txBody>
                  <a:tcPr marL="3159" marR="3159" marT="3159"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en-US" sz="1000" b="1" i="0" u="none" strike="noStrike">
                          <a:solidFill>
                            <a:srgbClr val="000000"/>
                          </a:solidFill>
                          <a:latin typeface="Arial Rounded MT Bold"/>
                        </a:rPr>
                        <a:t> </a:t>
                      </a:r>
                    </a:p>
                  </a:txBody>
                  <a:tcPr marL="3159" marR="3159" marT="3159"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en-US" sz="1000" b="1" i="0" u="none" strike="noStrike">
                          <a:solidFill>
                            <a:srgbClr val="000000"/>
                          </a:solidFill>
                          <a:latin typeface="Arial Rounded MT Bold"/>
                        </a:rPr>
                        <a:t> </a:t>
                      </a:r>
                    </a:p>
                  </a:txBody>
                  <a:tcPr marL="3159" marR="3159" marT="3159"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en-US" sz="1000" b="0" i="0" u="none" strike="noStrike">
                        <a:solidFill>
                          <a:srgbClr val="000000"/>
                        </a:solidFill>
                        <a:latin typeface="Arial Narrow"/>
                      </a:endParaRPr>
                    </a:p>
                  </a:txBody>
                  <a:tcPr marL="3159" marR="3159" marT="3159" marB="0" anchor="ctr">
                    <a:lnL>
                      <a:noFill/>
                    </a:lnL>
                    <a:lnR>
                      <a:noFill/>
                    </a:lnR>
                    <a:lnT>
                      <a:noFill/>
                    </a:lnT>
                    <a:lnB>
                      <a:noFill/>
                    </a:lnB>
                  </a:tcPr>
                </a:tc>
                <a:tc>
                  <a:txBody>
                    <a:bodyPr/>
                    <a:lstStyle/>
                    <a:p>
                      <a:pPr algn="l" fontAlgn="ctr"/>
                      <a:r>
                        <a:rPr lang="en-US" sz="1000" b="1" i="0" u="none" strike="noStrike">
                          <a:solidFill>
                            <a:srgbClr val="000000"/>
                          </a:solidFill>
                          <a:latin typeface="Arial Rounded MT Bold"/>
                        </a:rPr>
                        <a:t> </a:t>
                      </a:r>
                    </a:p>
                  </a:txBody>
                  <a:tcPr marL="3159" marR="3159" marT="3159"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en-US" sz="1000" b="1" i="0" u="none" strike="noStrike">
                          <a:solidFill>
                            <a:srgbClr val="000000"/>
                          </a:solidFill>
                          <a:latin typeface="Arial Rounded MT Bold"/>
                        </a:rPr>
                        <a:t> </a:t>
                      </a:r>
                    </a:p>
                  </a:txBody>
                  <a:tcPr marL="3159" marR="3159" marT="3159"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en-US" sz="1000" b="1" i="0" u="none" strike="noStrike">
                          <a:solidFill>
                            <a:srgbClr val="000000"/>
                          </a:solidFill>
                          <a:latin typeface="Arial Rounded MT Bold"/>
                        </a:rPr>
                        <a:t> </a:t>
                      </a:r>
                    </a:p>
                  </a:txBody>
                  <a:tcPr marL="3159" marR="3159" marT="3159"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en-US" sz="1000" b="0" i="0" u="none" strike="noStrike">
                        <a:solidFill>
                          <a:srgbClr val="000000"/>
                        </a:solidFill>
                        <a:latin typeface="Arial Narrow"/>
                      </a:endParaRPr>
                    </a:p>
                  </a:txBody>
                  <a:tcPr marL="3159" marR="3159" marT="3159" marB="0" anchor="ctr">
                    <a:lnL>
                      <a:noFill/>
                    </a:lnL>
                    <a:lnR>
                      <a:noFill/>
                    </a:lnR>
                    <a:lnT>
                      <a:noFill/>
                    </a:lnT>
                    <a:lnB>
                      <a:noFill/>
                    </a:lnB>
                  </a:tcPr>
                </a:tc>
                <a:tc>
                  <a:txBody>
                    <a:bodyPr/>
                    <a:lstStyle/>
                    <a:p>
                      <a:pPr algn="l" fontAlgn="ctr"/>
                      <a:r>
                        <a:rPr lang="en-US" sz="1000" b="1" i="0" u="none" strike="noStrike">
                          <a:solidFill>
                            <a:srgbClr val="000000"/>
                          </a:solidFill>
                          <a:latin typeface="Arial Rounded MT Bold"/>
                        </a:rPr>
                        <a:t> </a:t>
                      </a:r>
                    </a:p>
                  </a:txBody>
                  <a:tcPr marL="3159" marR="3159" marT="3159"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en-US" sz="1000" b="1" i="0" u="none" strike="noStrike">
                          <a:solidFill>
                            <a:srgbClr val="000000"/>
                          </a:solidFill>
                          <a:latin typeface="Arial Rounded MT Bold"/>
                        </a:rPr>
                        <a:t> </a:t>
                      </a:r>
                    </a:p>
                  </a:txBody>
                  <a:tcPr marL="3159" marR="3159" marT="3159"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en-US" sz="1000" b="1" i="0" u="none" strike="noStrike">
                          <a:solidFill>
                            <a:srgbClr val="000000"/>
                          </a:solidFill>
                          <a:latin typeface="Arial Rounded MT Bold"/>
                        </a:rPr>
                        <a:t> </a:t>
                      </a:r>
                    </a:p>
                  </a:txBody>
                  <a:tcPr marL="3159" marR="3159" marT="3159"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72881">
                <a:tc gridSpan="3">
                  <a:txBody>
                    <a:bodyPr/>
                    <a:lstStyle/>
                    <a:p>
                      <a:pPr algn="ctr" fontAlgn="ctr"/>
                      <a:r>
                        <a:rPr lang="en-US" sz="1000" b="1" i="0" u="none" strike="noStrike">
                          <a:solidFill>
                            <a:srgbClr val="000000"/>
                          </a:solidFill>
                          <a:latin typeface="Arial Rounded MT Bold"/>
                        </a:rPr>
                        <a:t>WEEK 9</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hMerge="1">
                  <a:txBody>
                    <a:bodyPr/>
                    <a:lstStyle/>
                    <a:p>
                      <a:endParaRPr lang="en-US"/>
                    </a:p>
                  </a:txBody>
                  <a:tcPr/>
                </a:tc>
                <a:tc hMerge="1">
                  <a:txBody>
                    <a:bodyPr/>
                    <a:lstStyle/>
                    <a:p>
                      <a:endParaRPr lang="en-US"/>
                    </a:p>
                  </a:txBody>
                  <a:tcPr/>
                </a:tc>
                <a:tc>
                  <a:txBody>
                    <a:bodyPr/>
                    <a:lstStyle/>
                    <a:p>
                      <a:pPr algn="l" fontAlgn="ctr"/>
                      <a:endParaRPr lang="en-US" sz="1000" b="0" i="0" u="none" strike="noStrike">
                        <a:solidFill>
                          <a:srgbClr val="000000"/>
                        </a:solidFill>
                        <a:latin typeface="Arial Narrow"/>
                      </a:endParaRP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3">
                  <a:txBody>
                    <a:bodyPr/>
                    <a:lstStyle/>
                    <a:p>
                      <a:pPr algn="ctr" fontAlgn="ctr"/>
                      <a:r>
                        <a:rPr lang="en-US" sz="1000" b="1" i="0" u="none" strike="noStrike">
                          <a:solidFill>
                            <a:srgbClr val="000000"/>
                          </a:solidFill>
                          <a:latin typeface="Arial Rounded MT Bold"/>
                        </a:rPr>
                        <a:t>WEEK 10</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hMerge="1">
                  <a:txBody>
                    <a:bodyPr/>
                    <a:lstStyle/>
                    <a:p>
                      <a:endParaRPr lang="en-US"/>
                    </a:p>
                  </a:txBody>
                  <a:tcPr/>
                </a:tc>
                <a:tc hMerge="1">
                  <a:txBody>
                    <a:bodyPr/>
                    <a:lstStyle/>
                    <a:p>
                      <a:endParaRPr lang="en-US"/>
                    </a:p>
                  </a:txBody>
                  <a:tcPr/>
                </a:tc>
                <a:tc>
                  <a:txBody>
                    <a:bodyPr/>
                    <a:lstStyle/>
                    <a:p>
                      <a:pPr algn="l" fontAlgn="ctr"/>
                      <a:endParaRPr lang="en-US" sz="1000" b="0" i="0" u="none" strike="noStrike">
                        <a:solidFill>
                          <a:srgbClr val="000000"/>
                        </a:solidFill>
                        <a:latin typeface="Arial Narrow"/>
                      </a:endParaRP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3">
                  <a:txBody>
                    <a:bodyPr/>
                    <a:lstStyle/>
                    <a:p>
                      <a:pPr algn="ctr" fontAlgn="ctr"/>
                      <a:r>
                        <a:rPr lang="en-US" sz="1000" b="1" i="0" u="none" strike="noStrike">
                          <a:solidFill>
                            <a:srgbClr val="000000"/>
                          </a:solidFill>
                          <a:latin typeface="Arial Rounded MT Bold"/>
                        </a:rPr>
                        <a:t>WEEK 11</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hMerge="1">
                  <a:txBody>
                    <a:bodyPr/>
                    <a:lstStyle/>
                    <a:p>
                      <a:endParaRPr lang="en-US"/>
                    </a:p>
                  </a:txBody>
                  <a:tcPr/>
                </a:tc>
                <a:tc hMerge="1">
                  <a:txBody>
                    <a:bodyPr/>
                    <a:lstStyle/>
                    <a:p>
                      <a:endParaRPr lang="en-US"/>
                    </a:p>
                  </a:txBody>
                  <a:tcPr/>
                </a:tc>
                <a:tc>
                  <a:txBody>
                    <a:bodyPr/>
                    <a:lstStyle/>
                    <a:p>
                      <a:pPr algn="l" fontAlgn="ctr"/>
                      <a:endParaRPr lang="en-US" sz="1000" b="0" i="0" u="none" strike="noStrike">
                        <a:solidFill>
                          <a:srgbClr val="000000"/>
                        </a:solidFill>
                        <a:latin typeface="Arial Narrow"/>
                      </a:endParaRP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3">
                  <a:txBody>
                    <a:bodyPr/>
                    <a:lstStyle/>
                    <a:p>
                      <a:pPr algn="ctr" fontAlgn="ctr"/>
                      <a:r>
                        <a:rPr lang="en-US" sz="1000" b="1" i="0" u="none" strike="noStrike">
                          <a:solidFill>
                            <a:srgbClr val="000000"/>
                          </a:solidFill>
                          <a:latin typeface="Arial Rounded MT Bold"/>
                        </a:rPr>
                        <a:t>WEEK 12</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hMerge="1">
                  <a:txBody>
                    <a:bodyPr/>
                    <a:lstStyle/>
                    <a:p>
                      <a:endParaRPr lang="en-US"/>
                    </a:p>
                  </a:txBody>
                  <a:tcPr/>
                </a:tc>
                <a:tc hMerge="1">
                  <a:txBody>
                    <a:bodyPr/>
                    <a:lstStyle/>
                    <a:p>
                      <a:endParaRPr lang="en-US"/>
                    </a:p>
                  </a:txBody>
                  <a:tcPr/>
                </a:tc>
              </a:tr>
              <a:tr h="172881">
                <a:tc>
                  <a:txBody>
                    <a:bodyPr/>
                    <a:lstStyle/>
                    <a:p>
                      <a:pPr algn="ctr" fontAlgn="ctr"/>
                      <a:r>
                        <a:rPr lang="en-US" sz="1000" b="1" i="0" u="none" strike="noStrike">
                          <a:solidFill>
                            <a:srgbClr val="000000"/>
                          </a:solidFill>
                          <a:latin typeface="Arial Rounded MT Bold"/>
                        </a:rPr>
                        <a:t> </a:t>
                      </a:r>
                    </a:p>
                  </a:txBody>
                  <a:tcPr marL="3159" marR="3159" marT="3159"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1000" b="1" i="0" u="none" strike="noStrike">
                          <a:solidFill>
                            <a:srgbClr val="000000"/>
                          </a:solidFill>
                          <a:latin typeface="Arial Rounded MT Bold"/>
                        </a:rPr>
                        <a:t> </a:t>
                      </a:r>
                    </a:p>
                  </a:txBody>
                  <a:tcPr marL="3159" marR="3159" marT="3159"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1000" b="1" i="0" u="none" strike="noStrike">
                          <a:solidFill>
                            <a:srgbClr val="000000"/>
                          </a:solidFill>
                          <a:latin typeface="Arial Rounded MT Bold"/>
                        </a:rPr>
                        <a:t>REPS</a:t>
                      </a:r>
                    </a:p>
                  </a:txBody>
                  <a:tcPr marL="3159" marR="3159" marT="3159"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l" fontAlgn="ctr"/>
                      <a:endParaRPr lang="en-US" sz="1000" b="0" i="0" u="none" strike="noStrike">
                        <a:solidFill>
                          <a:srgbClr val="000000"/>
                        </a:solidFill>
                        <a:latin typeface="Arial Narrow"/>
                      </a:endParaRP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000" b="1" i="0" u="none" strike="noStrike">
                          <a:solidFill>
                            <a:srgbClr val="000000"/>
                          </a:solidFill>
                          <a:latin typeface="Arial Rounded MT Bold"/>
                        </a:rPr>
                        <a:t> </a:t>
                      </a:r>
                    </a:p>
                  </a:txBody>
                  <a:tcPr marL="3159" marR="3159" marT="3159"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1000" b="1" i="0" u="none" strike="noStrike">
                          <a:solidFill>
                            <a:srgbClr val="000000"/>
                          </a:solidFill>
                          <a:latin typeface="Arial Rounded MT Bold"/>
                        </a:rPr>
                        <a:t> </a:t>
                      </a:r>
                    </a:p>
                  </a:txBody>
                  <a:tcPr marL="3159" marR="3159" marT="3159"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1000" b="1" i="0" u="none" strike="noStrike">
                          <a:solidFill>
                            <a:srgbClr val="000000"/>
                          </a:solidFill>
                          <a:latin typeface="Arial Rounded MT Bold"/>
                        </a:rPr>
                        <a:t>REPS</a:t>
                      </a:r>
                    </a:p>
                  </a:txBody>
                  <a:tcPr marL="3159" marR="3159" marT="3159"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l" fontAlgn="ctr"/>
                      <a:endParaRPr lang="en-US" sz="1000" b="0" i="0" u="none" strike="noStrike">
                        <a:solidFill>
                          <a:srgbClr val="000000"/>
                        </a:solidFill>
                        <a:latin typeface="Arial Narrow"/>
                      </a:endParaRP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000" b="1" i="0" u="none" strike="noStrike">
                          <a:solidFill>
                            <a:srgbClr val="000000"/>
                          </a:solidFill>
                          <a:latin typeface="Arial Rounded MT Bold"/>
                        </a:rPr>
                        <a:t> </a:t>
                      </a:r>
                    </a:p>
                  </a:txBody>
                  <a:tcPr marL="3159" marR="3159" marT="3159"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1000" b="1" i="0" u="none" strike="noStrike">
                          <a:solidFill>
                            <a:srgbClr val="000000"/>
                          </a:solidFill>
                          <a:latin typeface="Arial Rounded MT Bold"/>
                        </a:rPr>
                        <a:t> </a:t>
                      </a:r>
                    </a:p>
                  </a:txBody>
                  <a:tcPr marL="3159" marR="3159" marT="3159"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1000" b="1" i="0" u="none" strike="noStrike">
                          <a:solidFill>
                            <a:srgbClr val="000000"/>
                          </a:solidFill>
                          <a:latin typeface="Arial Rounded MT Bold"/>
                        </a:rPr>
                        <a:t>REPS</a:t>
                      </a:r>
                    </a:p>
                  </a:txBody>
                  <a:tcPr marL="3159" marR="3159" marT="3159"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l" fontAlgn="ctr"/>
                      <a:endParaRPr lang="en-US" sz="1000" b="0" i="0" u="none" strike="noStrike">
                        <a:solidFill>
                          <a:srgbClr val="000000"/>
                        </a:solidFill>
                        <a:latin typeface="Arial Narrow"/>
                      </a:endParaRP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000" b="1" i="0" u="none" strike="noStrike">
                          <a:solidFill>
                            <a:srgbClr val="000000"/>
                          </a:solidFill>
                          <a:latin typeface="Arial Rounded MT Bold"/>
                        </a:rPr>
                        <a:t> </a:t>
                      </a:r>
                    </a:p>
                  </a:txBody>
                  <a:tcPr marL="3159" marR="3159" marT="3159"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1000" b="1" i="0" u="none" strike="noStrike">
                          <a:solidFill>
                            <a:srgbClr val="000000"/>
                          </a:solidFill>
                          <a:latin typeface="Arial Rounded MT Bold"/>
                        </a:rPr>
                        <a:t> </a:t>
                      </a:r>
                    </a:p>
                  </a:txBody>
                  <a:tcPr marL="3159" marR="3159" marT="3159"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1000" b="1" i="0" u="none" strike="noStrike">
                          <a:solidFill>
                            <a:srgbClr val="000000"/>
                          </a:solidFill>
                          <a:latin typeface="Arial Rounded MT Bold"/>
                        </a:rPr>
                        <a:t>REPS</a:t>
                      </a:r>
                    </a:p>
                  </a:txBody>
                  <a:tcPr marL="3159" marR="3159" marT="3159"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r>
              <a:tr h="165364">
                <a:tc gridSpan="2">
                  <a:txBody>
                    <a:bodyPr/>
                    <a:lstStyle/>
                    <a:p>
                      <a:pPr algn="ctr" fontAlgn="ctr"/>
                      <a:r>
                        <a:rPr lang="en-US" sz="1000" b="1" i="0" u="none" strike="noStrike">
                          <a:solidFill>
                            <a:srgbClr val="000000"/>
                          </a:solidFill>
                          <a:latin typeface="Arial Narrow"/>
                        </a:rPr>
                        <a:t>Stabilization</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000" b="1" i="0" u="none" strike="noStrike">
                          <a:solidFill>
                            <a:srgbClr val="000000"/>
                          </a:solidFill>
                          <a:latin typeface="Arial Narrow"/>
                        </a:rPr>
                        <a:t>:50 s</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000" b="0" i="0" u="none" strike="noStrike">
                        <a:solidFill>
                          <a:srgbClr val="000000"/>
                        </a:solidFill>
                        <a:latin typeface="Arial Narrow"/>
                      </a:endParaRP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ctr" fontAlgn="ctr"/>
                      <a:r>
                        <a:rPr lang="en-US" sz="1000" b="1" i="0" u="none" strike="noStrike">
                          <a:solidFill>
                            <a:srgbClr val="000000"/>
                          </a:solidFill>
                          <a:latin typeface="Arial Narrow"/>
                        </a:rPr>
                        <a:t>Stabilization</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000" b="1" i="0" u="none" strike="noStrike">
                          <a:solidFill>
                            <a:srgbClr val="000000"/>
                          </a:solidFill>
                          <a:latin typeface="Arial Narrow"/>
                        </a:rPr>
                        <a:t>: 60 s</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000" b="0" i="0" u="none" strike="noStrike">
                        <a:solidFill>
                          <a:srgbClr val="000000"/>
                        </a:solidFill>
                        <a:latin typeface="Arial Narrow"/>
                      </a:endParaRP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ctr" fontAlgn="ctr"/>
                      <a:r>
                        <a:rPr lang="en-US" sz="1000" b="1" i="0" u="none" strike="noStrike">
                          <a:solidFill>
                            <a:srgbClr val="000000"/>
                          </a:solidFill>
                          <a:latin typeface="Arial Narrow"/>
                        </a:rPr>
                        <a:t>Stabilization</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000" b="1" i="0" u="none" strike="noStrike">
                          <a:solidFill>
                            <a:srgbClr val="000000"/>
                          </a:solidFill>
                          <a:latin typeface="Arial Narrow"/>
                        </a:rPr>
                        <a:t>:70 s</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000" b="0" i="0" u="none" strike="noStrike">
                        <a:solidFill>
                          <a:srgbClr val="000000"/>
                        </a:solidFill>
                        <a:latin typeface="Arial Narrow"/>
                      </a:endParaRP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ctr" fontAlgn="ctr"/>
                      <a:r>
                        <a:rPr lang="en-US" sz="1000" b="1" i="0" u="none" strike="noStrike">
                          <a:solidFill>
                            <a:srgbClr val="000000"/>
                          </a:solidFill>
                          <a:latin typeface="Arial Narrow"/>
                        </a:rPr>
                        <a:t>Stabilization</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000" b="1" i="0" u="none" strike="noStrike">
                          <a:solidFill>
                            <a:srgbClr val="000000"/>
                          </a:solidFill>
                          <a:latin typeface="Arial Narrow"/>
                        </a:rPr>
                        <a:t>: 50 s</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5364">
                <a:tc gridSpan="2">
                  <a:txBody>
                    <a:bodyPr/>
                    <a:lstStyle/>
                    <a:p>
                      <a:pPr algn="ctr" fontAlgn="ctr"/>
                      <a:r>
                        <a:rPr lang="en-US" sz="1000" b="1" i="0" u="none" strike="noStrike">
                          <a:solidFill>
                            <a:srgbClr val="000000"/>
                          </a:solidFill>
                          <a:latin typeface="Arial Narrow"/>
                        </a:rPr>
                        <a:t>Rotation</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000" b="1" i="0" u="none" strike="noStrike">
                          <a:solidFill>
                            <a:srgbClr val="000000"/>
                          </a:solidFill>
                          <a:latin typeface="Arial Narrow"/>
                        </a:rPr>
                        <a:t>x 30</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000" b="0" i="0" u="none" strike="noStrike">
                        <a:solidFill>
                          <a:srgbClr val="000000"/>
                        </a:solidFill>
                        <a:latin typeface="Arial Narrow"/>
                      </a:endParaRP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ctr" fontAlgn="ctr"/>
                      <a:r>
                        <a:rPr lang="en-US" sz="1000" b="1" i="0" u="none" strike="noStrike">
                          <a:solidFill>
                            <a:srgbClr val="000000"/>
                          </a:solidFill>
                          <a:latin typeface="Arial Narrow"/>
                        </a:rPr>
                        <a:t>Rotation</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000" b="1" i="0" u="none" strike="noStrike">
                          <a:solidFill>
                            <a:srgbClr val="000000"/>
                          </a:solidFill>
                          <a:latin typeface="Arial Narrow"/>
                        </a:rPr>
                        <a:t>x 35</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000" b="0" i="0" u="none" strike="noStrike">
                        <a:solidFill>
                          <a:srgbClr val="000000"/>
                        </a:solidFill>
                        <a:latin typeface="Arial Narrow"/>
                      </a:endParaRP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ctr" fontAlgn="ctr"/>
                      <a:r>
                        <a:rPr lang="en-US" sz="1000" b="1" i="0" u="none" strike="noStrike">
                          <a:solidFill>
                            <a:srgbClr val="000000"/>
                          </a:solidFill>
                          <a:latin typeface="Arial Narrow"/>
                        </a:rPr>
                        <a:t>Rotation</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000" b="1" i="0" u="none" strike="noStrike">
                          <a:solidFill>
                            <a:srgbClr val="000000"/>
                          </a:solidFill>
                          <a:latin typeface="Arial Narrow"/>
                        </a:rPr>
                        <a:t>x 40</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000" b="0" i="0" u="none" strike="noStrike">
                        <a:solidFill>
                          <a:srgbClr val="000000"/>
                        </a:solidFill>
                        <a:latin typeface="Arial Narrow"/>
                      </a:endParaRP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ctr" fontAlgn="ctr"/>
                      <a:r>
                        <a:rPr lang="en-US" sz="1000" b="1" i="0" u="none" strike="noStrike">
                          <a:solidFill>
                            <a:srgbClr val="000000"/>
                          </a:solidFill>
                          <a:latin typeface="Arial Narrow"/>
                        </a:rPr>
                        <a:t>Rotation</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000" b="1" i="0" u="none" strike="noStrike">
                          <a:solidFill>
                            <a:srgbClr val="000000"/>
                          </a:solidFill>
                          <a:latin typeface="Arial Narrow"/>
                        </a:rPr>
                        <a:t>x 30</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5364">
                <a:tc gridSpan="2">
                  <a:txBody>
                    <a:bodyPr/>
                    <a:lstStyle/>
                    <a:p>
                      <a:pPr algn="ctr" fontAlgn="ctr"/>
                      <a:r>
                        <a:rPr lang="en-US" sz="1000" b="1" i="0" u="none" strike="noStrike">
                          <a:solidFill>
                            <a:srgbClr val="000000"/>
                          </a:solidFill>
                          <a:latin typeface="Arial Narrow"/>
                        </a:rPr>
                        <a:t>Flexion/Extension</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000" b="1" i="0" u="none" strike="noStrike">
                          <a:solidFill>
                            <a:srgbClr val="000000"/>
                          </a:solidFill>
                          <a:latin typeface="Arial Narrow"/>
                        </a:rPr>
                        <a:t>x 30</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000" b="0" i="0" u="none" strike="noStrike">
                        <a:solidFill>
                          <a:srgbClr val="000000"/>
                        </a:solidFill>
                        <a:latin typeface="Arial Narrow"/>
                      </a:endParaRP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ctr" fontAlgn="ctr"/>
                      <a:r>
                        <a:rPr lang="en-US" sz="1000" b="1" i="0" u="none" strike="noStrike">
                          <a:solidFill>
                            <a:srgbClr val="000000"/>
                          </a:solidFill>
                          <a:latin typeface="Arial Narrow"/>
                        </a:rPr>
                        <a:t>Flexion/Extension</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000" b="1" i="0" u="none" strike="noStrike">
                          <a:solidFill>
                            <a:srgbClr val="000000"/>
                          </a:solidFill>
                          <a:latin typeface="Arial Narrow"/>
                        </a:rPr>
                        <a:t>x 35</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000" b="0" i="0" u="none" strike="noStrike">
                        <a:solidFill>
                          <a:srgbClr val="000000"/>
                        </a:solidFill>
                        <a:latin typeface="Arial Narrow"/>
                      </a:endParaRP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ctr" fontAlgn="ctr"/>
                      <a:r>
                        <a:rPr lang="en-US" sz="1000" b="1" i="0" u="none" strike="noStrike">
                          <a:solidFill>
                            <a:srgbClr val="000000"/>
                          </a:solidFill>
                          <a:latin typeface="Arial Narrow"/>
                        </a:rPr>
                        <a:t>Flexion/Extension</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000" b="1" i="0" u="none" strike="noStrike">
                          <a:solidFill>
                            <a:srgbClr val="000000"/>
                          </a:solidFill>
                          <a:latin typeface="Arial Narrow"/>
                        </a:rPr>
                        <a:t>x 40</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000" b="0" i="0" u="none" strike="noStrike">
                        <a:solidFill>
                          <a:srgbClr val="000000"/>
                        </a:solidFill>
                        <a:latin typeface="Arial Narrow"/>
                      </a:endParaRP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ctr" fontAlgn="ctr"/>
                      <a:r>
                        <a:rPr lang="en-US" sz="1000" b="1" i="0" u="none" strike="noStrike">
                          <a:solidFill>
                            <a:srgbClr val="000000"/>
                          </a:solidFill>
                          <a:latin typeface="Arial Narrow"/>
                        </a:rPr>
                        <a:t>Flexion/Extension</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000" b="1" i="0" u="none" strike="noStrike">
                          <a:solidFill>
                            <a:srgbClr val="000000"/>
                          </a:solidFill>
                          <a:latin typeface="Arial Narrow"/>
                        </a:rPr>
                        <a:t>x 30</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2881">
                <a:tc gridSpan="2">
                  <a:txBody>
                    <a:bodyPr/>
                    <a:lstStyle/>
                    <a:p>
                      <a:pPr algn="ctr" fontAlgn="ctr"/>
                      <a:r>
                        <a:rPr lang="en-US" sz="1000" b="1" i="0" u="none" strike="noStrike">
                          <a:solidFill>
                            <a:srgbClr val="000000"/>
                          </a:solidFill>
                          <a:latin typeface="Arial Narrow"/>
                        </a:rPr>
                        <a:t>Low Back/Hips</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000" b="1" i="0" u="none" strike="noStrike">
                          <a:solidFill>
                            <a:srgbClr val="000000"/>
                          </a:solidFill>
                          <a:latin typeface="Arial Narrow"/>
                        </a:rPr>
                        <a:t>x 20</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en-US" sz="1000" b="0" i="0" u="none" strike="noStrike">
                        <a:solidFill>
                          <a:srgbClr val="000000"/>
                        </a:solidFill>
                        <a:latin typeface="Arial Narrow"/>
                      </a:endParaRP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ctr" fontAlgn="ctr"/>
                      <a:r>
                        <a:rPr lang="en-US" sz="1000" b="1" i="0" u="none" strike="noStrike">
                          <a:solidFill>
                            <a:srgbClr val="000000"/>
                          </a:solidFill>
                          <a:latin typeface="Arial Narrow"/>
                        </a:rPr>
                        <a:t>Low Back/Hips</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000" b="1" i="0" u="none" strike="noStrike">
                          <a:solidFill>
                            <a:srgbClr val="000000"/>
                          </a:solidFill>
                          <a:latin typeface="Arial Narrow"/>
                        </a:rPr>
                        <a:t>x 20</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en-US" sz="1000" b="0" i="0" u="none" strike="noStrike">
                        <a:solidFill>
                          <a:srgbClr val="000000"/>
                        </a:solidFill>
                        <a:latin typeface="Arial Narrow"/>
                      </a:endParaRP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ctr" fontAlgn="ctr"/>
                      <a:r>
                        <a:rPr lang="en-US" sz="1000" b="1" i="0" u="none" strike="noStrike">
                          <a:solidFill>
                            <a:srgbClr val="000000"/>
                          </a:solidFill>
                          <a:latin typeface="Arial Narrow"/>
                        </a:rPr>
                        <a:t>Low Back/Hips</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000" b="1" i="0" u="none" strike="noStrike">
                          <a:solidFill>
                            <a:srgbClr val="000000"/>
                          </a:solidFill>
                          <a:latin typeface="Arial Narrow"/>
                        </a:rPr>
                        <a:t>x 20</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en-US" sz="1000" b="0" i="0" u="none" strike="noStrike">
                        <a:solidFill>
                          <a:srgbClr val="000000"/>
                        </a:solidFill>
                        <a:latin typeface="Arial Narrow"/>
                      </a:endParaRP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ctr" fontAlgn="ctr"/>
                      <a:r>
                        <a:rPr lang="en-US" sz="1000" b="1" i="0" u="none" strike="noStrike">
                          <a:solidFill>
                            <a:srgbClr val="000000"/>
                          </a:solidFill>
                          <a:latin typeface="Arial Narrow"/>
                        </a:rPr>
                        <a:t>Low Back/Hips</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000" b="1" i="0" u="none" strike="noStrike">
                          <a:solidFill>
                            <a:srgbClr val="000000"/>
                          </a:solidFill>
                          <a:latin typeface="Arial Narrow"/>
                        </a:rPr>
                        <a:t>x 20</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72881">
                <a:tc>
                  <a:txBody>
                    <a:bodyPr/>
                    <a:lstStyle/>
                    <a:p>
                      <a:pPr algn="l" fontAlgn="ctr"/>
                      <a:endParaRPr lang="en-US" sz="1000" b="0" i="0" u="none" strike="noStrike">
                        <a:solidFill>
                          <a:srgbClr val="000000"/>
                        </a:solidFill>
                        <a:latin typeface="Arial Narrow"/>
                      </a:endParaRPr>
                    </a:p>
                  </a:txBody>
                  <a:tcPr marL="3159" marR="3159" marT="3159"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en-US" sz="1000" b="0" i="0" u="none" strike="noStrike">
                        <a:solidFill>
                          <a:srgbClr val="000000"/>
                        </a:solidFill>
                        <a:latin typeface="Arial Narrow"/>
                      </a:endParaRPr>
                    </a:p>
                  </a:txBody>
                  <a:tcPr marL="3159" marR="3159" marT="3159"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en-US" sz="1000" b="0" i="0" u="none" strike="noStrike">
                        <a:solidFill>
                          <a:srgbClr val="000000"/>
                        </a:solidFill>
                        <a:latin typeface="Arial Narrow"/>
                      </a:endParaRPr>
                    </a:p>
                  </a:txBody>
                  <a:tcPr marL="3159" marR="3159" marT="3159"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en-US" sz="1000" b="0" i="0" u="none" strike="noStrike">
                        <a:solidFill>
                          <a:srgbClr val="000000"/>
                        </a:solidFill>
                        <a:latin typeface="Arial Narrow"/>
                      </a:endParaRPr>
                    </a:p>
                  </a:txBody>
                  <a:tcPr marL="3159" marR="3159" marT="3159" marB="0" anchor="ctr">
                    <a:lnL>
                      <a:noFill/>
                    </a:lnL>
                    <a:lnR>
                      <a:noFill/>
                    </a:lnR>
                    <a:lnT>
                      <a:noFill/>
                    </a:lnT>
                    <a:lnB>
                      <a:noFill/>
                    </a:lnB>
                  </a:tcPr>
                </a:tc>
                <a:tc>
                  <a:txBody>
                    <a:bodyPr/>
                    <a:lstStyle/>
                    <a:p>
                      <a:pPr algn="l" fontAlgn="ctr"/>
                      <a:endParaRPr lang="en-US" sz="1000" b="0" i="0" u="none" strike="noStrike">
                        <a:solidFill>
                          <a:srgbClr val="000000"/>
                        </a:solidFill>
                        <a:latin typeface="Arial Narrow"/>
                      </a:endParaRPr>
                    </a:p>
                  </a:txBody>
                  <a:tcPr marL="3159" marR="3159" marT="3159"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en-US" sz="1000" b="0" i="0" u="none" strike="noStrike">
                        <a:solidFill>
                          <a:srgbClr val="000000"/>
                        </a:solidFill>
                        <a:latin typeface="Arial Narrow"/>
                      </a:endParaRPr>
                    </a:p>
                  </a:txBody>
                  <a:tcPr marL="3159" marR="3159" marT="3159"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en-US" sz="1000" b="0" i="0" u="none" strike="noStrike">
                        <a:solidFill>
                          <a:srgbClr val="000000"/>
                        </a:solidFill>
                        <a:latin typeface="Arial Narrow"/>
                      </a:endParaRPr>
                    </a:p>
                  </a:txBody>
                  <a:tcPr marL="3159" marR="3159" marT="3159"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en-US" sz="1000" b="0" i="0" u="none" strike="noStrike">
                        <a:solidFill>
                          <a:srgbClr val="000000"/>
                        </a:solidFill>
                        <a:latin typeface="Arial Narrow"/>
                      </a:endParaRPr>
                    </a:p>
                  </a:txBody>
                  <a:tcPr marL="3159" marR="3159" marT="3159" marB="0" anchor="ctr">
                    <a:lnL>
                      <a:noFill/>
                    </a:lnL>
                    <a:lnR>
                      <a:noFill/>
                    </a:lnR>
                    <a:lnT>
                      <a:noFill/>
                    </a:lnT>
                    <a:lnB>
                      <a:noFill/>
                    </a:lnB>
                  </a:tcPr>
                </a:tc>
                <a:tc>
                  <a:txBody>
                    <a:bodyPr/>
                    <a:lstStyle/>
                    <a:p>
                      <a:pPr algn="l" fontAlgn="ctr"/>
                      <a:endParaRPr lang="en-US" sz="1000" b="0" i="0" u="none" strike="noStrike">
                        <a:solidFill>
                          <a:srgbClr val="000000"/>
                        </a:solidFill>
                        <a:latin typeface="Arial Narrow"/>
                      </a:endParaRPr>
                    </a:p>
                  </a:txBody>
                  <a:tcPr marL="3159" marR="3159" marT="3159"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000" b="0" i="0" u="none" strike="noStrike">
                        <a:solidFill>
                          <a:srgbClr val="000000"/>
                        </a:solidFill>
                        <a:latin typeface="Arial Narrow"/>
                      </a:endParaRPr>
                    </a:p>
                  </a:txBody>
                  <a:tcPr marL="3159" marR="3159" marT="3159"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000" b="0" i="0" u="none" strike="noStrike">
                        <a:solidFill>
                          <a:srgbClr val="000000"/>
                        </a:solidFill>
                        <a:latin typeface="Arial Narrow"/>
                      </a:endParaRPr>
                    </a:p>
                  </a:txBody>
                  <a:tcPr marL="3159" marR="3159" marT="3159"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000" b="0" i="0" u="none" strike="noStrike">
                        <a:solidFill>
                          <a:srgbClr val="000000"/>
                        </a:solidFill>
                        <a:latin typeface="Arial Narrow"/>
                      </a:endParaRPr>
                    </a:p>
                  </a:txBody>
                  <a:tcPr marL="3159" marR="3159" marT="3159" marB="0" anchor="ctr">
                    <a:lnL>
                      <a:noFill/>
                    </a:lnL>
                    <a:lnR>
                      <a:noFill/>
                    </a:lnR>
                    <a:lnT>
                      <a:noFill/>
                    </a:lnT>
                    <a:lnB>
                      <a:noFill/>
                    </a:lnB>
                  </a:tcPr>
                </a:tc>
                <a:tc>
                  <a:txBody>
                    <a:bodyPr/>
                    <a:lstStyle/>
                    <a:p>
                      <a:pPr algn="l" fontAlgn="ctr"/>
                      <a:endParaRPr lang="en-US" sz="1000" b="0" i="0" u="none" strike="noStrike">
                        <a:solidFill>
                          <a:srgbClr val="000000"/>
                        </a:solidFill>
                        <a:latin typeface="Arial Narrow"/>
                      </a:endParaRPr>
                    </a:p>
                  </a:txBody>
                  <a:tcPr marL="3159" marR="3159" marT="3159"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000" b="0" i="0" u="none" strike="noStrike">
                        <a:solidFill>
                          <a:srgbClr val="000000"/>
                        </a:solidFill>
                        <a:latin typeface="Arial Narrow"/>
                      </a:endParaRPr>
                    </a:p>
                  </a:txBody>
                  <a:tcPr marL="3159" marR="3159" marT="3159"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000" b="0" i="0" u="none" strike="noStrike">
                        <a:solidFill>
                          <a:srgbClr val="000000"/>
                        </a:solidFill>
                        <a:latin typeface="Arial Narrow"/>
                      </a:endParaRPr>
                    </a:p>
                  </a:txBody>
                  <a:tcPr marL="3159" marR="3159" marT="3159" marB="0" anchor="ctr">
                    <a:lnL>
                      <a:noFill/>
                    </a:lnL>
                    <a:lnR>
                      <a:noFill/>
                    </a:lnR>
                    <a:lnT w="12700" cap="flat" cmpd="sng" algn="ctr">
                      <a:solidFill>
                        <a:srgbClr val="000000"/>
                      </a:solidFill>
                      <a:prstDash val="solid"/>
                      <a:round/>
                      <a:headEnd type="none" w="med" len="med"/>
                      <a:tailEnd type="none" w="med" len="med"/>
                    </a:lnT>
                    <a:lnB>
                      <a:noFill/>
                    </a:lnB>
                  </a:tcPr>
                </a:tc>
              </a:tr>
              <a:tr h="172881">
                <a:tc gridSpan="3">
                  <a:txBody>
                    <a:bodyPr/>
                    <a:lstStyle/>
                    <a:p>
                      <a:pPr algn="ctr" fontAlgn="ctr"/>
                      <a:r>
                        <a:rPr lang="en-US" sz="1000" b="1" i="0" u="none" strike="noStrike">
                          <a:solidFill>
                            <a:srgbClr val="000000"/>
                          </a:solidFill>
                          <a:latin typeface="Arial Rounded MT Bold"/>
                        </a:rPr>
                        <a:t>WEEK 13</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hMerge="1">
                  <a:txBody>
                    <a:bodyPr/>
                    <a:lstStyle/>
                    <a:p>
                      <a:endParaRPr lang="en-US"/>
                    </a:p>
                  </a:txBody>
                  <a:tcPr/>
                </a:tc>
                <a:tc hMerge="1">
                  <a:txBody>
                    <a:bodyPr/>
                    <a:lstStyle/>
                    <a:p>
                      <a:endParaRPr lang="en-US"/>
                    </a:p>
                  </a:txBody>
                  <a:tcPr/>
                </a:tc>
                <a:tc>
                  <a:txBody>
                    <a:bodyPr/>
                    <a:lstStyle/>
                    <a:p>
                      <a:pPr algn="l" fontAlgn="ctr"/>
                      <a:endParaRPr lang="en-US" sz="1000" b="0" i="0" u="none" strike="noStrike">
                        <a:solidFill>
                          <a:srgbClr val="000000"/>
                        </a:solidFill>
                        <a:latin typeface="Arial Narrow"/>
                      </a:endParaRP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3">
                  <a:txBody>
                    <a:bodyPr/>
                    <a:lstStyle/>
                    <a:p>
                      <a:pPr algn="ctr" fontAlgn="ctr"/>
                      <a:r>
                        <a:rPr lang="en-US" sz="1000" b="1" i="0" u="none" strike="noStrike">
                          <a:solidFill>
                            <a:srgbClr val="000000"/>
                          </a:solidFill>
                          <a:latin typeface="Arial Rounded MT Bold"/>
                        </a:rPr>
                        <a:t>WEEK 14</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hMerge="1">
                  <a:txBody>
                    <a:bodyPr/>
                    <a:lstStyle/>
                    <a:p>
                      <a:endParaRPr lang="en-US"/>
                    </a:p>
                  </a:txBody>
                  <a:tcPr/>
                </a:tc>
                <a:tc hMerge="1">
                  <a:txBody>
                    <a:bodyPr/>
                    <a:lstStyle/>
                    <a:p>
                      <a:endParaRPr lang="en-US"/>
                    </a:p>
                  </a:txBody>
                  <a:tcPr/>
                </a:tc>
                <a:tc>
                  <a:txBody>
                    <a:bodyPr/>
                    <a:lstStyle/>
                    <a:p>
                      <a:pPr algn="l" fontAlgn="ctr"/>
                      <a:endParaRPr lang="en-US" sz="1000" b="0" i="0" u="none" strike="noStrike">
                        <a:solidFill>
                          <a:srgbClr val="000000"/>
                        </a:solidFill>
                        <a:latin typeface="Arial Narrow"/>
                      </a:endParaRPr>
                    </a:p>
                  </a:txBody>
                  <a:tcPr marL="3159" marR="3159" marT="3159"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ctr"/>
                      <a:endParaRPr lang="en-US" sz="1000" b="0" i="0" u="none" strike="noStrike">
                        <a:solidFill>
                          <a:srgbClr val="000000"/>
                        </a:solidFill>
                        <a:latin typeface="Arial Narrow"/>
                      </a:endParaRPr>
                    </a:p>
                  </a:txBody>
                  <a:tcPr marL="3159" marR="3159" marT="3159" marB="0" anchor="ctr">
                    <a:lnL>
                      <a:noFill/>
                    </a:lnL>
                    <a:lnR>
                      <a:noFill/>
                    </a:lnR>
                    <a:lnT>
                      <a:noFill/>
                    </a:lnT>
                    <a:lnB>
                      <a:noFill/>
                    </a:lnB>
                  </a:tcPr>
                </a:tc>
                <a:tc>
                  <a:txBody>
                    <a:bodyPr/>
                    <a:lstStyle/>
                    <a:p>
                      <a:pPr algn="l" fontAlgn="ctr"/>
                      <a:endParaRPr lang="en-US" sz="1000" b="0" i="0" u="none" strike="noStrike">
                        <a:solidFill>
                          <a:srgbClr val="000000"/>
                        </a:solidFill>
                        <a:latin typeface="Arial Narrow"/>
                      </a:endParaRPr>
                    </a:p>
                  </a:txBody>
                  <a:tcPr marL="3159" marR="3159" marT="3159" marB="0" anchor="ctr">
                    <a:lnL>
                      <a:noFill/>
                    </a:lnL>
                    <a:lnR>
                      <a:noFill/>
                    </a:lnR>
                    <a:lnT>
                      <a:noFill/>
                    </a:lnT>
                    <a:lnB>
                      <a:noFill/>
                    </a:lnB>
                  </a:tcPr>
                </a:tc>
                <a:tc>
                  <a:txBody>
                    <a:bodyPr/>
                    <a:lstStyle/>
                    <a:p>
                      <a:pPr algn="l" fontAlgn="ctr"/>
                      <a:endParaRPr lang="en-US" sz="1000" b="0" i="0" u="none" strike="noStrike">
                        <a:solidFill>
                          <a:srgbClr val="000000"/>
                        </a:solidFill>
                        <a:latin typeface="Arial Narrow"/>
                      </a:endParaRPr>
                    </a:p>
                  </a:txBody>
                  <a:tcPr marL="3159" marR="3159" marT="3159" marB="0" anchor="ctr">
                    <a:lnL>
                      <a:noFill/>
                    </a:lnL>
                    <a:lnR>
                      <a:noFill/>
                    </a:lnR>
                    <a:lnT>
                      <a:noFill/>
                    </a:lnT>
                    <a:lnB>
                      <a:noFill/>
                    </a:lnB>
                  </a:tcPr>
                </a:tc>
                <a:tc>
                  <a:txBody>
                    <a:bodyPr/>
                    <a:lstStyle/>
                    <a:p>
                      <a:pPr algn="l" fontAlgn="ctr"/>
                      <a:endParaRPr lang="en-US" sz="1000" b="0" i="0" u="none" strike="noStrike">
                        <a:solidFill>
                          <a:srgbClr val="000000"/>
                        </a:solidFill>
                        <a:latin typeface="Arial Narrow"/>
                      </a:endParaRPr>
                    </a:p>
                  </a:txBody>
                  <a:tcPr marL="3159" marR="3159" marT="3159" marB="0" anchor="ctr">
                    <a:lnL>
                      <a:noFill/>
                    </a:lnL>
                    <a:lnR>
                      <a:noFill/>
                    </a:lnR>
                    <a:lnT>
                      <a:noFill/>
                    </a:lnT>
                    <a:lnB>
                      <a:noFill/>
                    </a:lnB>
                  </a:tcPr>
                </a:tc>
                <a:tc>
                  <a:txBody>
                    <a:bodyPr/>
                    <a:lstStyle/>
                    <a:p>
                      <a:pPr algn="l" fontAlgn="ctr"/>
                      <a:endParaRPr lang="en-US" sz="1000" b="0" i="0" u="none" strike="noStrike">
                        <a:solidFill>
                          <a:srgbClr val="000000"/>
                        </a:solidFill>
                        <a:latin typeface="Arial Narrow"/>
                      </a:endParaRPr>
                    </a:p>
                  </a:txBody>
                  <a:tcPr marL="3159" marR="3159" marT="3159" marB="0" anchor="ctr">
                    <a:lnL>
                      <a:noFill/>
                    </a:lnL>
                    <a:lnR>
                      <a:noFill/>
                    </a:lnR>
                    <a:lnT>
                      <a:noFill/>
                    </a:lnT>
                    <a:lnB>
                      <a:noFill/>
                    </a:lnB>
                  </a:tcPr>
                </a:tc>
                <a:tc>
                  <a:txBody>
                    <a:bodyPr/>
                    <a:lstStyle/>
                    <a:p>
                      <a:pPr algn="l" fontAlgn="ctr"/>
                      <a:endParaRPr lang="en-US" sz="1000" b="0" i="0" u="none" strike="noStrike">
                        <a:solidFill>
                          <a:srgbClr val="000000"/>
                        </a:solidFill>
                        <a:latin typeface="Arial Narrow"/>
                      </a:endParaRPr>
                    </a:p>
                  </a:txBody>
                  <a:tcPr marL="3159" marR="3159" marT="3159" marB="0" anchor="ctr">
                    <a:lnL>
                      <a:noFill/>
                    </a:lnL>
                    <a:lnR>
                      <a:noFill/>
                    </a:lnR>
                    <a:lnT>
                      <a:noFill/>
                    </a:lnT>
                    <a:lnB>
                      <a:noFill/>
                    </a:lnB>
                  </a:tcPr>
                </a:tc>
                <a:tc>
                  <a:txBody>
                    <a:bodyPr/>
                    <a:lstStyle/>
                    <a:p>
                      <a:pPr algn="l" fontAlgn="ctr"/>
                      <a:endParaRPr lang="en-US" sz="1000" b="0" i="0" u="none" strike="noStrike">
                        <a:solidFill>
                          <a:srgbClr val="000000"/>
                        </a:solidFill>
                        <a:latin typeface="Arial Narrow"/>
                      </a:endParaRPr>
                    </a:p>
                  </a:txBody>
                  <a:tcPr marL="3159" marR="3159" marT="3159" marB="0" anchor="ctr">
                    <a:lnL>
                      <a:noFill/>
                    </a:lnL>
                    <a:lnR>
                      <a:noFill/>
                    </a:lnR>
                    <a:lnT>
                      <a:noFill/>
                    </a:lnT>
                    <a:lnB>
                      <a:noFill/>
                    </a:lnB>
                  </a:tcPr>
                </a:tc>
              </a:tr>
              <a:tr h="172881">
                <a:tc>
                  <a:txBody>
                    <a:bodyPr/>
                    <a:lstStyle/>
                    <a:p>
                      <a:pPr algn="ctr" fontAlgn="ctr"/>
                      <a:r>
                        <a:rPr lang="en-US" sz="1000" b="1" i="0" u="none" strike="noStrike">
                          <a:solidFill>
                            <a:srgbClr val="000000"/>
                          </a:solidFill>
                          <a:latin typeface="Arial Rounded MT Bold"/>
                        </a:rPr>
                        <a:t> </a:t>
                      </a:r>
                    </a:p>
                  </a:txBody>
                  <a:tcPr marL="3159" marR="3159" marT="3159"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1000" b="1" i="0" u="none" strike="noStrike">
                          <a:solidFill>
                            <a:srgbClr val="000000"/>
                          </a:solidFill>
                          <a:latin typeface="Arial Rounded MT Bold"/>
                        </a:rPr>
                        <a:t> </a:t>
                      </a:r>
                    </a:p>
                  </a:txBody>
                  <a:tcPr marL="3159" marR="3159" marT="3159"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1000" b="1" i="0" u="none" strike="noStrike">
                          <a:solidFill>
                            <a:srgbClr val="000000"/>
                          </a:solidFill>
                          <a:latin typeface="Arial Rounded MT Bold"/>
                        </a:rPr>
                        <a:t>REPS</a:t>
                      </a:r>
                    </a:p>
                  </a:txBody>
                  <a:tcPr marL="3159" marR="3159" marT="3159"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l" fontAlgn="ctr"/>
                      <a:endParaRPr lang="en-US" sz="1000" b="0" i="0" u="none" strike="noStrike">
                        <a:solidFill>
                          <a:srgbClr val="000000"/>
                        </a:solidFill>
                        <a:latin typeface="Arial Narrow"/>
                      </a:endParaRP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000" b="1" i="0" u="none" strike="noStrike">
                          <a:solidFill>
                            <a:srgbClr val="000000"/>
                          </a:solidFill>
                          <a:latin typeface="Arial Rounded MT Bold"/>
                        </a:rPr>
                        <a:t> </a:t>
                      </a:r>
                    </a:p>
                  </a:txBody>
                  <a:tcPr marL="3159" marR="3159" marT="3159"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1000" b="1" i="0" u="none" strike="noStrike">
                          <a:solidFill>
                            <a:srgbClr val="000000"/>
                          </a:solidFill>
                          <a:latin typeface="Arial Rounded MT Bold"/>
                        </a:rPr>
                        <a:t> </a:t>
                      </a:r>
                    </a:p>
                  </a:txBody>
                  <a:tcPr marL="3159" marR="3159" marT="3159"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1000" b="1" i="0" u="none" strike="noStrike">
                          <a:solidFill>
                            <a:srgbClr val="000000"/>
                          </a:solidFill>
                          <a:latin typeface="Arial Rounded MT Bold"/>
                        </a:rPr>
                        <a:t>REPS</a:t>
                      </a:r>
                    </a:p>
                  </a:txBody>
                  <a:tcPr marL="3159" marR="3159" marT="3159"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l" fontAlgn="ctr"/>
                      <a:endParaRPr lang="en-US" sz="1000" b="0" i="0" u="none" strike="noStrike">
                        <a:solidFill>
                          <a:srgbClr val="000000"/>
                        </a:solidFill>
                        <a:latin typeface="Arial Narrow"/>
                      </a:endParaRPr>
                    </a:p>
                  </a:txBody>
                  <a:tcPr marL="3159" marR="3159" marT="3159"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ctr"/>
                      <a:endParaRPr lang="en-US" sz="1000" b="0" i="0" u="none" strike="noStrike">
                        <a:solidFill>
                          <a:srgbClr val="000000"/>
                        </a:solidFill>
                        <a:latin typeface="Arial Narrow"/>
                      </a:endParaRPr>
                    </a:p>
                  </a:txBody>
                  <a:tcPr marL="3159" marR="3159" marT="3159" marB="0" anchor="ctr">
                    <a:lnL>
                      <a:noFill/>
                    </a:lnL>
                    <a:lnR>
                      <a:noFill/>
                    </a:lnR>
                    <a:lnT>
                      <a:noFill/>
                    </a:lnT>
                    <a:lnB>
                      <a:noFill/>
                    </a:lnB>
                  </a:tcPr>
                </a:tc>
                <a:tc>
                  <a:txBody>
                    <a:bodyPr/>
                    <a:lstStyle/>
                    <a:p>
                      <a:pPr algn="l" fontAlgn="ctr"/>
                      <a:endParaRPr lang="en-US" sz="1000" b="0" i="0" u="none" strike="noStrike">
                        <a:solidFill>
                          <a:srgbClr val="000000"/>
                        </a:solidFill>
                        <a:latin typeface="Arial Narrow"/>
                      </a:endParaRPr>
                    </a:p>
                  </a:txBody>
                  <a:tcPr marL="3159" marR="3159" marT="3159" marB="0" anchor="ctr">
                    <a:lnL>
                      <a:noFill/>
                    </a:lnL>
                    <a:lnR>
                      <a:noFill/>
                    </a:lnR>
                    <a:lnT>
                      <a:noFill/>
                    </a:lnT>
                    <a:lnB>
                      <a:noFill/>
                    </a:lnB>
                  </a:tcPr>
                </a:tc>
                <a:tc>
                  <a:txBody>
                    <a:bodyPr/>
                    <a:lstStyle/>
                    <a:p>
                      <a:pPr algn="l" fontAlgn="ctr"/>
                      <a:endParaRPr lang="en-US" sz="1000" b="0" i="0" u="none" strike="noStrike">
                        <a:solidFill>
                          <a:srgbClr val="000000"/>
                        </a:solidFill>
                        <a:latin typeface="Arial Narrow"/>
                      </a:endParaRPr>
                    </a:p>
                  </a:txBody>
                  <a:tcPr marL="3159" marR="3159" marT="3159" marB="0" anchor="ctr">
                    <a:lnL>
                      <a:noFill/>
                    </a:lnL>
                    <a:lnR>
                      <a:noFill/>
                    </a:lnR>
                    <a:lnT>
                      <a:noFill/>
                    </a:lnT>
                    <a:lnB>
                      <a:noFill/>
                    </a:lnB>
                  </a:tcPr>
                </a:tc>
                <a:tc>
                  <a:txBody>
                    <a:bodyPr/>
                    <a:lstStyle/>
                    <a:p>
                      <a:pPr algn="l" fontAlgn="ctr"/>
                      <a:endParaRPr lang="en-US" sz="1000" b="0" i="0" u="none" strike="noStrike">
                        <a:solidFill>
                          <a:srgbClr val="000000"/>
                        </a:solidFill>
                        <a:latin typeface="Arial Narrow"/>
                      </a:endParaRPr>
                    </a:p>
                  </a:txBody>
                  <a:tcPr marL="3159" marR="3159" marT="3159" marB="0" anchor="ctr">
                    <a:lnL>
                      <a:noFill/>
                    </a:lnL>
                    <a:lnR>
                      <a:noFill/>
                    </a:lnR>
                    <a:lnT>
                      <a:noFill/>
                    </a:lnT>
                    <a:lnB>
                      <a:noFill/>
                    </a:lnB>
                  </a:tcPr>
                </a:tc>
                <a:tc>
                  <a:txBody>
                    <a:bodyPr/>
                    <a:lstStyle/>
                    <a:p>
                      <a:pPr algn="l" fontAlgn="ctr"/>
                      <a:endParaRPr lang="en-US" sz="1000" b="0" i="0" u="none" strike="noStrike">
                        <a:solidFill>
                          <a:srgbClr val="000000"/>
                        </a:solidFill>
                        <a:latin typeface="Arial Narrow"/>
                      </a:endParaRPr>
                    </a:p>
                  </a:txBody>
                  <a:tcPr marL="3159" marR="3159" marT="3159" marB="0" anchor="ctr">
                    <a:lnL>
                      <a:noFill/>
                    </a:lnL>
                    <a:lnR>
                      <a:noFill/>
                    </a:lnR>
                    <a:lnT>
                      <a:noFill/>
                    </a:lnT>
                    <a:lnB>
                      <a:noFill/>
                    </a:lnB>
                  </a:tcPr>
                </a:tc>
                <a:tc>
                  <a:txBody>
                    <a:bodyPr/>
                    <a:lstStyle/>
                    <a:p>
                      <a:pPr algn="l" fontAlgn="ctr"/>
                      <a:endParaRPr lang="en-US" sz="1000" b="0" i="0" u="none" strike="noStrike">
                        <a:solidFill>
                          <a:srgbClr val="000000"/>
                        </a:solidFill>
                        <a:latin typeface="Arial Narrow"/>
                      </a:endParaRPr>
                    </a:p>
                  </a:txBody>
                  <a:tcPr marL="3159" marR="3159" marT="3159" marB="0" anchor="ctr">
                    <a:lnL>
                      <a:noFill/>
                    </a:lnL>
                    <a:lnR>
                      <a:noFill/>
                    </a:lnR>
                    <a:lnT>
                      <a:noFill/>
                    </a:lnT>
                    <a:lnB>
                      <a:noFill/>
                    </a:lnB>
                  </a:tcPr>
                </a:tc>
                <a:tc>
                  <a:txBody>
                    <a:bodyPr/>
                    <a:lstStyle/>
                    <a:p>
                      <a:pPr algn="l" fontAlgn="ctr"/>
                      <a:endParaRPr lang="en-US" sz="1000" b="0" i="0" u="none" strike="noStrike">
                        <a:solidFill>
                          <a:srgbClr val="000000"/>
                        </a:solidFill>
                        <a:latin typeface="Arial Narrow"/>
                      </a:endParaRPr>
                    </a:p>
                  </a:txBody>
                  <a:tcPr marL="3159" marR="3159" marT="3159" marB="0" anchor="ctr">
                    <a:lnL>
                      <a:noFill/>
                    </a:lnL>
                    <a:lnR>
                      <a:noFill/>
                    </a:lnR>
                    <a:lnT>
                      <a:noFill/>
                    </a:lnT>
                    <a:lnB>
                      <a:noFill/>
                    </a:lnB>
                  </a:tcPr>
                </a:tc>
              </a:tr>
              <a:tr h="165364">
                <a:tc gridSpan="2">
                  <a:txBody>
                    <a:bodyPr/>
                    <a:lstStyle/>
                    <a:p>
                      <a:pPr algn="ctr" fontAlgn="ctr"/>
                      <a:r>
                        <a:rPr lang="en-US" sz="1000" b="1" i="0" u="none" strike="noStrike">
                          <a:solidFill>
                            <a:srgbClr val="000000"/>
                          </a:solidFill>
                          <a:latin typeface="Arial Narrow"/>
                        </a:rPr>
                        <a:t>Stabilization</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000" b="1" i="0" u="none" strike="noStrike">
                          <a:solidFill>
                            <a:srgbClr val="000000"/>
                          </a:solidFill>
                          <a:latin typeface="Arial Narrow"/>
                        </a:rPr>
                        <a:t>:60 s</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000" b="0" i="0" u="none" strike="noStrike">
                        <a:solidFill>
                          <a:srgbClr val="000000"/>
                        </a:solidFill>
                        <a:latin typeface="Arial Narrow"/>
                      </a:endParaRP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ctr" fontAlgn="ctr"/>
                      <a:r>
                        <a:rPr lang="en-US" sz="1000" b="1" i="0" u="none" strike="noStrike">
                          <a:solidFill>
                            <a:srgbClr val="000000"/>
                          </a:solidFill>
                          <a:latin typeface="Arial Narrow"/>
                        </a:rPr>
                        <a:t>Stabilization</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000" b="1" i="0" u="none" strike="noStrike">
                          <a:solidFill>
                            <a:srgbClr val="000000"/>
                          </a:solidFill>
                          <a:latin typeface="Arial Narrow"/>
                        </a:rPr>
                        <a:t>:70 s</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000" b="0" i="0" u="none" strike="noStrike">
                        <a:solidFill>
                          <a:srgbClr val="000000"/>
                        </a:solidFill>
                        <a:latin typeface="Arial Narrow"/>
                      </a:endParaRPr>
                    </a:p>
                  </a:txBody>
                  <a:tcPr marL="3159" marR="3159" marT="3159"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ctr"/>
                      <a:endParaRPr lang="en-US" sz="1000" b="0" i="0" u="none" strike="noStrike">
                        <a:solidFill>
                          <a:srgbClr val="000000"/>
                        </a:solidFill>
                        <a:latin typeface="Arial Narrow"/>
                      </a:endParaRPr>
                    </a:p>
                  </a:txBody>
                  <a:tcPr marL="3159" marR="3159" marT="3159" marB="0" anchor="ctr">
                    <a:lnL>
                      <a:noFill/>
                    </a:lnL>
                    <a:lnR>
                      <a:noFill/>
                    </a:lnR>
                    <a:lnT>
                      <a:noFill/>
                    </a:lnT>
                    <a:lnB>
                      <a:noFill/>
                    </a:lnB>
                  </a:tcPr>
                </a:tc>
                <a:tc>
                  <a:txBody>
                    <a:bodyPr/>
                    <a:lstStyle/>
                    <a:p>
                      <a:pPr algn="l" fontAlgn="ctr"/>
                      <a:endParaRPr lang="en-US" sz="1000" b="0" i="0" u="none" strike="noStrike">
                        <a:solidFill>
                          <a:srgbClr val="000000"/>
                        </a:solidFill>
                        <a:latin typeface="Arial Narrow"/>
                      </a:endParaRPr>
                    </a:p>
                  </a:txBody>
                  <a:tcPr marL="3159" marR="3159" marT="3159" marB="0" anchor="ctr">
                    <a:lnL>
                      <a:noFill/>
                    </a:lnL>
                    <a:lnR>
                      <a:noFill/>
                    </a:lnR>
                    <a:lnT>
                      <a:noFill/>
                    </a:lnT>
                    <a:lnB>
                      <a:noFill/>
                    </a:lnB>
                  </a:tcPr>
                </a:tc>
                <a:tc>
                  <a:txBody>
                    <a:bodyPr/>
                    <a:lstStyle/>
                    <a:p>
                      <a:pPr algn="l" fontAlgn="ctr"/>
                      <a:endParaRPr lang="en-US" sz="1000" b="0" i="0" u="none" strike="noStrike">
                        <a:solidFill>
                          <a:srgbClr val="000000"/>
                        </a:solidFill>
                        <a:latin typeface="Arial Narrow"/>
                      </a:endParaRPr>
                    </a:p>
                  </a:txBody>
                  <a:tcPr marL="3159" marR="3159" marT="3159" marB="0" anchor="ctr">
                    <a:lnL>
                      <a:noFill/>
                    </a:lnL>
                    <a:lnR>
                      <a:noFill/>
                    </a:lnR>
                    <a:lnT>
                      <a:noFill/>
                    </a:lnT>
                    <a:lnB>
                      <a:noFill/>
                    </a:lnB>
                  </a:tcPr>
                </a:tc>
                <a:tc>
                  <a:txBody>
                    <a:bodyPr/>
                    <a:lstStyle/>
                    <a:p>
                      <a:pPr algn="l" fontAlgn="ctr"/>
                      <a:endParaRPr lang="en-US" sz="1000" b="0" i="0" u="none" strike="noStrike">
                        <a:solidFill>
                          <a:srgbClr val="000000"/>
                        </a:solidFill>
                        <a:latin typeface="Arial Narrow"/>
                      </a:endParaRPr>
                    </a:p>
                  </a:txBody>
                  <a:tcPr marL="3159" marR="3159" marT="3159" marB="0" anchor="ctr">
                    <a:lnL>
                      <a:noFill/>
                    </a:lnL>
                    <a:lnR>
                      <a:noFill/>
                    </a:lnR>
                    <a:lnT>
                      <a:noFill/>
                    </a:lnT>
                    <a:lnB>
                      <a:noFill/>
                    </a:lnB>
                  </a:tcPr>
                </a:tc>
                <a:tc>
                  <a:txBody>
                    <a:bodyPr/>
                    <a:lstStyle/>
                    <a:p>
                      <a:pPr algn="l" fontAlgn="ctr"/>
                      <a:endParaRPr lang="en-US" sz="1000" b="0" i="0" u="none" strike="noStrike">
                        <a:solidFill>
                          <a:srgbClr val="000000"/>
                        </a:solidFill>
                        <a:latin typeface="Arial Narrow"/>
                      </a:endParaRPr>
                    </a:p>
                  </a:txBody>
                  <a:tcPr marL="3159" marR="3159" marT="3159" marB="0" anchor="ctr">
                    <a:lnL>
                      <a:noFill/>
                    </a:lnL>
                    <a:lnR>
                      <a:noFill/>
                    </a:lnR>
                    <a:lnT>
                      <a:noFill/>
                    </a:lnT>
                    <a:lnB>
                      <a:noFill/>
                    </a:lnB>
                  </a:tcPr>
                </a:tc>
                <a:tc>
                  <a:txBody>
                    <a:bodyPr/>
                    <a:lstStyle/>
                    <a:p>
                      <a:pPr algn="l" fontAlgn="ctr"/>
                      <a:endParaRPr lang="en-US" sz="1000" b="0" i="0" u="none" strike="noStrike">
                        <a:solidFill>
                          <a:srgbClr val="000000"/>
                        </a:solidFill>
                        <a:latin typeface="Arial Narrow"/>
                      </a:endParaRPr>
                    </a:p>
                  </a:txBody>
                  <a:tcPr marL="3159" marR="3159" marT="3159" marB="0" anchor="ctr">
                    <a:lnL>
                      <a:noFill/>
                    </a:lnL>
                    <a:lnR>
                      <a:noFill/>
                    </a:lnR>
                    <a:lnT>
                      <a:noFill/>
                    </a:lnT>
                    <a:lnB>
                      <a:noFill/>
                    </a:lnB>
                  </a:tcPr>
                </a:tc>
                <a:tc>
                  <a:txBody>
                    <a:bodyPr/>
                    <a:lstStyle/>
                    <a:p>
                      <a:pPr algn="l" fontAlgn="ctr"/>
                      <a:endParaRPr lang="en-US" sz="1000" b="0" i="0" u="none" strike="noStrike">
                        <a:solidFill>
                          <a:srgbClr val="000000"/>
                        </a:solidFill>
                        <a:latin typeface="Arial Narrow"/>
                      </a:endParaRPr>
                    </a:p>
                  </a:txBody>
                  <a:tcPr marL="3159" marR="3159" marT="3159" marB="0" anchor="ctr">
                    <a:lnL>
                      <a:noFill/>
                    </a:lnL>
                    <a:lnR>
                      <a:noFill/>
                    </a:lnR>
                    <a:lnT>
                      <a:noFill/>
                    </a:lnT>
                    <a:lnB>
                      <a:noFill/>
                    </a:lnB>
                  </a:tcPr>
                </a:tc>
              </a:tr>
              <a:tr h="165364">
                <a:tc gridSpan="2">
                  <a:txBody>
                    <a:bodyPr/>
                    <a:lstStyle/>
                    <a:p>
                      <a:pPr algn="ctr" fontAlgn="ctr"/>
                      <a:r>
                        <a:rPr lang="en-US" sz="1000" b="1" i="0" u="none" strike="noStrike">
                          <a:solidFill>
                            <a:srgbClr val="000000"/>
                          </a:solidFill>
                          <a:latin typeface="Arial Narrow"/>
                        </a:rPr>
                        <a:t>Rotation</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000" b="1" i="0" u="none" strike="noStrike">
                          <a:solidFill>
                            <a:srgbClr val="000000"/>
                          </a:solidFill>
                          <a:latin typeface="Arial Narrow"/>
                        </a:rPr>
                        <a:t>x 35</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000" b="0" i="0" u="none" strike="noStrike">
                        <a:solidFill>
                          <a:srgbClr val="000000"/>
                        </a:solidFill>
                        <a:latin typeface="Arial Narrow"/>
                      </a:endParaRP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ctr" fontAlgn="ctr"/>
                      <a:r>
                        <a:rPr lang="en-US" sz="1000" b="1" i="0" u="none" strike="noStrike">
                          <a:solidFill>
                            <a:srgbClr val="000000"/>
                          </a:solidFill>
                          <a:latin typeface="Arial Narrow"/>
                        </a:rPr>
                        <a:t>Rotation</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000" b="1" i="0" u="none" strike="noStrike">
                          <a:solidFill>
                            <a:srgbClr val="000000"/>
                          </a:solidFill>
                          <a:latin typeface="Arial Narrow"/>
                        </a:rPr>
                        <a:t>x 40</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000" b="0" i="0" u="none" strike="noStrike">
                        <a:solidFill>
                          <a:srgbClr val="000000"/>
                        </a:solidFill>
                        <a:latin typeface="Arial Narrow"/>
                      </a:endParaRPr>
                    </a:p>
                  </a:txBody>
                  <a:tcPr marL="3159" marR="3159" marT="3159"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ctr"/>
                      <a:endParaRPr lang="en-US" sz="1000" b="0" i="0" u="none" strike="noStrike">
                        <a:solidFill>
                          <a:srgbClr val="000000"/>
                        </a:solidFill>
                        <a:latin typeface="Arial Narrow"/>
                      </a:endParaRPr>
                    </a:p>
                  </a:txBody>
                  <a:tcPr marL="3159" marR="3159" marT="3159" marB="0" anchor="ctr">
                    <a:lnL>
                      <a:noFill/>
                    </a:lnL>
                    <a:lnR>
                      <a:noFill/>
                    </a:lnR>
                    <a:lnT>
                      <a:noFill/>
                    </a:lnT>
                    <a:lnB>
                      <a:noFill/>
                    </a:lnB>
                  </a:tcPr>
                </a:tc>
                <a:tc>
                  <a:txBody>
                    <a:bodyPr/>
                    <a:lstStyle/>
                    <a:p>
                      <a:pPr algn="l" fontAlgn="ctr"/>
                      <a:endParaRPr lang="en-US" sz="1000" b="0" i="0" u="none" strike="noStrike">
                        <a:solidFill>
                          <a:srgbClr val="000000"/>
                        </a:solidFill>
                        <a:latin typeface="Arial Narrow"/>
                      </a:endParaRPr>
                    </a:p>
                  </a:txBody>
                  <a:tcPr marL="3159" marR="3159" marT="3159" marB="0" anchor="ctr">
                    <a:lnL>
                      <a:noFill/>
                    </a:lnL>
                    <a:lnR>
                      <a:noFill/>
                    </a:lnR>
                    <a:lnT>
                      <a:noFill/>
                    </a:lnT>
                    <a:lnB>
                      <a:noFill/>
                    </a:lnB>
                  </a:tcPr>
                </a:tc>
                <a:tc>
                  <a:txBody>
                    <a:bodyPr/>
                    <a:lstStyle/>
                    <a:p>
                      <a:pPr algn="l" fontAlgn="ctr"/>
                      <a:endParaRPr lang="en-US" sz="1000" b="0" i="0" u="none" strike="noStrike">
                        <a:solidFill>
                          <a:srgbClr val="000000"/>
                        </a:solidFill>
                        <a:latin typeface="Arial Narrow"/>
                      </a:endParaRPr>
                    </a:p>
                  </a:txBody>
                  <a:tcPr marL="3159" marR="3159" marT="3159" marB="0" anchor="ctr">
                    <a:lnL>
                      <a:noFill/>
                    </a:lnL>
                    <a:lnR>
                      <a:noFill/>
                    </a:lnR>
                    <a:lnT>
                      <a:noFill/>
                    </a:lnT>
                    <a:lnB>
                      <a:noFill/>
                    </a:lnB>
                  </a:tcPr>
                </a:tc>
                <a:tc>
                  <a:txBody>
                    <a:bodyPr/>
                    <a:lstStyle/>
                    <a:p>
                      <a:pPr algn="l" fontAlgn="ctr"/>
                      <a:endParaRPr lang="en-US" sz="1000" b="0" i="0" u="none" strike="noStrike">
                        <a:solidFill>
                          <a:srgbClr val="000000"/>
                        </a:solidFill>
                        <a:latin typeface="Arial Narrow"/>
                      </a:endParaRPr>
                    </a:p>
                  </a:txBody>
                  <a:tcPr marL="3159" marR="3159" marT="3159" marB="0" anchor="ctr">
                    <a:lnL>
                      <a:noFill/>
                    </a:lnL>
                    <a:lnR>
                      <a:noFill/>
                    </a:lnR>
                    <a:lnT>
                      <a:noFill/>
                    </a:lnT>
                    <a:lnB>
                      <a:noFill/>
                    </a:lnB>
                  </a:tcPr>
                </a:tc>
                <a:tc>
                  <a:txBody>
                    <a:bodyPr/>
                    <a:lstStyle/>
                    <a:p>
                      <a:pPr algn="l" fontAlgn="ctr"/>
                      <a:endParaRPr lang="en-US" sz="1000" b="0" i="0" u="none" strike="noStrike">
                        <a:solidFill>
                          <a:srgbClr val="000000"/>
                        </a:solidFill>
                        <a:latin typeface="Arial Narrow"/>
                      </a:endParaRPr>
                    </a:p>
                  </a:txBody>
                  <a:tcPr marL="3159" marR="3159" marT="3159" marB="0" anchor="ctr">
                    <a:lnL>
                      <a:noFill/>
                    </a:lnL>
                    <a:lnR>
                      <a:noFill/>
                    </a:lnR>
                    <a:lnT>
                      <a:noFill/>
                    </a:lnT>
                    <a:lnB>
                      <a:noFill/>
                    </a:lnB>
                  </a:tcPr>
                </a:tc>
                <a:tc>
                  <a:txBody>
                    <a:bodyPr/>
                    <a:lstStyle/>
                    <a:p>
                      <a:pPr algn="l" fontAlgn="ctr"/>
                      <a:endParaRPr lang="en-US" sz="1000" b="0" i="0" u="none" strike="noStrike">
                        <a:solidFill>
                          <a:srgbClr val="000000"/>
                        </a:solidFill>
                        <a:latin typeface="Arial Narrow"/>
                      </a:endParaRPr>
                    </a:p>
                  </a:txBody>
                  <a:tcPr marL="3159" marR="3159" marT="3159" marB="0" anchor="ctr">
                    <a:lnL>
                      <a:noFill/>
                    </a:lnL>
                    <a:lnR>
                      <a:noFill/>
                    </a:lnR>
                    <a:lnT>
                      <a:noFill/>
                    </a:lnT>
                    <a:lnB>
                      <a:noFill/>
                    </a:lnB>
                  </a:tcPr>
                </a:tc>
                <a:tc>
                  <a:txBody>
                    <a:bodyPr/>
                    <a:lstStyle/>
                    <a:p>
                      <a:pPr algn="l" fontAlgn="ctr"/>
                      <a:endParaRPr lang="en-US" sz="1000" b="0" i="0" u="none" strike="noStrike">
                        <a:solidFill>
                          <a:srgbClr val="000000"/>
                        </a:solidFill>
                        <a:latin typeface="Arial Narrow"/>
                      </a:endParaRPr>
                    </a:p>
                  </a:txBody>
                  <a:tcPr marL="3159" marR="3159" marT="3159" marB="0" anchor="ctr">
                    <a:lnL>
                      <a:noFill/>
                    </a:lnL>
                    <a:lnR>
                      <a:noFill/>
                    </a:lnR>
                    <a:lnT>
                      <a:noFill/>
                    </a:lnT>
                    <a:lnB>
                      <a:noFill/>
                    </a:lnB>
                  </a:tcPr>
                </a:tc>
              </a:tr>
              <a:tr h="165364">
                <a:tc gridSpan="2">
                  <a:txBody>
                    <a:bodyPr/>
                    <a:lstStyle/>
                    <a:p>
                      <a:pPr algn="ctr" fontAlgn="ctr"/>
                      <a:r>
                        <a:rPr lang="en-US" sz="1000" b="1" i="0" u="none" strike="noStrike">
                          <a:solidFill>
                            <a:srgbClr val="000000"/>
                          </a:solidFill>
                          <a:latin typeface="Arial Narrow"/>
                        </a:rPr>
                        <a:t>Flexion/Extension</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000" b="1" i="0" u="none" strike="noStrike">
                          <a:solidFill>
                            <a:srgbClr val="000000"/>
                          </a:solidFill>
                          <a:latin typeface="Arial Narrow"/>
                        </a:rPr>
                        <a:t>x 35</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000" b="0" i="0" u="none" strike="noStrike">
                        <a:solidFill>
                          <a:srgbClr val="000000"/>
                        </a:solidFill>
                        <a:latin typeface="Arial Narrow"/>
                      </a:endParaRP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ctr" fontAlgn="ctr"/>
                      <a:r>
                        <a:rPr lang="en-US" sz="1000" b="1" i="0" u="none" strike="noStrike">
                          <a:solidFill>
                            <a:srgbClr val="000000"/>
                          </a:solidFill>
                          <a:latin typeface="Arial Narrow"/>
                        </a:rPr>
                        <a:t>Flexion/Extension</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000" b="1" i="0" u="none" strike="noStrike">
                          <a:solidFill>
                            <a:srgbClr val="000000"/>
                          </a:solidFill>
                          <a:latin typeface="Arial Narrow"/>
                        </a:rPr>
                        <a:t>x 40</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000" b="0" i="0" u="none" strike="noStrike">
                        <a:solidFill>
                          <a:srgbClr val="000000"/>
                        </a:solidFill>
                        <a:latin typeface="Arial Narrow"/>
                      </a:endParaRPr>
                    </a:p>
                  </a:txBody>
                  <a:tcPr marL="3159" marR="3159" marT="3159"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ctr"/>
                      <a:endParaRPr lang="en-US" sz="1000" b="0" i="0" u="none" strike="noStrike">
                        <a:solidFill>
                          <a:srgbClr val="000000"/>
                        </a:solidFill>
                        <a:latin typeface="Arial Narrow"/>
                      </a:endParaRPr>
                    </a:p>
                  </a:txBody>
                  <a:tcPr marL="3159" marR="3159" marT="3159" marB="0" anchor="ctr">
                    <a:lnL>
                      <a:noFill/>
                    </a:lnL>
                    <a:lnR>
                      <a:noFill/>
                    </a:lnR>
                    <a:lnT>
                      <a:noFill/>
                    </a:lnT>
                    <a:lnB>
                      <a:noFill/>
                    </a:lnB>
                  </a:tcPr>
                </a:tc>
                <a:tc>
                  <a:txBody>
                    <a:bodyPr/>
                    <a:lstStyle/>
                    <a:p>
                      <a:pPr algn="l" fontAlgn="ctr"/>
                      <a:endParaRPr lang="en-US" sz="1000" b="0" i="0" u="none" strike="noStrike">
                        <a:solidFill>
                          <a:srgbClr val="000000"/>
                        </a:solidFill>
                        <a:latin typeface="Arial Narrow"/>
                      </a:endParaRPr>
                    </a:p>
                  </a:txBody>
                  <a:tcPr marL="3159" marR="3159" marT="3159" marB="0" anchor="ctr">
                    <a:lnL>
                      <a:noFill/>
                    </a:lnL>
                    <a:lnR>
                      <a:noFill/>
                    </a:lnR>
                    <a:lnT>
                      <a:noFill/>
                    </a:lnT>
                    <a:lnB>
                      <a:noFill/>
                    </a:lnB>
                  </a:tcPr>
                </a:tc>
                <a:tc>
                  <a:txBody>
                    <a:bodyPr/>
                    <a:lstStyle/>
                    <a:p>
                      <a:pPr algn="l" fontAlgn="ctr"/>
                      <a:endParaRPr lang="en-US" sz="1000" b="0" i="0" u="none" strike="noStrike">
                        <a:solidFill>
                          <a:srgbClr val="000000"/>
                        </a:solidFill>
                        <a:latin typeface="Arial Narrow"/>
                      </a:endParaRPr>
                    </a:p>
                  </a:txBody>
                  <a:tcPr marL="3159" marR="3159" marT="3159" marB="0" anchor="ctr">
                    <a:lnL>
                      <a:noFill/>
                    </a:lnL>
                    <a:lnR>
                      <a:noFill/>
                    </a:lnR>
                    <a:lnT>
                      <a:noFill/>
                    </a:lnT>
                    <a:lnB>
                      <a:noFill/>
                    </a:lnB>
                  </a:tcPr>
                </a:tc>
                <a:tc>
                  <a:txBody>
                    <a:bodyPr/>
                    <a:lstStyle/>
                    <a:p>
                      <a:pPr algn="l" fontAlgn="ctr"/>
                      <a:endParaRPr lang="en-US" sz="1000" b="0" i="0" u="none" strike="noStrike">
                        <a:solidFill>
                          <a:srgbClr val="000000"/>
                        </a:solidFill>
                        <a:latin typeface="Arial Narrow"/>
                      </a:endParaRPr>
                    </a:p>
                  </a:txBody>
                  <a:tcPr marL="3159" marR="3159" marT="3159" marB="0" anchor="ctr">
                    <a:lnL>
                      <a:noFill/>
                    </a:lnL>
                    <a:lnR>
                      <a:noFill/>
                    </a:lnR>
                    <a:lnT>
                      <a:noFill/>
                    </a:lnT>
                    <a:lnB>
                      <a:noFill/>
                    </a:lnB>
                  </a:tcPr>
                </a:tc>
                <a:tc>
                  <a:txBody>
                    <a:bodyPr/>
                    <a:lstStyle/>
                    <a:p>
                      <a:pPr algn="l" fontAlgn="ctr"/>
                      <a:endParaRPr lang="en-US" sz="1000" b="0" i="0" u="none" strike="noStrike">
                        <a:solidFill>
                          <a:srgbClr val="000000"/>
                        </a:solidFill>
                        <a:latin typeface="Arial Narrow"/>
                      </a:endParaRPr>
                    </a:p>
                  </a:txBody>
                  <a:tcPr marL="3159" marR="3159" marT="3159" marB="0" anchor="ctr">
                    <a:lnL>
                      <a:noFill/>
                    </a:lnL>
                    <a:lnR>
                      <a:noFill/>
                    </a:lnR>
                    <a:lnT>
                      <a:noFill/>
                    </a:lnT>
                    <a:lnB>
                      <a:noFill/>
                    </a:lnB>
                  </a:tcPr>
                </a:tc>
                <a:tc>
                  <a:txBody>
                    <a:bodyPr/>
                    <a:lstStyle/>
                    <a:p>
                      <a:pPr algn="l" fontAlgn="ctr"/>
                      <a:endParaRPr lang="en-US" sz="1000" b="0" i="0" u="none" strike="noStrike">
                        <a:solidFill>
                          <a:srgbClr val="000000"/>
                        </a:solidFill>
                        <a:latin typeface="Arial Narrow"/>
                      </a:endParaRPr>
                    </a:p>
                  </a:txBody>
                  <a:tcPr marL="3159" marR="3159" marT="3159" marB="0" anchor="ctr">
                    <a:lnL>
                      <a:noFill/>
                    </a:lnL>
                    <a:lnR>
                      <a:noFill/>
                    </a:lnR>
                    <a:lnT>
                      <a:noFill/>
                    </a:lnT>
                    <a:lnB>
                      <a:noFill/>
                    </a:lnB>
                  </a:tcPr>
                </a:tc>
                <a:tc>
                  <a:txBody>
                    <a:bodyPr/>
                    <a:lstStyle/>
                    <a:p>
                      <a:pPr algn="l" fontAlgn="ctr"/>
                      <a:endParaRPr lang="en-US" sz="1000" b="0" i="0" u="none" strike="noStrike">
                        <a:solidFill>
                          <a:srgbClr val="000000"/>
                        </a:solidFill>
                        <a:latin typeface="Arial Narrow"/>
                      </a:endParaRPr>
                    </a:p>
                  </a:txBody>
                  <a:tcPr marL="3159" marR="3159" marT="3159" marB="0" anchor="ctr">
                    <a:lnL>
                      <a:noFill/>
                    </a:lnL>
                    <a:lnR>
                      <a:noFill/>
                    </a:lnR>
                    <a:lnT>
                      <a:noFill/>
                    </a:lnT>
                    <a:lnB>
                      <a:noFill/>
                    </a:lnB>
                  </a:tcPr>
                </a:tc>
              </a:tr>
              <a:tr h="172881">
                <a:tc gridSpan="2">
                  <a:txBody>
                    <a:bodyPr/>
                    <a:lstStyle/>
                    <a:p>
                      <a:pPr algn="ctr" fontAlgn="ctr"/>
                      <a:r>
                        <a:rPr lang="en-US" sz="1000" b="1" i="0" u="none" strike="noStrike">
                          <a:solidFill>
                            <a:srgbClr val="000000"/>
                          </a:solidFill>
                          <a:latin typeface="Arial Narrow"/>
                        </a:rPr>
                        <a:t>Low Back/Hips</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000" b="1" i="0" u="none" strike="noStrike" dirty="0">
                          <a:solidFill>
                            <a:srgbClr val="000000"/>
                          </a:solidFill>
                          <a:latin typeface="Arial Narrow"/>
                        </a:rPr>
                        <a:t>x 20</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en-US" sz="1000" b="0" i="0" u="none" strike="noStrike">
                        <a:solidFill>
                          <a:srgbClr val="000000"/>
                        </a:solidFill>
                        <a:latin typeface="Arial Narrow"/>
                      </a:endParaRP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ctr" fontAlgn="ctr"/>
                      <a:r>
                        <a:rPr lang="en-US" sz="1000" b="1" i="0" u="none" strike="noStrike">
                          <a:solidFill>
                            <a:srgbClr val="000000"/>
                          </a:solidFill>
                          <a:latin typeface="Arial Narrow"/>
                        </a:rPr>
                        <a:t>Low Back/Hips</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000" b="1" i="0" u="none" strike="noStrike">
                          <a:solidFill>
                            <a:srgbClr val="000000"/>
                          </a:solidFill>
                          <a:latin typeface="Arial Narrow"/>
                        </a:rPr>
                        <a:t>x 20</a:t>
                      </a:r>
                    </a:p>
                  </a:txBody>
                  <a:tcPr marL="3159" marR="3159" marT="315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en-US" sz="1000" b="0" i="0" u="none" strike="noStrike">
                        <a:solidFill>
                          <a:srgbClr val="000000"/>
                        </a:solidFill>
                        <a:latin typeface="Arial Narrow"/>
                      </a:endParaRPr>
                    </a:p>
                  </a:txBody>
                  <a:tcPr marL="3159" marR="3159" marT="3159"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ctr"/>
                      <a:endParaRPr lang="en-US" sz="1000" b="0" i="0" u="none" strike="noStrike">
                        <a:solidFill>
                          <a:srgbClr val="000000"/>
                        </a:solidFill>
                        <a:latin typeface="Arial Narrow"/>
                      </a:endParaRPr>
                    </a:p>
                  </a:txBody>
                  <a:tcPr marL="3159" marR="3159" marT="3159" marB="0" anchor="ctr">
                    <a:lnL>
                      <a:noFill/>
                    </a:lnL>
                    <a:lnR>
                      <a:noFill/>
                    </a:lnR>
                    <a:lnT>
                      <a:noFill/>
                    </a:lnT>
                    <a:lnB>
                      <a:noFill/>
                    </a:lnB>
                  </a:tcPr>
                </a:tc>
                <a:tc>
                  <a:txBody>
                    <a:bodyPr/>
                    <a:lstStyle/>
                    <a:p>
                      <a:pPr algn="l" fontAlgn="ctr"/>
                      <a:endParaRPr lang="en-US" sz="1000" b="0" i="0" u="none" strike="noStrike" dirty="0">
                        <a:solidFill>
                          <a:srgbClr val="000000"/>
                        </a:solidFill>
                        <a:latin typeface="Arial Narrow"/>
                      </a:endParaRPr>
                    </a:p>
                  </a:txBody>
                  <a:tcPr marL="3159" marR="3159" marT="3159" marB="0" anchor="ctr">
                    <a:lnL>
                      <a:noFill/>
                    </a:lnL>
                    <a:lnR>
                      <a:noFill/>
                    </a:lnR>
                    <a:lnT>
                      <a:noFill/>
                    </a:lnT>
                    <a:lnB>
                      <a:noFill/>
                    </a:lnB>
                  </a:tcPr>
                </a:tc>
                <a:tc>
                  <a:txBody>
                    <a:bodyPr/>
                    <a:lstStyle/>
                    <a:p>
                      <a:pPr algn="l" fontAlgn="ctr"/>
                      <a:endParaRPr lang="en-US" sz="1000" b="0" i="0" u="none" strike="noStrike">
                        <a:solidFill>
                          <a:srgbClr val="000000"/>
                        </a:solidFill>
                        <a:latin typeface="Arial Narrow"/>
                      </a:endParaRPr>
                    </a:p>
                  </a:txBody>
                  <a:tcPr marL="3159" marR="3159" marT="3159" marB="0" anchor="ctr">
                    <a:lnL>
                      <a:noFill/>
                    </a:lnL>
                    <a:lnR>
                      <a:noFill/>
                    </a:lnR>
                    <a:lnT>
                      <a:noFill/>
                    </a:lnT>
                    <a:lnB>
                      <a:noFill/>
                    </a:lnB>
                  </a:tcPr>
                </a:tc>
                <a:tc>
                  <a:txBody>
                    <a:bodyPr/>
                    <a:lstStyle/>
                    <a:p>
                      <a:pPr algn="l" fontAlgn="ctr"/>
                      <a:endParaRPr lang="en-US" sz="1000" b="0" i="0" u="none" strike="noStrike">
                        <a:solidFill>
                          <a:srgbClr val="000000"/>
                        </a:solidFill>
                        <a:latin typeface="Arial Narrow"/>
                      </a:endParaRPr>
                    </a:p>
                  </a:txBody>
                  <a:tcPr marL="3159" marR="3159" marT="3159" marB="0" anchor="ctr">
                    <a:lnL>
                      <a:noFill/>
                    </a:lnL>
                    <a:lnR>
                      <a:noFill/>
                    </a:lnR>
                    <a:lnT>
                      <a:noFill/>
                    </a:lnT>
                    <a:lnB>
                      <a:noFill/>
                    </a:lnB>
                  </a:tcPr>
                </a:tc>
                <a:tc>
                  <a:txBody>
                    <a:bodyPr/>
                    <a:lstStyle/>
                    <a:p>
                      <a:pPr algn="l" fontAlgn="ctr"/>
                      <a:endParaRPr lang="en-US" sz="1000" b="0" i="0" u="none" strike="noStrike" dirty="0">
                        <a:solidFill>
                          <a:srgbClr val="000000"/>
                        </a:solidFill>
                        <a:latin typeface="Arial Narrow"/>
                      </a:endParaRPr>
                    </a:p>
                  </a:txBody>
                  <a:tcPr marL="3159" marR="3159" marT="3159" marB="0" anchor="ctr">
                    <a:lnL>
                      <a:noFill/>
                    </a:lnL>
                    <a:lnR>
                      <a:noFill/>
                    </a:lnR>
                    <a:lnT>
                      <a:noFill/>
                    </a:lnT>
                    <a:lnB>
                      <a:noFill/>
                    </a:lnB>
                  </a:tcPr>
                </a:tc>
                <a:tc>
                  <a:txBody>
                    <a:bodyPr/>
                    <a:lstStyle/>
                    <a:p>
                      <a:pPr algn="l" fontAlgn="ctr"/>
                      <a:endParaRPr lang="en-US" sz="1000" b="0" i="0" u="none" strike="noStrike">
                        <a:solidFill>
                          <a:srgbClr val="000000"/>
                        </a:solidFill>
                        <a:latin typeface="Arial Narrow"/>
                      </a:endParaRPr>
                    </a:p>
                  </a:txBody>
                  <a:tcPr marL="3159" marR="3159" marT="3159" marB="0" anchor="ctr">
                    <a:lnL>
                      <a:noFill/>
                    </a:lnL>
                    <a:lnR>
                      <a:noFill/>
                    </a:lnR>
                    <a:lnT>
                      <a:noFill/>
                    </a:lnT>
                    <a:lnB>
                      <a:noFill/>
                    </a:lnB>
                  </a:tcPr>
                </a:tc>
                <a:tc>
                  <a:txBody>
                    <a:bodyPr/>
                    <a:lstStyle/>
                    <a:p>
                      <a:pPr algn="l" fontAlgn="ctr"/>
                      <a:endParaRPr lang="en-US" sz="1000" b="0" i="0" u="none" strike="noStrike" dirty="0">
                        <a:solidFill>
                          <a:srgbClr val="000000"/>
                        </a:solidFill>
                        <a:latin typeface="Arial Narrow"/>
                      </a:endParaRPr>
                    </a:p>
                  </a:txBody>
                  <a:tcPr marL="3159" marR="3159" marT="3159" marB="0" anchor="ctr">
                    <a:lnL>
                      <a:noFill/>
                    </a:lnL>
                    <a:lnR>
                      <a:noFill/>
                    </a:lnR>
                    <a:lnT>
                      <a:noFill/>
                    </a:lnT>
                    <a:lnB>
                      <a:noFill/>
                    </a:lnB>
                  </a:tcPr>
                </a:tc>
              </a:tr>
            </a:tbl>
          </a:graphicData>
        </a:graphic>
      </p:graphicFrame>
      <p:sp>
        <p:nvSpPr>
          <p:cNvPr id="5" name="Rectangle 4"/>
          <p:cNvSpPr/>
          <p:nvPr/>
        </p:nvSpPr>
        <p:spPr>
          <a:xfrm>
            <a:off x="0" y="0"/>
            <a:ext cx="6858000" cy="1815882"/>
          </a:xfrm>
          <a:prstGeom prst="rect">
            <a:avLst/>
          </a:prstGeom>
          <a:noFill/>
        </p:spPr>
        <p:txBody>
          <a:bodyPr wrap="square" lIns="91440" tIns="45720" rIns="91440" bIns="45720">
            <a:spAutoFit/>
          </a:bodyPr>
          <a:lstStyle/>
          <a:p>
            <a:pPr algn="ctr"/>
            <a:r>
              <a:rPr lang="en-US" sz="7200" b="1" dirty="0" smtClean="0">
                <a:ln w="28575">
                  <a:solidFill>
                    <a:srgbClr val="0000FF"/>
                  </a:solidFill>
                  <a:prstDash val="solid"/>
                </a:ln>
                <a:solidFill>
                  <a:schemeClr val="bg1"/>
                </a:solidFill>
                <a:effectLst>
                  <a:outerShdw blurRad="41275" dist="20320" dir="1800000" algn="tl" rotWithShape="0">
                    <a:srgbClr val="000000">
                      <a:alpha val="40000"/>
                    </a:srgbClr>
                  </a:outerShdw>
                </a:effectLst>
                <a:latin typeface="CCSU" pitchFamily="2" charset="0"/>
              </a:rPr>
              <a:t>BLUE DEVIL</a:t>
            </a:r>
          </a:p>
          <a:p>
            <a:pPr algn="ctr"/>
            <a:r>
              <a:rPr lang="en-US" sz="4000" b="1" dirty="0" smtClean="0">
                <a:ln w="28575">
                  <a:solidFill>
                    <a:srgbClr val="0000FF"/>
                  </a:solidFill>
                  <a:prstDash val="solid"/>
                </a:ln>
                <a:solidFill>
                  <a:schemeClr val="bg1"/>
                </a:solidFill>
                <a:effectLst>
                  <a:outerShdw blurRad="41275" dist="20320" dir="1800000" algn="tl" rotWithShape="0">
                    <a:srgbClr val="000000">
                      <a:alpha val="40000"/>
                    </a:srgbClr>
                  </a:outerShdw>
                </a:effectLst>
                <a:latin typeface="CCSU" pitchFamily="2" charset="0"/>
              </a:rPr>
              <a:t>SWIMMING &amp; DIVING </a:t>
            </a:r>
            <a:endParaRPr lang="en-US" sz="4000" b="1" dirty="0">
              <a:ln w="28575">
                <a:solidFill>
                  <a:srgbClr val="0000FF"/>
                </a:solidFill>
                <a:prstDash val="solid"/>
              </a:ln>
              <a:solidFill>
                <a:schemeClr val="bg1"/>
              </a:solidFill>
              <a:effectLst>
                <a:outerShdw blurRad="41275" dist="20320" dir="1800000" algn="tl" rotWithShape="0">
                  <a:srgbClr val="000000">
                    <a:alpha val="40000"/>
                  </a:srgbClr>
                </a:outerShdw>
              </a:effectLst>
              <a:latin typeface="CCSU" pitchFamily="2"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nvGraphicFramePr>
        <p:xfrm>
          <a:off x="0" y="1447800"/>
          <a:ext cx="6858000" cy="7680150"/>
        </p:xfrm>
        <a:graphic>
          <a:graphicData uri="http://schemas.openxmlformats.org/drawingml/2006/table">
            <a:tbl>
              <a:tblPr/>
              <a:tblGrid>
                <a:gridCol w="1721187"/>
                <a:gridCol w="570757"/>
                <a:gridCol w="570757"/>
                <a:gridCol w="570757"/>
                <a:gridCol w="570757"/>
                <a:gridCol w="570757"/>
                <a:gridCol w="570757"/>
                <a:gridCol w="570757"/>
                <a:gridCol w="570757"/>
                <a:gridCol w="570757"/>
              </a:tblGrid>
              <a:tr h="145627">
                <a:tc gridSpan="10">
                  <a:txBody>
                    <a:bodyPr/>
                    <a:lstStyle/>
                    <a:p>
                      <a:pPr algn="ctr" fontAlgn="ctr"/>
                      <a:r>
                        <a:rPr lang="en-US" sz="1100" b="1" i="0" u="none" strike="noStrike" dirty="0">
                          <a:solidFill>
                            <a:srgbClr val="000000"/>
                          </a:solidFill>
                          <a:latin typeface="Arial Narrow"/>
                        </a:rPr>
                        <a:t>WEEK 1</a:t>
                      </a:r>
                    </a:p>
                  </a:txBody>
                  <a:tcPr marL="3030" marR="3030" marT="3030" marB="0" anchor="ctr">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45627">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45627">
                <a:tc gridSpan="10">
                  <a:txBody>
                    <a:bodyPr/>
                    <a:lstStyle/>
                    <a:p>
                      <a:pPr algn="ctr" fontAlgn="ctr"/>
                      <a:r>
                        <a:rPr lang="en-US" sz="1100" b="1" i="0" u="none" strike="noStrike">
                          <a:solidFill>
                            <a:srgbClr val="000000"/>
                          </a:solidFill>
                          <a:latin typeface="Arial Narrow"/>
                        </a:rPr>
                        <a:t>DAY 1</a:t>
                      </a:r>
                    </a:p>
                  </a:txBody>
                  <a:tcPr marL="3030" marR="3030" marT="3030" marB="0" anchor="ctr">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45627">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45627">
                <a:tc>
                  <a:txBody>
                    <a:bodyPr/>
                    <a:lstStyle/>
                    <a:p>
                      <a:pPr algn="l" fontAlgn="ctr"/>
                      <a:endParaRPr lang="en-US" sz="1100" b="1" i="0" u="none" strike="noStrike">
                        <a:solidFill>
                          <a:srgbClr val="000000"/>
                        </a:solidFill>
                        <a:latin typeface="Arial Narrow"/>
                      </a:endParaRPr>
                    </a:p>
                  </a:txBody>
                  <a:tcPr marL="3030" marR="3030" marT="303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gridSpan="2">
                  <a:txBody>
                    <a:bodyPr/>
                    <a:lstStyle/>
                    <a:p>
                      <a:pPr algn="ctr" fontAlgn="ctr"/>
                      <a:r>
                        <a:rPr lang="en-US" sz="1100" b="1" i="0" u="none" strike="noStrike">
                          <a:solidFill>
                            <a:srgbClr val="000000"/>
                          </a:solidFill>
                          <a:latin typeface="Arial Narrow"/>
                        </a:rPr>
                        <a:t>WARM-UP</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algn="ctr" fontAlgn="ctr"/>
                      <a:r>
                        <a:rPr lang="en-US" sz="1100" b="1" i="0" u="none" strike="noStrike">
                          <a:solidFill>
                            <a:srgbClr val="000000"/>
                          </a:solidFill>
                          <a:latin typeface="Arial Narrow"/>
                        </a:rPr>
                        <a:t>WARM-UP</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3">
                  <a:txBody>
                    <a:bodyPr/>
                    <a:lstStyle/>
                    <a:p>
                      <a:pPr algn="ctr" fontAlgn="ctr"/>
                      <a:r>
                        <a:rPr lang="en-US" sz="1100" b="1" i="0" u="none" strike="noStrike">
                          <a:solidFill>
                            <a:srgbClr val="000000"/>
                          </a:solidFill>
                          <a:latin typeface="Arial Narrow"/>
                        </a:rPr>
                        <a:t>WORK SETS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l" fontAlgn="ctr"/>
                      <a:endParaRPr lang="en-US" sz="1100" b="1"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45627">
                <a:tc>
                  <a:txBody>
                    <a:bodyPr/>
                    <a:lstStyle/>
                    <a:p>
                      <a:pPr algn="ctr" fontAlgn="ctr"/>
                      <a:r>
                        <a:rPr lang="en-US" sz="1100" b="1" i="0" u="none" strike="noStrike">
                          <a:solidFill>
                            <a:srgbClr val="000000"/>
                          </a:solidFill>
                          <a:latin typeface="Arial Narrow"/>
                        </a:rPr>
                        <a:t>EXERCISE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WEIGHT</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WEIGHT</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WEIGHT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SETS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45627">
                <a:tc>
                  <a:txBody>
                    <a:bodyPr/>
                    <a:lstStyle/>
                    <a:p>
                      <a:pPr algn="l" fontAlgn="ctr"/>
                      <a:r>
                        <a:rPr lang="en-US" sz="1100" b="1" i="0" u="none" strike="noStrike">
                          <a:solidFill>
                            <a:srgbClr val="000000"/>
                          </a:solidFill>
                          <a:latin typeface="Arial Narrow"/>
                        </a:rPr>
                        <a:t>JUMP SQUATS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10</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25 LBS.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45627">
                <a:tc>
                  <a:txBody>
                    <a:bodyPr/>
                    <a:lstStyle/>
                    <a:p>
                      <a:pPr algn="l" fontAlgn="ctr"/>
                      <a:r>
                        <a:rPr lang="en-US" sz="1100" b="1" i="0" u="none" strike="noStrike">
                          <a:solidFill>
                            <a:srgbClr val="000000"/>
                          </a:solidFill>
                          <a:latin typeface="Arial Narrow"/>
                        </a:rPr>
                        <a:t>BACK SQUAT</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5</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dirty="0">
                          <a:solidFill>
                            <a:srgbClr val="000000"/>
                          </a:solidFill>
                          <a:latin typeface="Arial Narrow"/>
                        </a:rPr>
                        <a:t>5</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10</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66390">
                <a:tc>
                  <a:txBody>
                    <a:bodyPr/>
                    <a:lstStyle/>
                    <a:p>
                      <a:pPr algn="l" fontAlgn="ctr"/>
                      <a:r>
                        <a:rPr lang="en-US" sz="1100" b="1" i="0" u="none" strike="noStrike">
                          <a:solidFill>
                            <a:srgbClr val="000000"/>
                          </a:solidFill>
                          <a:latin typeface="Arial Narrow"/>
                        </a:rPr>
                        <a:t>SPLIT SQUATS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10 EA.</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45627">
                <a:tc>
                  <a:txBody>
                    <a:bodyPr/>
                    <a:lstStyle/>
                    <a:p>
                      <a:pPr algn="l" fontAlgn="ctr"/>
                      <a:r>
                        <a:rPr lang="en-US" sz="1100" b="1" i="0" u="none" strike="noStrike">
                          <a:solidFill>
                            <a:srgbClr val="000000"/>
                          </a:solidFill>
                          <a:latin typeface="Arial Narrow"/>
                        </a:rPr>
                        <a:t>RDL</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10</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45627">
                <a:tc>
                  <a:txBody>
                    <a:bodyPr/>
                    <a:lstStyle/>
                    <a:p>
                      <a:pPr algn="l" fontAlgn="ctr"/>
                      <a:r>
                        <a:rPr lang="en-US" sz="1100" b="1" i="0" u="none" strike="noStrike">
                          <a:solidFill>
                            <a:srgbClr val="000000"/>
                          </a:solidFill>
                          <a:latin typeface="Arial Narrow"/>
                        </a:rPr>
                        <a:t>BI'S AND TRI'S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4">
                  <a:txBody>
                    <a:bodyPr/>
                    <a:lstStyle/>
                    <a:p>
                      <a:pPr algn="ctr" fontAlgn="ctr"/>
                      <a:r>
                        <a:rPr lang="en-US" sz="1100" b="1" i="0" u="none" strike="noStrike">
                          <a:solidFill>
                            <a:srgbClr val="000000"/>
                          </a:solidFill>
                          <a:latin typeface="Arial Narrow"/>
                        </a:rPr>
                        <a:t>YOUR CHOICE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ctr"/>
                      <a:r>
                        <a:rPr lang="en-US" sz="1100" b="1" i="0" u="none" strike="noStrike">
                          <a:solidFill>
                            <a:srgbClr val="000000"/>
                          </a:solidFill>
                          <a:latin typeface="Arial Narrow"/>
                        </a:rPr>
                        <a:t>10 EA.</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45627">
                <a:tc>
                  <a:txBody>
                    <a:bodyPr/>
                    <a:lstStyle/>
                    <a:p>
                      <a:pPr algn="l" fontAlgn="ctr"/>
                      <a:r>
                        <a:rPr lang="en-US" sz="1100" b="1" i="0" u="none" strike="noStrike">
                          <a:solidFill>
                            <a:srgbClr val="000000"/>
                          </a:solidFill>
                          <a:latin typeface="Arial Narrow"/>
                        </a:rPr>
                        <a:t>FOREARMS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4">
                  <a:txBody>
                    <a:bodyPr/>
                    <a:lstStyle/>
                    <a:p>
                      <a:pPr algn="ctr" fontAlgn="ctr"/>
                      <a:r>
                        <a:rPr lang="en-US" sz="1100" b="1" i="0" u="none" strike="noStrike">
                          <a:solidFill>
                            <a:srgbClr val="000000"/>
                          </a:solidFill>
                          <a:latin typeface="Arial Narrow"/>
                        </a:rPr>
                        <a:t>YOUR CHOICE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ctr"/>
                      <a:r>
                        <a:rPr lang="en-US" sz="1100" b="1" i="0" u="none" strike="noStrike">
                          <a:solidFill>
                            <a:srgbClr val="000000"/>
                          </a:solidFill>
                          <a:latin typeface="Arial Narrow"/>
                        </a:rPr>
                        <a:t>10</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45627">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45627">
                <a:tc gridSpan="10">
                  <a:txBody>
                    <a:bodyPr/>
                    <a:lstStyle/>
                    <a:p>
                      <a:pPr algn="ctr" fontAlgn="ctr"/>
                      <a:r>
                        <a:rPr lang="en-US" sz="1100" b="1" i="0" u="none" strike="noStrike">
                          <a:solidFill>
                            <a:srgbClr val="000000"/>
                          </a:solidFill>
                          <a:latin typeface="Arial Narrow"/>
                        </a:rPr>
                        <a:t>DAY 2</a:t>
                      </a:r>
                    </a:p>
                  </a:txBody>
                  <a:tcPr marL="3030" marR="3030" marT="3030" marB="0" anchor="ctr">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45627">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45627">
                <a:tc>
                  <a:txBody>
                    <a:bodyPr/>
                    <a:lstStyle/>
                    <a:p>
                      <a:pPr algn="l" fontAlgn="ctr"/>
                      <a:endParaRPr lang="en-US" sz="1100" b="1" i="0" u="none" strike="noStrike">
                        <a:solidFill>
                          <a:srgbClr val="000000"/>
                        </a:solidFill>
                        <a:latin typeface="Arial Narrow"/>
                      </a:endParaRPr>
                    </a:p>
                  </a:txBody>
                  <a:tcPr marL="3030" marR="3030" marT="303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gridSpan="2">
                  <a:txBody>
                    <a:bodyPr/>
                    <a:lstStyle/>
                    <a:p>
                      <a:pPr algn="ctr" fontAlgn="ctr"/>
                      <a:r>
                        <a:rPr lang="en-US" sz="1100" b="1" i="0" u="none" strike="noStrike">
                          <a:solidFill>
                            <a:srgbClr val="000000"/>
                          </a:solidFill>
                          <a:latin typeface="Arial Narrow"/>
                        </a:rPr>
                        <a:t>WARM-UP</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algn="ctr" fontAlgn="ctr"/>
                      <a:r>
                        <a:rPr lang="en-US" sz="1100" b="1" i="0" u="none" strike="noStrike">
                          <a:solidFill>
                            <a:srgbClr val="000000"/>
                          </a:solidFill>
                          <a:latin typeface="Arial Narrow"/>
                        </a:rPr>
                        <a:t>WARM-UP</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3">
                  <a:txBody>
                    <a:bodyPr/>
                    <a:lstStyle/>
                    <a:p>
                      <a:pPr algn="ctr" fontAlgn="ctr"/>
                      <a:r>
                        <a:rPr lang="en-US" sz="1100" b="1" i="0" u="none" strike="noStrike">
                          <a:solidFill>
                            <a:srgbClr val="000000"/>
                          </a:solidFill>
                          <a:latin typeface="Arial Narrow"/>
                        </a:rPr>
                        <a:t>WORK SETS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l" fontAlgn="ctr"/>
                      <a:endParaRPr lang="en-US" sz="1100" b="1"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45627">
                <a:tc>
                  <a:txBody>
                    <a:bodyPr/>
                    <a:lstStyle/>
                    <a:p>
                      <a:pPr algn="ctr" fontAlgn="ctr"/>
                      <a:r>
                        <a:rPr lang="en-US" sz="1100" b="1" i="0" u="none" strike="noStrike">
                          <a:solidFill>
                            <a:srgbClr val="000000"/>
                          </a:solidFill>
                          <a:latin typeface="Arial Narrow"/>
                        </a:rPr>
                        <a:t>EXERCISE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WEIGHT</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WEIGHT</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WEIGHT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SETS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45627">
                <a:tc>
                  <a:txBody>
                    <a:bodyPr/>
                    <a:lstStyle/>
                    <a:p>
                      <a:pPr algn="l" fontAlgn="ctr"/>
                      <a:r>
                        <a:rPr lang="en-US" sz="1100" b="1" i="0" u="none" strike="noStrike">
                          <a:solidFill>
                            <a:srgbClr val="000000"/>
                          </a:solidFill>
                          <a:latin typeface="Arial Narrow"/>
                        </a:rPr>
                        <a:t>BENCH PRESS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5</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5</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10</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45627">
                <a:tc>
                  <a:txBody>
                    <a:bodyPr/>
                    <a:lstStyle/>
                    <a:p>
                      <a:pPr algn="l" fontAlgn="ctr"/>
                      <a:r>
                        <a:rPr lang="en-US" sz="1100" b="1" i="0" u="none" strike="noStrike">
                          <a:solidFill>
                            <a:srgbClr val="000000"/>
                          </a:solidFill>
                          <a:latin typeface="Arial Narrow"/>
                        </a:rPr>
                        <a:t>LAT PULLDOWN</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10</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45627">
                <a:tc>
                  <a:txBody>
                    <a:bodyPr/>
                    <a:lstStyle/>
                    <a:p>
                      <a:pPr algn="l" fontAlgn="ctr"/>
                      <a:r>
                        <a:rPr lang="en-US" sz="1100" b="1" i="0" u="none" strike="noStrike">
                          <a:solidFill>
                            <a:srgbClr val="000000"/>
                          </a:solidFill>
                          <a:latin typeface="Arial Narrow"/>
                        </a:rPr>
                        <a:t>SHOULDER PRESS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10</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45627">
                <a:tc>
                  <a:txBody>
                    <a:bodyPr/>
                    <a:lstStyle/>
                    <a:p>
                      <a:pPr algn="l" fontAlgn="ctr"/>
                      <a:r>
                        <a:rPr lang="en-US" sz="1100" b="1" i="0" u="none" strike="noStrike">
                          <a:solidFill>
                            <a:srgbClr val="000000"/>
                          </a:solidFill>
                          <a:latin typeface="Arial Narrow"/>
                        </a:rPr>
                        <a:t>SEATED ROW</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10</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45627">
                <a:tc>
                  <a:txBody>
                    <a:bodyPr/>
                    <a:lstStyle/>
                    <a:p>
                      <a:pPr algn="l" fontAlgn="ctr"/>
                      <a:r>
                        <a:rPr lang="en-US" sz="1100" b="1" i="0" u="none" strike="noStrike">
                          <a:solidFill>
                            <a:srgbClr val="000000"/>
                          </a:solidFill>
                          <a:latin typeface="Arial Narrow"/>
                        </a:rPr>
                        <a:t>DIPS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1100" b="1" i="0" u="none" strike="noStrike">
                          <a:solidFill>
                            <a:srgbClr val="000000"/>
                          </a:solidFill>
                          <a:latin typeface="Arial Narrow"/>
                        </a:rPr>
                        <a:t>FAILURE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100" b="1" i="0" u="none" strike="noStrike">
                          <a:solidFill>
                            <a:srgbClr val="000000"/>
                          </a:solidFill>
                          <a:latin typeface="Arial Narrow"/>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45627">
                <a:tc>
                  <a:txBody>
                    <a:bodyPr/>
                    <a:lstStyle/>
                    <a:p>
                      <a:pPr algn="l" fontAlgn="ctr"/>
                      <a:r>
                        <a:rPr lang="en-US" sz="1100" b="1" i="0" u="none" strike="noStrike">
                          <a:solidFill>
                            <a:srgbClr val="000000"/>
                          </a:solidFill>
                          <a:latin typeface="Arial Narrow"/>
                        </a:rPr>
                        <a:t>SHOULDER PRE-HAB</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4">
                  <a:txBody>
                    <a:bodyPr/>
                    <a:lstStyle/>
                    <a:p>
                      <a:pPr algn="ctr" fontAlgn="ctr"/>
                      <a:r>
                        <a:rPr lang="en-US" sz="1100" b="1" i="0" u="none" strike="noStrike">
                          <a:solidFill>
                            <a:srgbClr val="000000"/>
                          </a:solidFill>
                          <a:latin typeface="Arial Narrow"/>
                        </a:rPr>
                        <a:t>YOUR CHOICE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ctr"/>
                      <a:r>
                        <a:rPr lang="en-US" sz="1100" b="1" i="0" u="none" strike="noStrike">
                          <a:solidFill>
                            <a:srgbClr val="000000"/>
                          </a:solidFill>
                          <a:latin typeface="Arial Narrow"/>
                        </a:rPr>
                        <a:t>15</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45627">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45627">
                <a:tc gridSpan="10">
                  <a:txBody>
                    <a:bodyPr/>
                    <a:lstStyle/>
                    <a:p>
                      <a:pPr algn="ctr" fontAlgn="ctr"/>
                      <a:r>
                        <a:rPr lang="en-US" sz="1100" b="0" i="1" u="none" strike="noStrike">
                          <a:solidFill>
                            <a:srgbClr val="000000"/>
                          </a:solidFill>
                          <a:latin typeface="Arial Narrow"/>
                        </a:rPr>
                        <a:t>DAY 3</a:t>
                      </a:r>
                    </a:p>
                  </a:txBody>
                  <a:tcPr marL="3030" marR="3030" marT="3030" marB="0" anchor="ctr">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45627">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45627">
                <a:tc>
                  <a:txBody>
                    <a:bodyPr/>
                    <a:lstStyle/>
                    <a:p>
                      <a:pPr algn="l" fontAlgn="ctr"/>
                      <a:endParaRPr lang="en-US" sz="1100" b="0" i="1" u="none" strike="noStrike">
                        <a:solidFill>
                          <a:srgbClr val="000000"/>
                        </a:solidFill>
                        <a:latin typeface="Arial Narrow"/>
                      </a:endParaRPr>
                    </a:p>
                  </a:txBody>
                  <a:tcPr marL="3030" marR="3030" marT="303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gridSpan="2">
                  <a:txBody>
                    <a:bodyPr/>
                    <a:lstStyle/>
                    <a:p>
                      <a:pPr algn="ctr" fontAlgn="ctr"/>
                      <a:r>
                        <a:rPr lang="en-US" sz="1100" b="0" i="1" u="none" strike="noStrike">
                          <a:solidFill>
                            <a:srgbClr val="000000"/>
                          </a:solidFill>
                          <a:latin typeface="Arial Narrow"/>
                        </a:rPr>
                        <a:t>WARM-UP</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algn="ctr" fontAlgn="ctr"/>
                      <a:r>
                        <a:rPr lang="en-US" sz="1100" b="0" i="1" u="none" strike="noStrike">
                          <a:solidFill>
                            <a:srgbClr val="000000"/>
                          </a:solidFill>
                          <a:latin typeface="Arial Narrow"/>
                        </a:rPr>
                        <a:t>WARM-UP</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3">
                  <a:txBody>
                    <a:bodyPr/>
                    <a:lstStyle/>
                    <a:p>
                      <a:pPr algn="ctr" fontAlgn="ctr"/>
                      <a:r>
                        <a:rPr lang="en-US" sz="1100" b="0" i="1" u="none" strike="noStrike">
                          <a:solidFill>
                            <a:srgbClr val="000000"/>
                          </a:solidFill>
                          <a:latin typeface="Arial Narrow"/>
                        </a:rPr>
                        <a:t>WORK SETS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rowSpan="8">
                  <a:txBody>
                    <a:bodyPr/>
                    <a:lstStyle/>
                    <a:p>
                      <a:pPr algn="ctr" fontAlgn="ctr"/>
                      <a:r>
                        <a:rPr lang="en-US" sz="1100" b="0" i="1" u="none" strike="noStrike">
                          <a:solidFill>
                            <a:srgbClr val="000000"/>
                          </a:solidFill>
                          <a:latin typeface="Arial Narrow"/>
                        </a:rPr>
                        <a:t>SAME WEIGHT AS MONDAY, BUT MOVE BAR WITH SPEED</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45627">
                <a:tc>
                  <a:txBody>
                    <a:bodyPr/>
                    <a:lstStyle/>
                    <a:p>
                      <a:pPr algn="ctr" fontAlgn="ctr"/>
                      <a:r>
                        <a:rPr lang="en-US" sz="1100" b="0" i="1" u="none" strike="noStrike">
                          <a:solidFill>
                            <a:srgbClr val="000000"/>
                          </a:solidFill>
                          <a:latin typeface="Arial Narrow"/>
                        </a:rPr>
                        <a:t>EXERCISE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WEIGHT</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WEIGHT</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WEIGHT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SETS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45627">
                <a:tc>
                  <a:txBody>
                    <a:bodyPr/>
                    <a:lstStyle/>
                    <a:p>
                      <a:pPr algn="l" fontAlgn="ctr"/>
                      <a:r>
                        <a:rPr lang="en-US" sz="1100" b="0" i="1" u="none" strike="noStrike">
                          <a:solidFill>
                            <a:srgbClr val="000000"/>
                          </a:solidFill>
                          <a:latin typeface="Arial Narrow"/>
                        </a:rPr>
                        <a:t>BOX JUMPS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5</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45627">
                <a:tc>
                  <a:txBody>
                    <a:bodyPr/>
                    <a:lstStyle/>
                    <a:p>
                      <a:pPr algn="l" fontAlgn="ctr"/>
                      <a:r>
                        <a:rPr lang="en-US" sz="1100" b="0" i="1" u="none" strike="noStrike">
                          <a:solidFill>
                            <a:srgbClr val="000000"/>
                          </a:solidFill>
                          <a:latin typeface="Arial Narrow"/>
                        </a:rPr>
                        <a:t>LEG PRESS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5</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5</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45627">
                <a:tc>
                  <a:txBody>
                    <a:bodyPr/>
                    <a:lstStyle/>
                    <a:p>
                      <a:pPr algn="l" fontAlgn="ctr"/>
                      <a:r>
                        <a:rPr lang="en-US" sz="1100" b="0" i="1" u="none" strike="noStrike">
                          <a:solidFill>
                            <a:srgbClr val="000000"/>
                          </a:solidFill>
                          <a:latin typeface="Arial Narrow"/>
                        </a:rPr>
                        <a:t>STEP-UPS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5 EA.</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45627">
                <a:tc>
                  <a:txBody>
                    <a:bodyPr/>
                    <a:lstStyle/>
                    <a:p>
                      <a:pPr algn="l" fontAlgn="ctr"/>
                      <a:r>
                        <a:rPr lang="en-US" sz="1100" b="0" i="1" u="none" strike="noStrike">
                          <a:solidFill>
                            <a:srgbClr val="000000"/>
                          </a:solidFill>
                          <a:latin typeface="Arial Narrow"/>
                        </a:rPr>
                        <a:t>GOOD MORNINGS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5</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45627">
                <a:tc>
                  <a:txBody>
                    <a:bodyPr/>
                    <a:lstStyle/>
                    <a:p>
                      <a:pPr algn="l" fontAlgn="ctr"/>
                      <a:r>
                        <a:rPr lang="en-US" sz="1100" b="0" i="1" u="none" strike="noStrike">
                          <a:solidFill>
                            <a:srgbClr val="000000"/>
                          </a:solidFill>
                          <a:latin typeface="Arial Narrow"/>
                        </a:rPr>
                        <a:t>BI'S AND TRI'S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5 EA.</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45627">
                <a:tc>
                  <a:txBody>
                    <a:bodyPr/>
                    <a:lstStyle/>
                    <a:p>
                      <a:pPr algn="l" fontAlgn="ctr"/>
                      <a:r>
                        <a:rPr lang="en-US" sz="1100" b="0" i="1" u="none" strike="noStrike">
                          <a:solidFill>
                            <a:srgbClr val="000000"/>
                          </a:solidFill>
                          <a:latin typeface="Arial Narrow"/>
                        </a:rPr>
                        <a:t>FOREARMS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10</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45627">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45627">
                <a:tc gridSpan="10">
                  <a:txBody>
                    <a:bodyPr/>
                    <a:lstStyle/>
                    <a:p>
                      <a:pPr algn="ctr" fontAlgn="ctr"/>
                      <a:r>
                        <a:rPr lang="en-US" sz="1100" b="0" i="1" u="none" strike="noStrike">
                          <a:solidFill>
                            <a:srgbClr val="000000"/>
                          </a:solidFill>
                          <a:latin typeface="Arial Narrow"/>
                        </a:rPr>
                        <a:t>DAY 4</a:t>
                      </a:r>
                    </a:p>
                  </a:txBody>
                  <a:tcPr marL="3030" marR="3030" marT="3030" marB="0" anchor="ctr">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45627">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45627">
                <a:tc>
                  <a:txBody>
                    <a:bodyPr/>
                    <a:lstStyle/>
                    <a:p>
                      <a:pPr algn="l" fontAlgn="ctr"/>
                      <a:endParaRPr lang="en-US" sz="1100" b="0" i="1" u="none" strike="noStrike">
                        <a:solidFill>
                          <a:srgbClr val="000000"/>
                        </a:solidFill>
                        <a:latin typeface="Arial Narrow"/>
                      </a:endParaRPr>
                    </a:p>
                  </a:txBody>
                  <a:tcPr marL="3030" marR="3030" marT="303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gridSpan="2">
                  <a:txBody>
                    <a:bodyPr/>
                    <a:lstStyle/>
                    <a:p>
                      <a:pPr algn="ctr" fontAlgn="ctr"/>
                      <a:r>
                        <a:rPr lang="en-US" sz="1100" b="0" i="1" u="none" strike="noStrike">
                          <a:solidFill>
                            <a:srgbClr val="000000"/>
                          </a:solidFill>
                          <a:latin typeface="Arial Narrow"/>
                        </a:rPr>
                        <a:t>WARM-UP</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algn="ctr" fontAlgn="ctr"/>
                      <a:r>
                        <a:rPr lang="en-US" sz="1100" b="0" i="1" u="none" strike="noStrike">
                          <a:solidFill>
                            <a:srgbClr val="000000"/>
                          </a:solidFill>
                          <a:latin typeface="Arial Narrow"/>
                        </a:rPr>
                        <a:t>WARM-UP</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3">
                  <a:txBody>
                    <a:bodyPr/>
                    <a:lstStyle/>
                    <a:p>
                      <a:pPr algn="ctr" fontAlgn="ctr"/>
                      <a:r>
                        <a:rPr lang="en-US" sz="1100" b="0" i="1" u="none" strike="noStrike">
                          <a:solidFill>
                            <a:srgbClr val="000000"/>
                          </a:solidFill>
                          <a:latin typeface="Arial Narrow"/>
                        </a:rPr>
                        <a:t>WORK SETS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rowSpan="8">
                  <a:txBody>
                    <a:bodyPr/>
                    <a:lstStyle/>
                    <a:p>
                      <a:pPr algn="ctr" fontAlgn="ctr"/>
                      <a:r>
                        <a:rPr lang="en-US" sz="1100" b="0" i="1" u="none" strike="noStrike">
                          <a:solidFill>
                            <a:srgbClr val="000000"/>
                          </a:solidFill>
                          <a:latin typeface="Arial Narrow"/>
                        </a:rPr>
                        <a:t>SAME WEIGHT AS TUESDAY, BUT MOVE BAR WITH SPEED</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45627">
                <a:tc>
                  <a:txBody>
                    <a:bodyPr/>
                    <a:lstStyle/>
                    <a:p>
                      <a:pPr algn="ctr" fontAlgn="ctr"/>
                      <a:r>
                        <a:rPr lang="en-US" sz="1100" b="0" i="1" u="none" strike="noStrike">
                          <a:solidFill>
                            <a:srgbClr val="000000"/>
                          </a:solidFill>
                          <a:latin typeface="Arial Narrow"/>
                        </a:rPr>
                        <a:t>EXERCISE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WEIGHT</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WEIGHT</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WEIGHT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SETS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45627">
                <a:tc>
                  <a:txBody>
                    <a:bodyPr/>
                    <a:lstStyle/>
                    <a:p>
                      <a:pPr algn="l" fontAlgn="ctr"/>
                      <a:r>
                        <a:rPr lang="en-US" sz="1100" b="0" i="1" u="none" strike="noStrike">
                          <a:solidFill>
                            <a:srgbClr val="000000"/>
                          </a:solidFill>
                          <a:latin typeface="Arial Narrow"/>
                        </a:rPr>
                        <a:t>INCLINE DB BENCH</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5</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5</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5</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45627">
                <a:tc>
                  <a:txBody>
                    <a:bodyPr/>
                    <a:lstStyle/>
                    <a:p>
                      <a:pPr algn="ctr" fontAlgn="ctr"/>
                      <a:r>
                        <a:rPr lang="en-US" sz="1100" b="0" i="1" u="none" strike="noStrike">
                          <a:solidFill>
                            <a:srgbClr val="000000"/>
                          </a:solidFill>
                          <a:latin typeface="Arial Narrow"/>
                        </a:rPr>
                        <a:t>W/ 3-WAY PUSH-UPS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1100" b="0" i="1" u="none" strike="noStrike">
                          <a:solidFill>
                            <a:srgbClr val="000000"/>
                          </a:solidFill>
                          <a:latin typeface="Arial Narrow"/>
                        </a:rPr>
                        <a:t>FAILURE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45627">
                <a:tc>
                  <a:txBody>
                    <a:bodyPr/>
                    <a:lstStyle/>
                    <a:p>
                      <a:pPr algn="l" fontAlgn="ctr"/>
                      <a:r>
                        <a:rPr lang="en-US" sz="1100" b="0" i="1" u="none" strike="noStrike">
                          <a:solidFill>
                            <a:srgbClr val="000000"/>
                          </a:solidFill>
                          <a:latin typeface="Arial Narrow"/>
                        </a:rPr>
                        <a:t>PULL-UPS (ANY GRIP)</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dirty="0">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1100" b="0" i="1" u="none" strike="noStrike">
                          <a:solidFill>
                            <a:srgbClr val="000000"/>
                          </a:solidFill>
                          <a:latin typeface="Arial Narrow"/>
                        </a:rPr>
                        <a:t>FAILURE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45627">
                <a:tc>
                  <a:txBody>
                    <a:bodyPr/>
                    <a:lstStyle/>
                    <a:p>
                      <a:pPr algn="l" fontAlgn="ctr"/>
                      <a:r>
                        <a:rPr lang="en-US" sz="1100" b="0" i="1" u="none" strike="noStrike">
                          <a:solidFill>
                            <a:srgbClr val="000000"/>
                          </a:solidFill>
                          <a:latin typeface="Arial Narrow"/>
                        </a:rPr>
                        <a:t>UPRIGHT ROW</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dirty="0">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5</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45627">
                <a:tc>
                  <a:txBody>
                    <a:bodyPr/>
                    <a:lstStyle/>
                    <a:p>
                      <a:pPr algn="l" fontAlgn="ctr"/>
                      <a:r>
                        <a:rPr lang="en-US" sz="1100" b="0" i="1" u="none" strike="noStrike">
                          <a:solidFill>
                            <a:srgbClr val="000000"/>
                          </a:solidFill>
                          <a:latin typeface="Arial Narrow"/>
                        </a:rPr>
                        <a:t>BENT OVER ROW</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dirty="0">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5</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45627">
                <a:tc>
                  <a:txBody>
                    <a:bodyPr/>
                    <a:lstStyle/>
                    <a:p>
                      <a:pPr algn="l" fontAlgn="ctr"/>
                      <a:r>
                        <a:rPr lang="en-US" sz="1100" b="0" i="1" u="none" strike="noStrike">
                          <a:solidFill>
                            <a:srgbClr val="000000"/>
                          </a:solidFill>
                          <a:latin typeface="Arial Narrow"/>
                        </a:rPr>
                        <a:t>SHOULDER PRE-HAB</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dirty="0">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dirty="0">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15</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dirty="0">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bl>
          </a:graphicData>
        </a:graphic>
      </p:graphicFrame>
      <p:sp>
        <p:nvSpPr>
          <p:cNvPr id="5" name="Rectangle 4"/>
          <p:cNvSpPr/>
          <p:nvPr/>
        </p:nvSpPr>
        <p:spPr>
          <a:xfrm>
            <a:off x="0" y="-228600"/>
            <a:ext cx="6858000" cy="1815882"/>
          </a:xfrm>
          <a:prstGeom prst="rect">
            <a:avLst/>
          </a:prstGeom>
          <a:noFill/>
        </p:spPr>
        <p:txBody>
          <a:bodyPr wrap="square" lIns="91440" tIns="45720" rIns="91440" bIns="45720">
            <a:spAutoFit/>
          </a:bodyPr>
          <a:lstStyle/>
          <a:p>
            <a:pPr algn="ctr"/>
            <a:r>
              <a:rPr lang="en-US" sz="7200" b="1" dirty="0" smtClean="0">
                <a:ln w="28575">
                  <a:solidFill>
                    <a:srgbClr val="0000FF"/>
                  </a:solidFill>
                  <a:prstDash val="solid"/>
                </a:ln>
                <a:solidFill>
                  <a:schemeClr val="bg1"/>
                </a:solidFill>
                <a:effectLst>
                  <a:outerShdw blurRad="41275" dist="20320" dir="1800000" algn="tl" rotWithShape="0">
                    <a:srgbClr val="000000">
                      <a:alpha val="40000"/>
                    </a:srgbClr>
                  </a:outerShdw>
                </a:effectLst>
                <a:latin typeface="CCSU" pitchFamily="2" charset="0"/>
              </a:rPr>
              <a:t>BLUE DEVIL</a:t>
            </a:r>
          </a:p>
          <a:p>
            <a:pPr algn="ctr"/>
            <a:r>
              <a:rPr lang="en-US" sz="4000" b="1" dirty="0" smtClean="0">
                <a:ln w="28575">
                  <a:solidFill>
                    <a:srgbClr val="0000FF"/>
                  </a:solidFill>
                  <a:prstDash val="solid"/>
                </a:ln>
                <a:solidFill>
                  <a:schemeClr val="bg1"/>
                </a:solidFill>
                <a:effectLst>
                  <a:outerShdw blurRad="41275" dist="20320" dir="1800000" algn="tl" rotWithShape="0">
                    <a:srgbClr val="000000">
                      <a:alpha val="40000"/>
                    </a:srgbClr>
                  </a:outerShdw>
                </a:effectLst>
                <a:latin typeface="CCSU" pitchFamily="2" charset="0"/>
              </a:rPr>
              <a:t>SWIMMING &amp; DIVING </a:t>
            </a:r>
            <a:endParaRPr lang="en-US" sz="4000" b="1" dirty="0">
              <a:ln w="28575">
                <a:solidFill>
                  <a:srgbClr val="0000FF"/>
                </a:solidFill>
                <a:prstDash val="solid"/>
              </a:ln>
              <a:solidFill>
                <a:schemeClr val="bg1"/>
              </a:solidFill>
              <a:effectLst>
                <a:outerShdw blurRad="41275" dist="20320" dir="1800000" algn="tl" rotWithShape="0">
                  <a:srgbClr val="000000">
                    <a:alpha val="40000"/>
                  </a:srgbClr>
                </a:outerShdw>
              </a:effectLst>
              <a:latin typeface="CCSU" pitchFamily="2"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nvGraphicFramePr>
        <p:xfrm>
          <a:off x="0" y="1219201"/>
          <a:ext cx="6858000" cy="7961374"/>
        </p:xfrm>
        <a:graphic>
          <a:graphicData uri="http://schemas.openxmlformats.org/drawingml/2006/table">
            <a:tbl>
              <a:tblPr/>
              <a:tblGrid>
                <a:gridCol w="1721187"/>
                <a:gridCol w="570757"/>
                <a:gridCol w="570757"/>
                <a:gridCol w="570757"/>
                <a:gridCol w="570757"/>
                <a:gridCol w="570757"/>
                <a:gridCol w="570757"/>
                <a:gridCol w="570757"/>
                <a:gridCol w="570757"/>
                <a:gridCol w="570757"/>
              </a:tblGrid>
              <a:tr h="445926">
                <a:tc gridSpan="10">
                  <a:txBody>
                    <a:bodyPr/>
                    <a:lstStyle/>
                    <a:p>
                      <a:pPr algn="ctr" fontAlgn="ctr"/>
                      <a:r>
                        <a:rPr lang="en-US" sz="1100" b="1" i="0" u="none" strike="noStrike" dirty="0">
                          <a:solidFill>
                            <a:srgbClr val="000000"/>
                          </a:solidFill>
                          <a:latin typeface="Arial Narrow"/>
                        </a:rPr>
                        <a:t>WEEK </a:t>
                      </a:r>
                      <a:r>
                        <a:rPr lang="en-US" sz="1100" b="1" i="0" u="none" strike="noStrike" dirty="0" smtClean="0">
                          <a:solidFill>
                            <a:srgbClr val="000000"/>
                          </a:solidFill>
                          <a:latin typeface="Arial Narrow"/>
                        </a:rPr>
                        <a:t>2</a:t>
                      </a:r>
                      <a:endParaRPr lang="en-US" sz="1100" b="1" i="0" u="none" strike="noStrike" dirty="0">
                        <a:solidFill>
                          <a:srgbClr val="000000"/>
                        </a:solidFill>
                        <a:latin typeface="Arial Narrow"/>
                      </a:endParaRPr>
                    </a:p>
                  </a:txBody>
                  <a:tcPr marL="3030" marR="3030" marT="3030" marB="0" anchor="ctr">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69364">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69364">
                <a:tc gridSpan="10">
                  <a:txBody>
                    <a:bodyPr/>
                    <a:lstStyle/>
                    <a:p>
                      <a:pPr algn="ctr" fontAlgn="ctr"/>
                      <a:r>
                        <a:rPr lang="en-US" sz="1100" b="1" i="0" u="none" strike="noStrike">
                          <a:solidFill>
                            <a:srgbClr val="000000"/>
                          </a:solidFill>
                          <a:latin typeface="Arial Narrow"/>
                        </a:rPr>
                        <a:t>DAY 1</a:t>
                      </a:r>
                    </a:p>
                  </a:txBody>
                  <a:tcPr marL="3030" marR="3030" marT="3030" marB="0" anchor="ctr">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71043">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1043">
                <a:tc>
                  <a:txBody>
                    <a:bodyPr/>
                    <a:lstStyle/>
                    <a:p>
                      <a:pPr algn="l" fontAlgn="ctr"/>
                      <a:endParaRPr lang="en-US" sz="1100" b="1" i="0" u="none" strike="noStrike">
                        <a:solidFill>
                          <a:srgbClr val="000000"/>
                        </a:solidFill>
                        <a:latin typeface="Arial Narrow"/>
                      </a:endParaRPr>
                    </a:p>
                  </a:txBody>
                  <a:tcPr marL="3030" marR="3030" marT="303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gridSpan="2">
                  <a:txBody>
                    <a:bodyPr/>
                    <a:lstStyle/>
                    <a:p>
                      <a:pPr algn="ctr" fontAlgn="ctr"/>
                      <a:r>
                        <a:rPr lang="en-US" sz="1100" b="1" i="0" u="none" strike="noStrike">
                          <a:solidFill>
                            <a:srgbClr val="000000"/>
                          </a:solidFill>
                          <a:latin typeface="Arial Narrow"/>
                        </a:rPr>
                        <a:t>WARM-UP</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algn="ctr" fontAlgn="ctr"/>
                      <a:r>
                        <a:rPr lang="en-US" sz="1100" b="1" i="0" u="none" strike="noStrike">
                          <a:solidFill>
                            <a:srgbClr val="000000"/>
                          </a:solidFill>
                          <a:latin typeface="Arial Narrow"/>
                        </a:rPr>
                        <a:t>WARM-UP</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3">
                  <a:txBody>
                    <a:bodyPr/>
                    <a:lstStyle/>
                    <a:p>
                      <a:pPr algn="ctr" fontAlgn="ctr"/>
                      <a:r>
                        <a:rPr lang="en-US" sz="1100" b="1" i="0" u="none" strike="noStrike">
                          <a:solidFill>
                            <a:srgbClr val="000000"/>
                          </a:solidFill>
                          <a:latin typeface="Arial Narrow"/>
                        </a:rPr>
                        <a:t>WORK SETS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l" fontAlgn="ctr"/>
                      <a:endParaRPr lang="en-US" sz="1100" b="1"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1043">
                <a:tc>
                  <a:txBody>
                    <a:bodyPr/>
                    <a:lstStyle/>
                    <a:p>
                      <a:pPr algn="ctr" fontAlgn="ctr"/>
                      <a:r>
                        <a:rPr lang="en-US" sz="1100" b="1" i="0" u="none" strike="noStrike">
                          <a:solidFill>
                            <a:srgbClr val="000000"/>
                          </a:solidFill>
                          <a:latin typeface="Arial Narrow"/>
                        </a:rPr>
                        <a:t>EXERCISE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WEIGHT</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WEIGHT</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WEIGHT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SETS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69364">
                <a:tc>
                  <a:txBody>
                    <a:bodyPr/>
                    <a:lstStyle/>
                    <a:p>
                      <a:pPr algn="l" fontAlgn="ctr"/>
                      <a:r>
                        <a:rPr lang="en-US" sz="1100" b="1" i="0" u="none" strike="noStrike">
                          <a:solidFill>
                            <a:srgbClr val="000000"/>
                          </a:solidFill>
                          <a:latin typeface="Arial Narrow"/>
                        </a:rPr>
                        <a:t>JUMP SQUATS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10</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25 LBS.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69364">
                <a:tc>
                  <a:txBody>
                    <a:bodyPr/>
                    <a:lstStyle/>
                    <a:p>
                      <a:pPr algn="l" fontAlgn="ctr"/>
                      <a:r>
                        <a:rPr lang="en-US" sz="1100" b="1" i="0" u="none" strike="noStrike">
                          <a:solidFill>
                            <a:srgbClr val="000000"/>
                          </a:solidFill>
                          <a:latin typeface="Arial Narrow"/>
                        </a:rPr>
                        <a:t>BACK SQUAT</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5</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5</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10</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69364">
                <a:tc>
                  <a:txBody>
                    <a:bodyPr/>
                    <a:lstStyle/>
                    <a:p>
                      <a:pPr algn="l" fontAlgn="ctr"/>
                      <a:r>
                        <a:rPr lang="en-US" sz="1100" b="1" i="0" u="none" strike="noStrike">
                          <a:solidFill>
                            <a:srgbClr val="000000"/>
                          </a:solidFill>
                          <a:latin typeface="Arial Narrow"/>
                        </a:rPr>
                        <a:t>SPLIT SQUATS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dirty="0">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10 EA.</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69364">
                <a:tc>
                  <a:txBody>
                    <a:bodyPr/>
                    <a:lstStyle/>
                    <a:p>
                      <a:pPr algn="l" fontAlgn="ctr"/>
                      <a:r>
                        <a:rPr lang="en-US" sz="1100" b="1" i="0" u="none" strike="noStrike">
                          <a:solidFill>
                            <a:srgbClr val="000000"/>
                          </a:solidFill>
                          <a:latin typeface="Arial Narrow"/>
                        </a:rPr>
                        <a:t>RDL</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10</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69364">
                <a:tc>
                  <a:txBody>
                    <a:bodyPr/>
                    <a:lstStyle/>
                    <a:p>
                      <a:pPr algn="l" fontAlgn="ctr"/>
                      <a:r>
                        <a:rPr lang="en-US" sz="1100" b="1" i="0" u="none" strike="noStrike">
                          <a:solidFill>
                            <a:srgbClr val="000000"/>
                          </a:solidFill>
                          <a:latin typeface="Arial Narrow"/>
                        </a:rPr>
                        <a:t>BI'S AND TRI'S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4">
                  <a:txBody>
                    <a:bodyPr/>
                    <a:lstStyle/>
                    <a:p>
                      <a:pPr algn="ctr" fontAlgn="ctr"/>
                      <a:r>
                        <a:rPr lang="en-US" sz="1100" b="1" i="0" u="none" strike="noStrike">
                          <a:solidFill>
                            <a:srgbClr val="000000"/>
                          </a:solidFill>
                          <a:latin typeface="Arial Narrow"/>
                        </a:rPr>
                        <a:t>YOUR CHOICE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ctr"/>
                      <a:r>
                        <a:rPr lang="en-US" sz="1100" b="1" i="0" u="none" strike="noStrike">
                          <a:solidFill>
                            <a:srgbClr val="000000"/>
                          </a:solidFill>
                          <a:latin typeface="Arial Narrow"/>
                        </a:rPr>
                        <a:t>10 EA.</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1043">
                <a:tc>
                  <a:txBody>
                    <a:bodyPr/>
                    <a:lstStyle/>
                    <a:p>
                      <a:pPr algn="l" fontAlgn="ctr"/>
                      <a:r>
                        <a:rPr lang="en-US" sz="1100" b="1" i="0" u="none" strike="noStrike">
                          <a:solidFill>
                            <a:srgbClr val="000000"/>
                          </a:solidFill>
                          <a:latin typeface="Arial Narrow"/>
                        </a:rPr>
                        <a:t>FOREARMS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4">
                  <a:txBody>
                    <a:bodyPr/>
                    <a:lstStyle/>
                    <a:p>
                      <a:pPr algn="ctr" fontAlgn="ctr"/>
                      <a:r>
                        <a:rPr lang="en-US" sz="1100" b="1" i="0" u="none" strike="noStrike">
                          <a:solidFill>
                            <a:srgbClr val="000000"/>
                          </a:solidFill>
                          <a:latin typeface="Arial Narrow"/>
                        </a:rPr>
                        <a:t>YOUR CHOICE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ctr"/>
                      <a:r>
                        <a:rPr lang="en-US" sz="1100" b="1" i="0" u="none" strike="noStrike">
                          <a:solidFill>
                            <a:srgbClr val="000000"/>
                          </a:solidFill>
                          <a:latin typeface="Arial Narrow"/>
                        </a:rPr>
                        <a:t>10</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69364">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69364">
                <a:tc gridSpan="10">
                  <a:txBody>
                    <a:bodyPr/>
                    <a:lstStyle/>
                    <a:p>
                      <a:pPr algn="ctr" fontAlgn="ctr"/>
                      <a:r>
                        <a:rPr lang="en-US" sz="1100" b="1" i="0" u="none" strike="noStrike">
                          <a:solidFill>
                            <a:srgbClr val="000000"/>
                          </a:solidFill>
                          <a:latin typeface="Arial Narrow"/>
                        </a:rPr>
                        <a:t>DAY 2</a:t>
                      </a:r>
                    </a:p>
                  </a:txBody>
                  <a:tcPr marL="3030" marR="3030" marT="3030" marB="0" anchor="ctr">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71043">
                <a:tc>
                  <a:txBody>
                    <a:bodyPr/>
                    <a:lstStyle/>
                    <a:p>
                      <a:pPr algn="l" fontAlgn="ctr"/>
                      <a:endParaRPr lang="en-US" sz="1100" b="1" i="0" u="none" strike="noStrike" dirty="0">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1043">
                <a:tc>
                  <a:txBody>
                    <a:bodyPr/>
                    <a:lstStyle/>
                    <a:p>
                      <a:pPr algn="l" fontAlgn="ctr"/>
                      <a:endParaRPr lang="en-US" sz="1100" b="1" i="0" u="none" strike="noStrike">
                        <a:solidFill>
                          <a:srgbClr val="000000"/>
                        </a:solidFill>
                        <a:latin typeface="Arial Narrow"/>
                      </a:endParaRPr>
                    </a:p>
                  </a:txBody>
                  <a:tcPr marL="3030" marR="3030" marT="303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gridSpan="2">
                  <a:txBody>
                    <a:bodyPr/>
                    <a:lstStyle/>
                    <a:p>
                      <a:pPr algn="ctr" fontAlgn="ctr"/>
                      <a:r>
                        <a:rPr lang="en-US" sz="1100" b="1" i="0" u="none" strike="noStrike">
                          <a:solidFill>
                            <a:srgbClr val="000000"/>
                          </a:solidFill>
                          <a:latin typeface="Arial Narrow"/>
                        </a:rPr>
                        <a:t>WARM-UP</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algn="ctr" fontAlgn="ctr"/>
                      <a:r>
                        <a:rPr lang="en-US" sz="1100" b="1" i="0" u="none" strike="noStrike">
                          <a:solidFill>
                            <a:srgbClr val="000000"/>
                          </a:solidFill>
                          <a:latin typeface="Arial Narrow"/>
                        </a:rPr>
                        <a:t>WARM-UP</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3">
                  <a:txBody>
                    <a:bodyPr/>
                    <a:lstStyle/>
                    <a:p>
                      <a:pPr algn="ctr" fontAlgn="ctr"/>
                      <a:r>
                        <a:rPr lang="en-US" sz="1100" b="1" i="0" u="none" strike="noStrike">
                          <a:solidFill>
                            <a:srgbClr val="000000"/>
                          </a:solidFill>
                          <a:latin typeface="Arial Narrow"/>
                        </a:rPr>
                        <a:t>WORK SETS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l" fontAlgn="ctr"/>
                      <a:endParaRPr lang="en-US" sz="1100" b="1"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1043">
                <a:tc>
                  <a:txBody>
                    <a:bodyPr/>
                    <a:lstStyle/>
                    <a:p>
                      <a:pPr algn="ctr" fontAlgn="ctr"/>
                      <a:r>
                        <a:rPr lang="en-US" sz="1100" b="1" i="0" u="none" strike="noStrike">
                          <a:solidFill>
                            <a:srgbClr val="000000"/>
                          </a:solidFill>
                          <a:latin typeface="Arial Narrow"/>
                        </a:rPr>
                        <a:t>EXERCISE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WEIGHT</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WEIGHT</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WEIGHT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SETS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69364">
                <a:tc>
                  <a:txBody>
                    <a:bodyPr/>
                    <a:lstStyle/>
                    <a:p>
                      <a:pPr algn="l" fontAlgn="ctr"/>
                      <a:r>
                        <a:rPr lang="en-US" sz="1100" b="1" i="0" u="none" strike="noStrike">
                          <a:solidFill>
                            <a:srgbClr val="000000"/>
                          </a:solidFill>
                          <a:latin typeface="Arial Narrow"/>
                        </a:rPr>
                        <a:t>BENCH PRESS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5</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5</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10</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69364">
                <a:tc>
                  <a:txBody>
                    <a:bodyPr/>
                    <a:lstStyle/>
                    <a:p>
                      <a:pPr algn="l" fontAlgn="ctr"/>
                      <a:r>
                        <a:rPr lang="en-US" sz="1100" b="1" i="0" u="none" strike="noStrike">
                          <a:solidFill>
                            <a:srgbClr val="000000"/>
                          </a:solidFill>
                          <a:latin typeface="Arial Narrow"/>
                        </a:rPr>
                        <a:t>LAT PULLDOWN</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10</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69364">
                <a:tc>
                  <a:txBody>
                    <a:bodyPr/>
                    <a:lstStyle/>
                    <a:p>
                      <a:pPr algn="l" fontAlgn="ctr"/>
                      <a:r>
                        <a:rPr lang="en-US" sz="1100" b="1" i="0" u="none" strike="noStrike">
                          <a:solidFill>
                            <a:srgbClr val="000000"/>
                          </a:solidFill>
                          <a:latin typeface="Arial Narrow"/>
                        </a:rPr>
                        <a:t>SHOULDER PRESS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10</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69364">
                <a:tc>
                  <a:txBody>
                    <a:bodyPr/>
                    <a:lstStyle/>
                    <a:p>
                      <a:pPr algn="l" fontAlgn="ctr"/>
                      <a:r>
                        <a:rPr lang="en-US" sz="1100" b="1" i="0" u="none" strike="noStrike">
                          <a:solidFill>
                            <a:srgbClr val="000000"/>
                          </a:solidFill>
                          <a:latin typeface="Arial Narrow"/>
                        </a:rPr>
                        <a:t>SEATED ROW</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10</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69364">
                <a:tc>
                  <a:txBody>
                    <a:bodyPr/>
                    <a:lstStyle/>
                    <a:p>
                      <a:pPr algn="l" fontAlgn="ctr"/>
                      <a:r>
                        <a:rPr lang="en-US" sz="1100" b="1" i="0" u="none" strike="noStrike">
                          <a:solidFill>
                            <a:srgbClr val="000000"/>
                          </a:solidFill>
                          <a:latin typeface="Arial Narrow"/>
                        </a:rPr>
                        <a:t>DIPS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1100" b="1" i="0" u="none" strike="noStrike">
                          <a:solidFill>
                            <a:srgbClr val="000000"/>
                          </a:solidFill>
                          <a:latin typeface="Arial Narrow"/>
                        </a:rPr>
                        <a:t>FAILURE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100" b="1" i="0" u="none" strike="noStrike">
                          <a:solidFill>
                            <a:srgbClr val="000000"/>
                          </a:solidFill>
                          <a:latin typeface="Arial Narrow"/>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1043">
                <a:tc>
                  <a:txBody>
                    <a:bodyPr/>
                    <a:lstStyle/>
                    <a:p>
                      <a:pPr algn="l" fontAlgn="ctr"/>
                      <a:r>
                        <a:rPr lang="en-US" sz="1100" b="1" i="0" u="none" strike="noStrike">
                          <a:solidFill>
                            <a:srgbClr val="000000"/>
                          </a:solidFill>
                          <a:latin typeface="Arial Narrow"/>
                        </a:rPr>
                        <a:t>SHOULDER PRE-HAB</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4">
                  <a:txBody>
                    <a:bodyPr/>
                    <a:lstStyle/>
                    <a:p>
                      <a:pPr algn="ctr" fontAlgn="ctr"/>
                      <a:r>
                        <a:rPr lang="en-US" sz="1100" b="1" i="0" u="none" strike="noStrike">
                          <a:solidFill>
                            <a:srgbClr val="000000"/>
                          </a:solidFill>
                          <a:latin typeface="Arial Narrow"/>
                        </a:rPr>
                        <a:t>YOUR CHOICE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ctr"/>
                      <a:r>
                        <a:rPr lang="en-US" sz="1100" b="1" i="0" u="none" strike="noStrike">
                          <a:solidFill>
                            <a:srgbClr val="000000"/>
                          </a:solidFill>
                          <a:latin typeface="Arial Narrow"/>
                        </a:rPr>
                        <a:t>15</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69364">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69364">
                <a:tc gridSpan="10">
                  <a:txBody>
                    <a:bodyPr/>
                    <a:lstStyle/>
                    <a:p>
                      <a:pPr algn="ctr" fontAlgn="ctr"/>
                      <a:r>
                        <a:rPr lang="en-US" sz="1100" b="0" i="1" u="none" strike="noStrike">
                          <a:solidFill>
                            <a:srgbClr val="000000"/>
                          </a:solidFill>
                          <a:latin typeface="Arial Narrow"/>
                        </a:rPr>
                        <a:t>DAY 3</a:t>
                      </a:r>
                    </a:p>
                  </a:txBody>
                  <a:tcPr marL="3030" marR="3030" marT="3030" marB="0" anchor="ctr">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71043">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1043">
                <a:tc>
                  <a:txBody>
                    <a:bodyPr/>
                    <a:lstStyle/>
                    <a:p>
                      <a:pPr algn="l" fontAlgn="ctr"/>
                      <a:endParaRPr lang="en-US" sz="1100" b="0" i="1" u="none" strike="noStrike">
                        <a:solidFill>
                          <a:srgbClr val="000000"/>
                        </a:solidFill>
                        <a:latin typeface="Arial Narrow"/>
                      </a:endParaRPr>
                    </a:p>
                  </a:txBody>
                  <a:tcPr marL="3030" marR="3030" marT="303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gridSpan="2">
                  <a:txBody>
                    <a:bodyPr/>
                    <a:lstStyle/>
                    <a:p>
                      <a:pPr algn="ctr" fontAlgn="ctr"/>
                      <a:r>
                        <a:rPr lang="en-US" sz="1100" b="0" i="1" u="none" strike="noStrike">
                          <a:solidFill>
                            <a:srgbClr val="000000"/>
                          </a:solidFill>
                          <a:latin typeface="Arial Narrow"/>
                        </a:rPr>
                        <a:t>WARM-UP</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algn="ctr" fontAlgn="ctr"/>
                      <a:r>
                        <a:rPr lang="en-US" sz="1100" b="0" i="1" u="none" strike="noStrike">
                          <a:solidFill>
                            <a:srgbClr val="000000"/>
                          </a:solidFill>
                          <a:latin typeface="Arial Narrow"/>
                        </a:rPr>
                        <a:t>WARM-UP</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3">
                  <a:txBody>
                    <a:bodyPr/>
                    <a:lstStyle/>
                    <a:p>
                      <a:pPr algn="ctr" fontAlgn="ctr"/>
                      <a:r>
                        <a:rPr lang="en-US" sz="1100" b="0" i="1" u="none" strike="noStrike">
                          <a:solidFill>
                            <a:srgbClr val="000000"/>
                          </a:solidFill>
                          <a:latin typeface="Arial Narrow"/>
                        </a:rPr>
                        <a:t>WORK SETS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rowSpan="8">
                  <a:txBody>
                    <a:bodyPr/>
                    <a:lstStyle/>
                    <a:p>
                      <a:pPr algn="ctr" fontAlgn="ctr"/>
                      <a:r>
                        <a:rPr lang="en-US" sz="1100" b="0" i="1" u="none" strike="noStrike">
                          <a:solidFill>
                            <a:srgbClr val="000000"/>
                          </a:solidFill>
                          <a:latin typeface="Arial Narrow"/>
                        </a:rPr>
                        <a:t>SAME WEIGHT AS MONDAY, BUT MOVE BAR WITH SPEED</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71043">
                <a:tc>
                  <a:txBody>
                    <a:bodyPr/>
                    <a:lstStyle/>
                    <a:p>
                      <a:pPr algn="ctr" fontAlgn="ctr"/>
                      <a:r>
                        <a:rPr lang="en-US" sz="1100" b="0" i="1" u="none" strike="noStrike">
                          <a:solidFill>
                            <a:srgbClr val="000000"/>
                          </a:solidFill>
                          <a:latin typeface="Arial Narrow"/>
                        </a:rPr>
                        <a:t>EXERCISE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WEIGHT</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WEIGHT</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WEIGHT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SETS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69364">
                <a:tc>
                  <a:txBody>
                    <a:bodyPr/>
                    <a:lstStyle/>
                    <a:p>
                      <a:pPr algn="l" fontAlgn="ctr"/>
                      <a:r>
                        <a:rPr lang="en-US" sz="1100" b="0" i="1" u="none" strike="noStrike">
                          <a:solidFill>
                            <a:srgbClr val="000000"/>
                          </a:solidFill>
                          <a:latin typeface="Arial Narrow"/>
                        </a:rPr>
                        <a:t>BOX JUMPS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5</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69364">
                <a:tc>
                  <a:txBody>
                    <a:bodyPr/>
                    <a:lstStyle/>
                    <a:p>
                      <a:pPr algn="l" fontAlgn="ctr"/>
                      <a:r>
                        <a:rPr lang="en-US" sz="1100" b="0" i="1" u="none" strike="noStrike">
                          <a:solidFill>
                            <a:srgbClr val="000000"/>
                          </a:solidFill>
                          <a:latin typeface="Arial Narrow"/>
                        </a:rPr>
                        <a:t>LEG PRESS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5</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5</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69364">
                <a:tc>
                  <a:txBody>
                    <a:bodyPr/>
                    <a:lstStyle/>
                    <a:p>
                      <a:pPr algn="l" fontAlgn="ctr"/>
                      <a:r>
                        <a:rPr lang="en-US" sz="1100" b="0" i="1" u="none" strike="noStrike">
                          <a:solidFill>
                            <a:srgbClr val="000000"/>
                          </a:solidFill>
                          <a:latin typeface="Arial Narrow"/>
                        </a:rPr>
                        <a:t>STEP-UPS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5 EA.</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69364">
                <a:tc>
                  <a:txBody>
                    <a:bodyPr/>
                    <a:lstStyle/>
                    <a:p>
                      <a:pPr algn="l" fontAlgn="ctr"/>
                      <a:r>
                        <a:rPr lang="en-US" sz="1100" b="0" i="1" u="none" strike="noStrike">
                          <a:solidFill>
                            <a:srgbClr val="000000"/>
                          </a:solidFill>
                          <a:latin typeface="Arial Narrow"/>
                        </a:rPr>
                        <a:t>GOOD MORNINGS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5</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69364">
                <a:tc>
                  <a:txBody>
                    <a:bodyPr/>
                    <a:lstStyle/>
                    <a:p>
                      <a:pPr algn="l" fontAlgn="ctr"/>
                      <a:r>
                        <a:rPr lang="en-US" sz="1100" b="0" i="1" u="none" strike="noStrike">
                          <a:solidFill>
                            <a:srgbClr val="000000"/>
                          </a:solidFill>
                          <a:latin typeface="Arial Narrow"/>
                        </a:rPr>
                        <a:t>BI'S AND TRI'S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5 EA.</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71043">
                <a:tc>
                  <a:txBody>
                    <a:bodyPr/>
                    <a:lstStyle/>
                    <a:p>
                      <a:pPr algn="l" fontAlgn="ctr"/>
                      <a:r>
                        <a:rPr lang="en-US" sz="1100" b="0" i="1" u="none" strike="noStrike">
                          <a:solidFill>
                            <a:srgbClr val="000000"/>
                          </a:solidFill>
                          <a:latin typeface="Arial Narrow"/>
                        </a:rPr>
                        <a:t>FOREARMS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10</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69364">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69364">
                <a:tc gridSpan="10">
                  <a:txBody>
                    <a:bodyPr/>
                    <a:lstStyle/>
                    <a:p>
                      <a:pPr algn="ctr" fontAlgn="ctr"/>
                      <a:r>
                        <a:rPr lang="en-US" sz="1100" b="0" i="1" u="none" strike="noStrike">
                          <a:solidFill>
                            <a:srgbClr val="000000"/>
                          </a:solidFill>
                          <a:latin typeface="Arial Narrow"/>
                        </a:rPr>
                        <a:t>DAY 4</a:t>
                      </a:r>
                    </a:p>
                  </a:txBody>
                  <a:tcPr marL="3030" marR="3030" marT="3030" marB="0" anchor="ctr">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71043">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1043">
                <a:tc>
                  <a:txBody>
                    <a:bodyPr/>
                    <a:lstStyle/>
                    <a:p>
                      <a:pPr algn="l" fontAlgn="ctr"/>
                      <a:endParaRPr lang="en-US" sz="1100" b="0" i="1" u="none" strike="noStrike">
                        <a:solidFill>
                          <a:srgbClr val="000000"/>
                        </a:solidFill>
                        <a:latin typeface="Arial Narrow"/>
                      </a:endParaRPr>
                    </a:p>
                  </a:txBody>
                  <a:tcPr marL="3030" marR="3030" marT="303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gridSpan="2">
                  <a:txBody>
                    <a:bodyPr/>
                    <a:lstStyle/>
                    <a:p>
                      <a:pPr algn="ctr" fontAlgn="ctr"/>
                      <a:r>
                        <a:rPr lang="en-US" sz="1100" b="0" i="1" u="none" strike="noStrike">
                          <a:solidFill>
                            <a:srgbClr val="000000"/>
                          </a:solidFill>
                          <a:latin typeface="Arial Narrow"/>
                        </a:rPr>
                        <a:t>WARM-UP</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algn="ctr" fontAlgn="ctr"/>
                      <a:r>
                        <a:rPr lang="en-US" sz="1100" b="0" i="1" u="none" strike="noStrike">
                          <a:solidFill>
                            <a:srgbClr val="000000"/>
                          </a:solidFill>
                          <a:latin typeface="Arial Narrow"/>
                        </a:rPr>
                        <a:t>WARM-UP</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3">
                  <a:txBody>
                    <a:bodyPr/>
                    <a:lstStyle/>
                    <a:p>
                      <a:pPr algn="ctr" fontAlgn="ctr"/>
                      <a:r>
                        <a:rPr lang="en-US" sz="1100" b="0" i="1" u="none" strike="noStrike">
                          <a:solidFill>
                            <a:srgbClr val="000000"/>
                          </a:solidFill>
                          <a:latin typeface="Arial Narrow"/>
                        </a:rPr>
                        <a:t>WORK SETS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rowSpan="8">
                  <a:txBody>
                    <a:bodyPr/>
                    <a:lstStyle/>
                    <a:p>
                      <a:pPr algn="ctr" fontAlgn="ctr"/>
                      <a:r>
                        <a:rPr lang="en-US" sz="1100" b="0" i="1" u="none" strike="noStrike">
                          <a:solidFill>
                            <a:srgbClr val="000000"/>
                          </a:solidFill>
                          <a:latin typeface="Arial Narrow"/>
                        </a:rPr>
                        <a:t>SAME WEIGHT AS TUESDAY, BUT MOVE BAR WITH SPEED</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71043">
                <a:tc>
                  <a:txBody>
                    <a:bodyPr/>
                    <a:lstStyle/>
                    <a:p>
                      <a:pPr algn="ctr" fontAlgn="ctr"/>
                      <a:r>
                        <a:rPr lang="en-US" sz="1100" b="0" i="1" u="none" strike="noStrike">
                          <a:solidFill>
                            <a:srgbClr val="000000"/>
                          </a:solidFill>
                          <a:latin typeface="Arial Narrow"/>
                        </a:rPr>
                        <a:t>EXERCISE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WEIGHT</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WEIGHT</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WEIGHT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SETS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69364">
                <a:tc>
                  <a:txBody>
                    <a:bodyPr/>
                    <a:lstStyle/>
                    <a:p>
                      <a:pPr algn="l" fontAlgn="ctr"/>
                      <a:r>
                        <a:rPr lang="en-US" sz="1100" b="0" i="1" u="none" strike="noStrike">
                          <a:solidFill>
                            <a:srgbClr val="000000"/>
                          </a:solidFill>
                          <a:latin typeface="Arial Narrow"/>
                        </a:rPr>
                        <a:t>INCLINE DB BENCH</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5</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5</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5</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69364">
                <a:tc>
                  <a:txBody>
                    <a:bodyPr/>
                    <a:lstStyle/>
                    <a:p>
                      <a:pPr algn="ctr" fontAlgn="ctr"/>
                      <a:r>
                        <a:rPr lang="en-US" sz="1100" b="0" i="1" u="none" strike="noStrike">
                          <a:solidFill>
                            <a:srgbClr val="000000"/>
                          </a:solidFill>
                          <a:latin typeface="Arial Narrow"/>
                        </a:rPr>
                        <a:t>W/ 3-WAY PUSH-UPS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1100" b="0" i="1" u="none" strike="noStrike">
                          <a:solidFill>
                            <a:srgbClr val="000000"/>
                          </a:solidFill>
                          <a:latin typeface="Arial Narrow"/>
                        </a:rPr>
                        <a:t>FAILURE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69364">
                <a:tc>
                  <a:txBody>
                    <a:bodyPr/>
                    <a:lstStyle/>
                    <a:p>
                      <a:pPr algn="l" fontAlgn="ctr"/>
                      <a:r>
                        <a:rPr lang="en-US" sz="1100" b="0" i="1" u="none" strike="noStrike">
                          <a:solidFill>
                            <a:srgbClr val="000000"/>
                          </a:solidFill>
                          <a:latin typeface="Arial Narrow"/>
                        </a:rPr>
                        <a:t>PULL-UPS (ANY GRIP)</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1100" b="0" i="1" u="none" strike="noStrike">
                          <a:solidFill>
                            <a:srgbClr val="000000"/>
                          </a:solidFill>
                          <a:latin typeface="Arial Narrow"/>
                        </a:rPr>
                        <a:t>FAILURE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69364">
                <a:tc>
                  <a:txBody>
                    <a:bodyPr/>
                    <a:lstStyle/>
                    <a:p>
                      <a:pPr algn="l" fontAlgn="ctr"/>
                      <a:r>
                        <a:rPr lang="en-US" sz="1100" b="0" i="1" u="none" strike="noStrike">
                          <a:solidFill>
                            <a:srgbClr val="000000"/>
                          </a:solidFill>
                          <a:latin typeface="Arial Narrow"/>
                        </a:rPr>
                        <a:t>UPRIGHT ROW</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5</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69364">
                <a:tc>
                  <a:txBody>
                    <a:bodyPr/>
                    <a:lstStyle/>
                    <a:p>
                      <a:pPr algn="l" fontAlgn="ctr"/>
                      <a:r>
                        <a:rPr lang="en-US" sz="1100" b="0" i="1" u="none" strike="noStrike">
                          <a:solidFill>
                            <a:srgbClr val="000000"/>
                          </a:solidFill>
                          <a:latin typeface="Arial Narrow"/>
                        </a:rPr>
                        <a:t>BENT OVER ROW</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5</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71043">
                <a:tc>
                  <a:txBody>
                    <a:bodyPr/>
                    <a:lstStyle/>
                    <a:p>
                      <a:pPr algn="l" fontAlgn="ctr"/>
                      <a:r>
                        <a:rPr lang="en-US" sz="1100" b="0" i="1" u="none" strike="noStrike" dirty="0">
                          <a:solidFill>
                            <a:srgbClr val="000000"/>
                          </a:solidFill>
                          <a:latin typeface="Arial Narrow"/>
                        </a:rPr>
                        <a:t>SHOULDER PRE-HAB</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15</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dirty="0">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bl>
          </a:graphicData>
        </a:graphic>
      </p:graphicFrame>
      <p:sp>
        <p:nvSpPr>
          <p:cNvPr id="5" name="Rectangle 4"/>
          <p:cNvSpPr/>
          <p:nvPr/>
        </p:nvSpPr>
        <p:spPr>
          <a:xfrm>
            <a:off x="0" y="-228600"/>
            <a:ext cx="6858000" cy="1815882"/>
          </a:xfrm>
          <a:prstGeom prst="rect">
            <a:avLst/>
          </a:prstGeom>
          <a:noFill/>
        </p:spPr>
        <p:txBody>
          <a:bodyPr wrap="square" lIns="91440" tIns="45720" rIns="91440" bIns="45720">
            <a:spAutoFit/>
          </a:bodyPr>
          <a:lstStyle/>
          <a:p>
            <a:pPr algn="ctr"/>
            <a:r>
              <a:rPr lang="en-US" sz="7200" b="1" dirty="0" smtClean="0">
                <a:ln w="28575">
                  <a:solidFill>
                    <a:srgbClr val="0000FF"/>
                  </a:solidFill>
                  <a:prstDash val="solid"/>
                </a:ln>
                <a:solidFill>
                  <a:schemeClr val="bg1"/>
                </a:solidFill>
                <a:effectLst>
                  <a:outerShdw blurRad="41275" dist="20320" dir="1800000" algn="tl" rotWithShape="0">
                    <a:srgbClr val="000000">
                      <a:alpha val="40000"/>
                    </a:srgbClr>
                  </a:outerShdw>
                </a:effectLst>
                <a:latin typeface="CCSU" pitchFamily="2" charset="0"/>
              </a:rPr>
              <a:t>BLUE DEVIL</a:t>
            </a:r>
          </a:p>
          <a:p>
            <a:pPr algn="ctr"/>
            <a:r>
              <a:rPr lang="en-US" sz="4000" b="1" dirty="0" smtClean="0">
                <a:ln w="28575">
                  <a:solidFill>
                    <a:srgbClr val="0000FF"/>
                  </a:solidFill>
                  <a:prstDash val="solid"/>
                </a:ln>
                <a:solidFill>
                  <a:schemeClr val="bg1"/>
                </a:solidFill>
                <a:effectLst>
                  <a:outerShdw blurRad="41275" dist="20320" dir="1800000" algn="tl" rotWithShape="0">
                    <a:srgbClr val="000000">
                      <a:alpha val="40000"/>
                    </a:srgbClr>
                  </a:outerShdw>
                </a:effectLst>
                <a:latin typeface="CCSU" pitchFamily="2" charset="0"/>
              </a:rPr>
              <a:t>SWIMMING &amp; DIVING </a:t>
            </a:r>
            <a:endParaRPr lang="en-US" sz="4000" b="1" dirty="0">
              <a:ln w="28575">
                <a:solidFill>
                  <a:srgbClr val="0000FF"/>
                </a:solidFill>
                <a:prstDash val="solid"/>
              </a:ln>
              <a:solidFill>
                <a:schemeClr val="bg1"/>
              </a:solidFill>
              <a:effectLst>
                <a:outerShdw blurRad="41275" dist="20320" dir="1800000" algn="tl" rotWithShape="0">
                  <a:srgbClr val="000000">
                    <a:alpha val="40000"/>
                  </a:srgbClr>
                </a:outerShdw>
              </a:effectLst>
              <a:latin typeface="CCSU" pitchFamily="2"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nvGraphicFramePr>
        <p:xfrm>
          <a:off x="0" y="1379258"/>
          <a:ext cx="6858000" cy="7764742"/>
        </p:xfrm>
        <a:graphic>
          <a:graphicData uri="http://schemas.openxmlformats.org/drawingml/2006/table">
            <a:tbl>
              <a:tblPr/>
              <a:tblGrid>
                <a:gridCol w="1721187"/>
                <a:gridCol w="570757"/>
                <a:gridCol w="570757"/>
                <a:gridCol w="570757"/>
                <a:gridCol w="570757"/>
                <a:gridCol w="570757"/>
                <a:gridCol w="570757"/>
                <a:gridCol w="570757"/>
                <a:gridCol w="570757"/>
                <a:gridCol w="570757"/>
              </a:tblGrid>
              <a:tr h="168316">
                <a:tc gridSpan="10">
                  <a:txBody>
                    <a:bodyPr/>
                    <a:lstStyle/>
                    <a:p>
                      <a:pPr algn="ctr" fontAlgn="ctr"/>
                      <a:r>
                        <a:rPr lang="en-US" sz="1100" b="1" i="0" u="none" strike="noStrike" dirty="0">
                          <a:solidFill>
                            <a:srgbClr val="000000"/>
                          </a:solidFill>
                          <a:latin typeface="Arial Narrow"/>
                        </a:rPr>
                        <a:t>WEEK </a:t>
                      </a:r>
                      <a:r>
                        <a:rPr lang="en-US" sz="1100" b="1" i="0" u="none" strike="noStrike" dirty="0" smtClean="0">
                          <a:solidFill>
                            <a:srgbClr val="000000"/>
                          </a:solidFill>
                          <a:latin typeface="Arial Narrow"/>
                        </a:rPr>
                        <a:t>3</a:t>
                      </a:r>
                      <a:endParaRPr lang="en-US" sz="1100" b="1" i="0" u="none" strike="noStrike" dirty="0">
                        <a:solidFill>
                          <a:srgbClr val="000000"/>
                        </a:solidFill>
                        <a:latin typeface="Arial Narrow"/>
                      </a:endParaRPr>
                    </a:p>
                  </a:txBody>
                  <a:tcPr marL="3030" marR="3030" marT="3030" marB="0" anchor="ctr">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68306">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68306">
                <a:tc gridSpan="10">
                  <a:txBody>
                    <a:bodyPr/>
                    <a:lstStyle/>
                    <a:p>
                      <a:pPr algn="ctr" fontAlgn="ctr"/>
                      <a:r>
                        <a:rPr lang="en-US" sz="1100" b="1" i="0" u="none" strike="noStrike">
                          <a:solidFill>
                            <a:srgbClr val="000000"/>
                          </a:solidFill>
                          <a:latin typeface="Arial Narrow"/>
                        </a:rPr>
                        <a:t>DAY 1</a:t>
                      </a:r>
                    </a:p>
                  </a:txBody>
                  <a:tcPr marL="3030" marR="3030" marT="3030" marB="0" anchor="ctr">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75957">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5957">
                <a:tc>
                  <a:txBody>
                    <a:bodyPr/>
                    <a:lstStyle/>
                    <a:p>
                      <a:pPr algn="l" fontAlgn="ctr"/>
                      <a:endParaRPr lang="en-US" sz="1100" b="1" i="0" u="none" strike="noStrike">
                        <a:solidFill>
                          <a:srgbClr val="000000"/>
                        </a:solidFill>
                        <a:latin typeface="Arial Narrow"/>
                      </a:endParaRPr>
                    </a:p>
                  </a:txBody>
                  <a:tcPr marL="3030" marR="3030" marT="303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gridSpan="2">
                  <a:txBody>
                    <a:bodyPr/>
                    <a:lstStyle/>
                    <a:p>
                      <a:pPr algn="ctr" fontAlgn="ctr"/>
                      <a:r>
                        <a:rPr lang="en-US" sz="1100" b="1" i="0" u="none" strike="noStrike">
                          <a:solidFill>
                            <a:srgbClr val="000000"/>
                          </a:solidFill>
                          <a:latin typeface="Arial Narrow"/>
                        </a:rPr>
                        <a:t>WARM-UP</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algn="ctr" fontAlgn="ctr"/>
                      <a:r>
                        <a:rPr lang="en-US" sz="1100" b="1" i="0" u="none" strike="noStrike">
                          <a:solidFill>
                            <a:srgbClr val="000000"/>
                          </a:solidFill>
                          <a:latin typeface="Arial Narrow"/>
                        </a:rPr>
                        <a:t>WARM-UP</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3">
                  <a:txBody>
                    <a:bodyPr/>
                    <a:lstStyle/>
                    <a:p>
                      <a:pPr algn="ctr" fontAlgn="ctr"/>
                      <a:r>
                        <a:rPr lang="en-US" sz="1100" b="1" i="0" u="none" strike="noStrike">
                          <a:solidFill>
                            <a:srgbClr val="000000"/>
                          </a:solidFill>
                          <a:latin typeface="Arial Narrow"/>
                        </a:rPr>
                        <a:t>WORK SETS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l" fontAlgn="ctr"/>
                      <a:endParaRPr lang="en-US" sz="1100" b="1"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5957">
                <a:tc>
                  <a:txBody>
                    <a:bodyPr/>
                    <a:lstStyle/>
                    <a:p>
                      <a:pPr algn="ctr" fontAlgn="ctr"/>
                      <a:r>
                        <a:rPr lang="en-US" sz="1100" b="1" i="0" u="none" strike="noStrike">
                          <a:solidFill>
                            <a:srgbClr val="000000"/>
                          </a:solidFill>
                          <a:latin typeface="Arial Narrow"/>
                        </a:rPr>
                        <a:t>EXERCISE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WEIGHT</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WEIGHT</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WEIGHT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SETS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68306">
                <a:tc>
                  <a:txBody>
                    <a:bodyPr/>
                    <a:lstStyle/>
                    <a:p>
                      <a:pPr algn="l" fontAlgn="ctr"/>
                      <a:r>
                        <a:rPr lang="en-US" sz="1100" b="1" i="0" u="none" strike="noStrike" dirty="0">
                          <a:solidFill>
                            <a:srgbClr val="000000"/>
                          </a:solidFill>
                          <a:latin typeface="Arial Narrow"/>
                        </a:rPr>
                        <a:t>INCLINE BENCH</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4</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4</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8</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68306">
                <a:tc>
                  <a:txBody>
                    <a:bodyPr/>
                    <a:lstStyle/>
                    <a:p>
                      <a:pPr algn="l" fontAlgn="ctr"/>
                      <a:r>
                        <a:rPr lang="en-US" sz="1100" b="1" i="0" u="none" strike="noStrike">
                          <a:solidFill>
                            <a:srgbClr val="000000"/>
                          </a:solidFill>
                          <a:latin typeface="Arial Narrow"/>
                        </a:rPr>
                        <a:t>DB UPRIGHT ROW</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8</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68306">
                <a:tc>
                  <a:txBody>
                    <a:bodyPr/>
                    <a:lstStyle/>
                    <a:p>
                      <a:pPr algn="l" fontAlgn="ctr"/>
                      <a:r>
                        <a:rPr lang="en-US" sz="1100" b="1" i="0" u="none" strike="noStrike">
                          <a:solidFill>
                            <a:srgbClr val="000000"/>
                          </a:solidFill>
                          <a:latin typeface="Arial Narrow"/>
                        </a:rPr>
                        <a:t>3-WAY SHOULDER</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8</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68306">
                <a:tc>
                  <a:txBody>
                    <a:bodyPr/>
                    <a:lstStyle/>
                    <a:p>
                      <a:pPr algn="l" fontAlgn="ctr"/>
                      <a:r>
                        <a:rPr lang="en-US" sz="1100" b="1" i="0" u="none" strike="noStrike">
                          <a:solidFill>
                            <a:srgbClr val="000000"/>
                          </a:solidFill>
                          <a:latin typeface="Arial Narrow"/>
                        </a:rPr>
                        <a:t>INVERTED ROW</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8</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68306">
                <a:tc>
                  <a:txBody>
                    <a:bodyPr/>
                    <a:lstStyle/>
                    <a:p>
                      <a:pPr algn="l" fontAlgn="ctr"/>
                      <a:r>
                        <a:rPr lang="en-US" sz="1100" b="1" i="0" u="none" strike="noStrike">
                          <a:solidFill>
                            <a:srgbClr val="000000"/>
                          </a:solidFill>
                          <a:latin typeface="Arial Narrow"/>
                        </a:rPr>
                        <a:t>DIPS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1100" b="1" i="0" u="none" strike="noStrike">
                          <a:solidFill>
                            <a:srgbClr val="000000"/>
                          </a:solidFill>
                          <a:latin typeface="Arial Narrow"/>
                        </a:rPr>
                        <a:t>FAILURE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100" b="1" i="0" u="none" strike="noStrike">
                          <a:solidFill>
                            <a:srgbClr val="000000"/>
                          </a:solidFill>
                          <a:latin typeface="Arial Narrow"/>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5957">
                <a:tc>
                  <a:txBody>
                    <a:bodyPr/>
                    <a:lstStyle/>
                    <a:p>
                      <a:pPr algn="l" fontAlgn="ctr"/>
                      <a:r>
                        <a:rPr lang="en-US" sz="1100" b="1" i="0" u="none" strike="noStrike">
                          <a:solidFill>
                            <a:srgbClr val="000000"/>
                          </a:solidFill>
                          <a:latin typeface="Arial Narrow"/>
                        </a:rPr>
                        <a:t>SHOULDER PRE-HAB</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4">
                  <a:txBody>
                    <a:bodyPr/>
                    <a:lstStyle/>
                    <a:p>
                      <a:pPr algn="ctr" fontAlgn="ctr"/>
                      <a:r>
                        <a:rPr lang="en-US" sz="1100" b="1" i="0" u="none" strike="noStrike" dirty="0">
                          <a:solidFill>
                            <a:srgbClr val="000000"/>
                          </a:solidFill>
                          <a:latin typeface="Arial Narrow"/>
                        </a:rPr>
                        <a:t>YOUR CHOICE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ctr"/>
                      <a:r>
                        <a:rPr lang="en-US" sz="1100" b="1" i="0" u="none" strike="noStrike">
                          <a:solidFill>
                            <a:srgbClr val="000000"/>
                          </a:solidFill>
                          <a:latin typeface="Arial Narrow"/>
                        </a:rPr>
                        <a:t>15</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68306">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68306">
                <a:tc gridSpan="10">
                  <a:txBody>
                    <a:bodyPr/>
                    <a:lstStyle/>
                    <a:p>
                      <a:pPr algn="ctr" fontAlgn="ctr"/>
                      <a:r>
                        <a:rPr lang="en-US" sz="1100" b="1" i="0" u="none" strike="noStrike">
                          <a:solidFill>
                            <a:srgbClr val="000000"/>
                          </a:solidFill>
                          <a:latin typeface="Arial Narrow"/>
                        </a:rPr>
                        <a:t>DAY 2</a:t>
                      </a:r>
                    </a:p>
                  </a:txBody>
                  <a:tcPr marL="3030" marR="3030" marT="3030" marB="0" anchor="ctr">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75957">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5957">
                <a:tc>
                  <a:txBody>
                    <a:bodyPr/>
                    <a:lstStyle/>
                    <a:p>
                      <a:pPr algn="l" fontAlgn="ctr"/>
                      <a:endParaRPr lang="en-US" sz="1100" b="1" i="0" u="none" strike="noStrike">
                        <a:solidFill>
                          <a:srgbClr val="000000"/>
                        </a:solidFill>
                        <a:latin typeface="Arial Narrow"/>
                      </a:endParaRPr>
                    </a:p>
                  </a:txBody>
                  <a:tcPr marL="3030" marR="3030" marT="303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gridSpan="2">
                  <a:txBody>
                    <a:bodyPr/>
                    <a:lstStyle/>
                    <a:p>
                      <a:pPr algn="ctr" fontAlgn="ctr"/>
                      <a:r>
                        <a:rPr lang="en-US" sz="1100" b="1" i="0" u="none" strike="noStrike">
                          <a:solidFill>
                            <a:srgbClr val="000000"/>
                          </a:solidFill>
                          <a:latin typeface="Arial Narrow"/>
                        </a:rPr>
                        <a:t>WARM-UP</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algn="ctr" fontAlgn="ctr"/>
                      <a:r>
                        <a:rPr lang="en-US" sz="1100" b="1" i="0" u="none" strike="noStrike">
                          <a:solidFill>
                            <a:srgbClr val="000000"/>
                          </a:solidFill>
                          <a:latin typeface="Arial Narrow"/>
                        </a:rPr>
                        <a:t>WARM-UP</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3">
                  <a:txBody>
                    <a:bodyPr/>
                    <a:lstStyle/>
                    <a:p>
                      <a:pPr algn="ctr" fontAlgn="ctr"/>
                      <a:r>
                        <a:rPr lang="en-US" sz="1100" b="1" i="0" u="none" strike="noStrike">
                          <a:solidFill>
                            <a:srgbClr val="000000"/>
                          </a:solidFill>
                          <a:latin typeface="Arial Narrow"/>
                        </a:rPr>
                        <a:t>WORK SETS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l" fontAlgn="ctr"/>
                      <a:endParaRPr lang="en-US" sz="1100" b="1"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5957">
                <a:tc>
                  <a:txBody>
                    <a:bodyPr/>
                    <a:lstStyle/>
                    <a:p>
                      <a:pPr algn="ctr" fontAlgn="ctr"/>
                      <a:r>
                        <a:rPr lang="en-US" sz="1100" b="1" i="0" u="none" strike="noStrike">
                          <a:solidFill>
                            <a:srgbClr val="000000"/>
                          </a:solidFill>
                          <a:latin typeface="Arial Narrow"/>
                        </a:rPr>
                        <a:t>EXERCISE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WEIGHT</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WEIGHT</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WEIGHT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SETS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68306">
                <a:tc>
                  <a:txBody>
                    <a:bodyPr/>
                    <a:lstStyle/>
                    <a:p>
                      <a:pPr algn="l" fontAlgn="ctr"/>
                      <a:r>
                        <a:rPr lang="en-US" sz="1100" b="1" i="0" u="none" strike="noStrike">
                          <a:solidFill>
                            <a:srgbClr val="000000"/>
                          </a:solidFill>
                          <a:latin typeface="Arial Narrow"/>
                        </a:rPr>
                        <a:t>JUMP SQUATS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8</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25 LBS.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68306">
                <a:tc>
                  <a:txBody>
                    <a:bodyPr/>
                    <a:lstStyle/>
                    <a:p>
                      <a:pPr algn="l" fontAlgn="ctr"/>
                      <a:r>
                        <a:rPr lang="en-US" sz="1100" b="1" i="0" u="none" strike="noStrike">
                          <a:solidFill>
                            <a:srgbClr val="000000"/>
                          </a:solidFill>
                          <a:latin typeface="Arial Narrow"/>
                        </a:rPr>
                        <a:t>BACK SQUAT</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4</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4</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8</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68306">
                <a:tc>
                  <a:txBody>
                    <a:bodyPr/>
                    <a:lstStyle/>
                    <a:p>
                      <a:pPr algn="l" fontAlgn="ctr"/>
                      <a:r>
                        <a:rPr lang="en-US" sz="1100" b="1" i="0" u="none" strike="noStrike">
                          <a:solidFill>
                            <a:srgbClr val="000000"/>
                          </a:solidFill>
                          <a:latin typeface="Arial Narrow"/>
                        </a:rPr>
                        <a:t>SIDE LUNGES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8 EA.</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68306">
                <a:tc>
                  <a:txBody>
                    <a:bodyPr/>
                    <a:lstStyle/>
                    <a:p>
                      <a:pPr algn="l" fontAlgn="ctr"/>
                      <a:r>
                        <a:rPr lang="en-US" sz="1100" b="1" i="0" u="none" strike="noStrike">
                          <a:solidFill>
                            <a:srgbClr val="000000"/>
                          </a:solidFill>
                          <a:latin typeface="Arial Narrow"/>
                        </a:rPr>
                        <a:t>PB LEG CURLS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4">
                  <a:txBody>
                    <a:bodyPr/>
                    <a:lstStyle/>
                    <a:p>
                      <a:pPr algn="ctr" fontAlgn="ctr"/>
                      <a:r>
                        <a:rPr lang="en-US" sz="1100" b="1" i="0" u="none" strike="noStrike">
                          <a:solidFill>
                            <a:srgbClr val="000000"/>
                          </a:solidFill>
                          <a:latin typeface="Arial Narrow"/>
                        </a:rPr>
                        <a:t>2-WAY: BRIDGE AND DOUBLE LEG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ctr"/>
                      <a:r>
                        <a:rPr lang="en-US" sz="1100" b="1" i="0" u="none" strike="noStrike">
                          <a:solidFill>
                            <a:srgbClr val="000000"/>
                          </a:solidFill>
                          <a:latin typeface="Arial Narrow"/>
                        </a:rPr>
                        <a:t>8</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68306">
                <a:tc>
                  <a:txBody>
                    <a:bodyPr/>
                    <a:lstStyle/>
                    <a:p>
                      <a:pPr algn="l" fontAlgn="ctr"/>
                      <a:r>
                        <a:rPr lang="en-US" sz="1100" b="1" i="0" u="none" strike="noStrike">
                          <a:solidFill>
                            <a:srgbClr val="000000"/>
                          </a:solidFill>
                          <a:latin typeface="Arial Narrow"/>
                        </a:rPr>
                        <a:t>BI'S AND TRI'S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4">
                  <a:txBody>
                    <a:bodyPr/>
                    <a:lstStyle/>
                    <a:p>
                      <a:pPr algn="ctr" fontAlgn="ctr"/>
                      <a:r>
                        <a:rPr lang="en-US" sz="1100" b="1" i="0" u="none" strike="noStrike">
                          <a:solidFill>
                            <a:srgbClr val="000000"/>
                          </a:solidFill>
                          <a:latin typeface="Arial Narrow"/>
                        </a:rPr>
                        <a:t>YOUR CHOICE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ctr"/>
                      <a:r>
                        <a:rPr lang="en-US" sz="1100" b="1" i="0" u="none" strike="noStrike">
                          <a:solidFill>
                            <a:srgbClr val="000000"/>
                          </a:solidFill>
                          <a:latin typeface="Arial Narrow"/>
                        </a:rPr>
                        <a:t>8 EA.</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5957">
                <a:tc>
                  <a:txBody>
                    <a:bodyPr/>
                    <a:lstStyle/>
                    <a:p>
                      <a:pPr algn="l" fontAlgn="ctr"/>
                      <a:r>
                        <a:rPr lang="en-US" sz="1100" b="1" i="0" u="none" strike="noStrike">
                          <a:solidFill>
                            <a:srgbClr val="000000"/>
                          </a:solidFill>
                          <a:latin typeface="Arial Narrow"/>
                        </a:rPr>
                        <a:t>FOREARMS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4">
                  <a:txBody>
                    <a:bodyPr/>
                    <a:lstStyle/>
                    <a:p>
                      <a:pPr algn="ctr" fontAlgn="ctr"/>
                      <a:r>
                        <a:rPr lang="en-US" sz="1100" b="1" i="0" u="none" strike="noStrike">
                          <a:solidFill>
                            <a:srgbClr val="000000"/>
                          </a:solidFill>
                          <a:latin typeface="Arial Narrow"/>
                        </a:rPr>
                        <a:t>YOUR CHOICE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ctr"/>
                      <a:r>
                        <a:rPr lang="en-US" sz="1100" b="1" i="0" u="none" strike="noStrike">
                          <a:solidFill>
                            <a:srgbClr val="000000"/>
                          </a:solidFill>
                          <a:latin typeface="Arial Narrow"/>
                        </a:rPr>
                        <a:t>10</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68306">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68306">
                <a:tc gridSpan="10">
                  <a:txBody>
                    <a:bodyPr/>
                    <a:lstStyle/>
                    <a:p>
                      <a:pPr algn="ctr" fontAlgn="ctr"/>
                      <a:r>
                        <a:rPr lang="en-US" sz="1100" b="0" i="1" u="none" strike="noStrike">
                          <a:solidFill>
                            <a:srgbClr val="000000"/>
                          </a:solidFill>
                          <a:latin typeface="Arial Narrow"/>
                        </a:rPr>
                        <a:t>DAY 3</a:t>
                      </a:r>
                    </a:p>
                  </a:txBody>
                  <a:tcPr marL="3030" marR="3030" marT="3030" marB="0" anchor="ctr">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75957">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5957">
                <a:tc>
                  <a:txBody>
                    <a:bodyPr/>
                    <a:lstStyle/>
                    <a:p>
                      <a:pPr algn="l" fontAlgn="ctr"/>
                      <a:endParaRPr lang="en-US" sz="1100" b="0" i="1" u="none" strike="noStrike">
                        <a:solidFill>
                          <a:srgbClr val="000000"/>
                        </a:solidFill>
                        <a:latin typeface="Arial Narrow"/>
                      </a:endParaRPr>
                    </a:p>
                  </a:txBody>
                  <a:tcPr marL="3030" marR="3030" marT="303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gridSpan="2">
                  <a:txBody>
                    <a:bodyPr/>
                    <a:lstStyle/>
                    <a:p>
                      <a:pPr algn="ctr" fontAlgn="ctr"/>
                      <a:r>
                        <a:rPr lang="en-US" sz="1100" b="0" i="1" u="none" strike="noStrike">
                          <a:solidFill>
                            <a:srgbClr val="000000"/>
                          </a:solidFill>
                          <a:latin typeface="Arial Narrow"/>
                        </a:rPr>
                        <a:t>WARM-UP</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algn="ctr" fontAlgn="ctr"/>
                      <a:r>
                        <a:rPr lang="en-US" sz="1100" b="0" i="1" u="none" strike="noStrike">
                          <a:solidFill>
                            <a:srgbClr val="000000"/>
                          </a:solidFill>
                          <a:latin typeface="Arial Narrow"/>
                        </a:rPr>
                        <a:t>WARM-UP</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3">
                  <a:txBody>
                    <a:bodyPr/>
                    <a:lstStyle/>
                    <a:p>
                      <a:pPr algn="ctr" fontAlgn="ctr"/>
                      <a:r>
                        <a:rPr lang="en-US" sz="1100" b="0" i="1" u="none" strike="noStrike">
                          <a:solidFill>
                            <a:srgbClr val="000000"/>
                          </a:solidFill>
                          <a:latin typeface="Arial Narrow"/>
                        </a:rPr>
                        <a:t>WORK SETS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rowSpan="8">
                  <a:txBody>
                    <a:bodyPr/>
                    <a:lstStyle/>
                    <a:p>
                      <a:pPr algn="ctr" fontAlgn="ctr"/>
                      <a:r>
                        <a:rPr lang="en-US" sz="1100" b="0" i="1" u="none" strike="noStrike">
                          <a:solidFill>
                            <a:srgbClr val="000000"/>
                          </a:solidFill>
                          <a:latin typeface="Arial Narrow"/>
                        </a:rPr>
                        <a:t>SAME WEIGHT AS MONDAY, BUT MOVE BAR WITH SPEED</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75957">
                <a:tc>
                  <a:txBody>
                    <a:bodyPr/>
                    <a:lstStyle/>
                    <a:p>
                      <a:pPr algn="ctr" fontAlgn="ctr"/>
                      <a:r>
                        <a:rPr lang="en-US" sz="1100" b="0" i="1" u="none" strike="noStrike">
                          <a:solidFill>
                            <a:srgbClr val="000000"/>
                          </a:solidFill>
                          <a:latin typeface="Arial Narrow"/>
                        </a:rPr>
                        <a:t>EXERCISE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WEIGHT</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WEIGHT</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WEIGHT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SETS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68306">
                <a:tc>
                  <a:txBody>
                    <a:bodyPr/>
                    <a:lstStyle/>
                    <a:p>
                      <a:pPr algn="l" fontAlgn="ctr"/>
                      <a:r>
                        <a:rPr lang="en-US" sz="1100" b="0" i="1" u="none" strike="noStrike">
                          <a:solidFill>
                            <a:srgbClr val="000000"/>
                          </a:solidFill>
                          <a:latin typeface="Arial Narrow"/>
                        </a:rPr>
                        <a:t>DB BENCH</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4</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4</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4</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68306">
                <a:tc>
                  <a:txBody>
                    <a:bodyPr/>
                    <a:lstStyle/>
                    <a:p>
                      <a:pPr algn="ctr" fontAlgn="ctr"/>
                      <a:r>
                        <a:rPr lang="en-US" sz="1100" b="0" i="1" u="none" strike="noStrike">
                          <a:solidFill>
                            <a:srgbClr val="000000"/>
                          </a:solidFill>
                          <a:latin typeface="Arial Narrow"/>
                        </a:rPr>
                        <a:t>W/ CLAP PUSH-UPS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1100" b="0" i="1" u="none" strike="noStrike">
                          <a:solidFill>
                            <a:srgbClr val="000000"/>
                          </a:solidFill>
                          <a:latin typeface="Arial Narrow"/>
                        </a:rPr>
                        <a:t>FAILURE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68306">
                <a:tc>
                  <a:txBody>
                    <a:bodyPr/>
                    <a:lstStyle/>
                    <a:p>
                      <a:pPr algn="l" fontAlgn="ctr"/>
                      <a:r>
                        <a:rPr lang="en-US" sz="1100" b="0" i="1" u="none" strike="noStrike">
                          <a:solidFill>
                            <a:srgbClr val="000000"/>
                          </a:solidFill>
                          <a:latin typeface="Arial Narrow"/>
                        </a:rPr>
                        <a:t>PULL-UPS (ANY GRIP)</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1100" b="0" i="1" u="none" strike="noStrike">
                          <a:solidFill>
                            <a:srgbClr val="000000"/>
                          </a:solidFill>
                          <a:latin typeface="Arial Narrow"/>
                        </a:rPr>
                        <a:t>FAILURE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68306">
                <a:tc>
                  <a:txBody>
                    <a:bodyPr/>
                    <a:lstStyle/>
                    <a:p>
                      <a:pPr algn="l" fontAlgn="ctr"/>
                      <a:r>
                        <a:rPr lang="en-US" sz="1100" b="0" i="1" u="none" strike="noStrike">
                          <a:solidFill>
                            <a:srgbClr val="000000"/>
                          </a:solidFill>
                          <a:latin typeface="Arial Narrow"/>
                        </a:rPr>
                        <a:t>DB SHOULDER PRESS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4</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68306">
                <a:tc>
                  <a:txBody>
                    <a:bodyPr/>
                    <a:lstStyle/>
                    <a:p>
                      <a:pPr algn="l" fontAlgn="ctr"/>
                      <a:r>
                        <a:rPr lang="en-US" sz="1100" b="0" i="1" u="none" strike="noStrike">
                          <a:solidFill>
                            <a:srgbClr val="000000"/>
                          </a:solidFill>
                          <a:latin typeface="Arial Narrow"/>
                        </a:rPr>
                        <a:t>SEATED ROW</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4</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75957">
                <a:tc>
                  <a:txBody>
                    <a:bodyPr/>
                    <a:lstStyle/>
                    <a:p>
                      <a:pPr algn="l" fontAlgn="ctr"/>
                      <a:r>
                        <a:rPr lang="en-US" sz="1100" b="0" i="1" u="none" strike="noStrike">
                          <a:solidFill>
                            <a:srgbClr val="000000"/>
                          </a:solidFill>
                          <a:latin typeface="Arial Narrow"/>
                        </a:rPr>
                        <a:t>SHOULDER PRE-HAB</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15</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68306">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68306">
                <a:tc gridSpan="10">
                  <a:txBody>
                    <a:bodyPr/>
                    <a:lstStyle/>
                    <a:p>
                      <a:pPr algn="ctr" fontAlgn="ctr"/>
                      <a:r>
                        <a:rPr lang="en-US" sz="1100" b="0" i="1" u="none" strike="noStrike">
                          <a:solidFill>
                            <a:srgbClr val="000000"/>
                          </a:solidFill>
                          <a:latin typeface="Arial Narrow"/>
                        </a:rPr>
                        <a:t>DAY 4</a:t>
                      </a:r>
                    </a:p>
                  </a:txBody>
                  <a:tcPr marL="3030" marR="3030" marT="3030" marB="0" anchor="ctr">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75957">
                <a:tc>
                  <a:txBody>
                    <a:bodyPr/>
                    <a:lstStyle/>
                    <a:p>
                      <a:pPr algn="l" fontAlgn="ctr"/>
                      <a:endParaRPr lang="en-US" sz="1100" b="0" i="1" u="none" strike="noStrike" dirty="0">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5957">
                <a:tc>
                  <a:txBody>
                    <a:bodyPr/>
                    <a:lstStyle/>
                    <a:p>
                      <a:pPr algn="l" fontAlgn="ctr"/>
                      <a:endParaRPr lang="en-US" sz="1100" b="0" i="1" u="none" strike="noStrike">
                        <a:solidFill>
                          <a:srgbClr val="000000"/>
                        </a:solidFill>
                        <a:latin typeface="Arial Narrow"/>
                      </a:endParaRPr>
                    </a:p>
                  </a:txBody>
                  <a:tcPr marL="3030" marR="3030" marT="303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gridSpan="2">
                  <a:txBody>
                    <a:bodyPr/>
                    <a:lstStyle/>
                    <a:p>
                      <a:pPr algn="ctr" fontAlgn="ctr"/>
                      <a:r>
                        <a:rPr lang="en-US" sz="1100" b="0" i="1" u="none" strike="noStrike">
                          <a:solidFill>
                            <a:srgbClr val="000000"/>
                          </a:solidFill>
                          <a:latin typeface="Arial Narrow"/>
                        </a:rPr>
                        <a:t>WARM-UP</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algn="ctr" fontAlgn="ctr"/>
                      <a:r>
                        <a:rPr lang="en-US" sz="1100" b="0" i="1" u="none" strike="noStrike">
                          <a:solidFill>
                            <a:srgbClr val="000000"/>
                          </a:solidFill>
                          <a:latin typeface="Arial Narrow"/>
                        </a:rPr>
                        <a:t>WARM-UP</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3">
                  <a:txBody>
                    <a:bodyPr/>
                    <a:lstStyle/>
                    <a:p>
                      <a:pPr algn="ctr" fontAlgn="ctr"/>
                      <a:r>
                        <a:rPr lang="en-US" sz="1100" b="0" i="1" u="none" strike="noStrike">
                          <a:solidFill>
                            <a:srgbClr val="000000"/>
                          </a:solidFill>
                          <a:latin typeface="Arial Narrow"/>
                        </a:rPr>
                        <a:t>WORK SETS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rowSpan="8">
                  <a:txBody>
                    <a:bodyPr/>
                    <a:lstStyle/>
                    <a:p>
                      <a:pPr algn="ctr" fontAlgn="ctr"/>
                      <a:r>
                        <a:rPr lang="en-US" sz="1100" b="0" i="1" u="none" strike="noStrike">
                          <a:solidFill>
                            <a:srgbClr val="000000"/>
                          </a:solidFill>
                          <a:latin typeface="Arial Narrow"/>
                        </a:rPr>
                        <a:t>SAME WEIGHT AS TUESDAY, BUT MOVE BAR WITH SPEED</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75957">
                <a:tc>
                  <a:txBody>
                    <a:bodyPr/>
                    <a:lstStyle/>
                    <a:p>
                      <a:pPr algn="ctr" fontAlgn="ctr"/>
                      <a:r>
                        <a:rPr lang="en-US" sz="1100" b="0" i="1" u="none" strike="noStrike">
                          <a:solidFill>
                            <a:srgbClr val="000000"/>
                          </a:solidFill>
                          <a:latin typeface="Arial Narrow"/>
                        </a:rPr>
                        <a:t>EXERCISE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WEIGHT</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WEIGHT</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WEIGHT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SETS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68306">
                <a:tc>
                  <a:txBody>
                    <a:bodyPr/>
                    <a:lstStyle/>
                    <a:p>
                      <a:pPr algn="l" fontAlgn="ctr"/>
                      <a:r>
                        <a:rPr lang="en-US" sz="1100" b="0" i="1" u="none" strike="noStrike">
                          <a:solidFill>
                            <a:srgbClr val="000000"/>
                          </a:solidFill>
                          <a:latin typeface="Arial Narrow"/>
                        </a:rPr>
                        <a:t>BOX JUMPS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4</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68306">
                <a:tc>
                  <a:txBody>
                    <a:bodyPr/>
                    <a:lstStyle/>
                    <a:p>
                      <a:pPr algn="l" fontAlgn="ctr"/>
                      <a:r>
                        <a:rPr lang="en-US" sz="1100" b="0" i="1" u="none" strike="noStrike">
                          <a:solidFill>
                            <a:srgbClr val="000000"/>
                          </a:solidFill>
                          <a:latin typeface="Arial Narrow"/>
                        </a:rPr>
                        <a:t>LEG PRESS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4</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4</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68306">
                <a:tc>
                  <a:txBody>
                    <a:bodyPr/>
                    <a:lstStyle/>
                    <a:p>
                      <a:pPr algn="l" fontAlgn="ctr"/>
                      <a:r>
                        <a:rPr lang="en-US" sz="1100" b="0" i="1" u="none" strike="noStrike">
                          <a:solidFill>
                            <a:srgbClr val="000000"/>
                          </a:solidFill>
                          <a:latin typeface="Arial Narrow"/>
                        </a:rPr>
                        <a:t>LUNGES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4 EA.</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68306">
                <a:tc>
                  <a:txBody>
                    <a:bodyPr/>
                    <a:lstStyle/>
                    <a:p>
                      <a:pPr algn="l" fontAlgn="ctr"/>
                      <a:r>
                        <a:rPr lang="en-US" sz="1100" b="0" i="1" u="none" strike="noStrike">
                          <a:solidFill>
                            <a:srgbClr val="000000"/>
                          </a:solidFill>
                          <a:latin typeface="Arial Narrow"/>
                        </a:rPr>
                        <a:t>MB HIP EXTENSIONS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4</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68306">
                <a:tc>
                  <a:txBody>
                    <a:bodyPr/>
                    <a:lstStyle/>
                    <a:p>
                      <a:pPr algn="l" fontAlgn="ctr"/>
                      <a:r>
                        <a:rPr lang="en-US" sz="1100" b="0" i="1" u="none" strike="noStrike">
                          <a:solidFill>
                            <a:srgbClr val="000000"/>
                          </a:solidFill>
                          <a:latin typeface="Arial Narrow"/>
                        </a:rPr>
                        <a:t>BI'S AND TRI'S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4 EA.</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75957">
                <a:tc>
                  <a:txBody>
                    <a:bodyPr/>
                    <a:lstStyle/>
                    <a:p>
                      <a:pPr algn="l" fontAlgn="ctr"/>
                      <a:r>
                        <a:rPr lang="en-US" sz="1100" b="0" i="1" u="none" strike="noStrike">
                          <a:solidFill>
                            <a:srgbClr val="000000"/>
                          </a:solidFill>
                          <a:latin typeface="Arial Narrow"/>
                        </a:rPr>
                        <a:t>FOREARMS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10</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dirty="0">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bl>
          </a:graphicData>
        </a:graphic>
      </p:graphicFrame>
      <p:sp>
        <p:nvSpPr>
          <p:cNvPr id="5" name="Rectangle 4"/>
          <p:cNvSpPr/>
          <p:nvPr/>
        </p:nvSpPr>
        <p:spPr>
          <a:xfrm>
            <a:off x="0" y="-228600"/>
            <a:ext cx="6858000" cy="1815882"/>
          </a:xfrm>
          <a:prstGeom prst="rect">
            <a:avLst/>
          </a:prstGeom>
          <a:noFill/>
        </p:spPr>
        <p:txBody>
          <a:bodyPr wrap="square" lIns="91440" tIns="45720" rIns="91440" bIns="45720">
            <a:spAutoFit/>
          </a:bodyPr>
          <a:lstStyle/>
          <a:p>
            <a:pPr algn="ctr"/>
            <a:r>
              <a:rPr lang="en-US" sz="7200" b="1" dirty="0" smtClean="0">
                <a:ln w="28575">
                  <a:solidFill>
                    <a:srgbClr val="0000FF"/>
                  </a:solidFill>
                  <a:prstDash val="solid"/>
                </a:ln>
                <a:solidFill>
                  <a:schemeClr val="bg1"/>
                </a:solidFill>
                <a:effectLst>
                  <a:outerShdw blurRad="41275" dist="20320" dir="1800000" algn="tl" rotWithShape="0">
                    <a:srgbClr val="000000">
                      <a:alpha val="40000"/>
                    </a:srgbClr>
                  </a:outerShdw>
                </a:effectLst>
                <a:latin typeface="CCSU" pitchFamily="2" charset="0"/>
              </a:rPr>
              <a:t>BLUE DEVIL</a:t>
            </a:r>
          </a:p>
          <a:p>
            <a:pPr algn="ctr"/>
            <a:r>
              <a:rPr lang="en-US" sz="4000" b="1" dirty="0" smtClean="0">
                <a:ln w="28575">
                  <a:solidFill>
                    <a:srgbClr val="0000FF"/>
                  </a:solidFill>
                  <a:prstDash val="solid"/>
                </a:ln>
                <a:solidFill>
                  <a:schemeClr val="bg1"/>
                </a:solidFill>
                <a:effectLst>
                  <a:outerShdw blurRad="41275" dist="20320" dir="1800000" algn="tl" rotWithShape="0">
                    <a:srgbClr val="000000">
                      <a:alpha val="40000"/>
                    </a:srgbClr>
                  </a:outerShdw>
                </a:effectLst>
                <a:latin typeface="CCSU" pitchFamily="2" charset="0"/>
              </a:rPr>
              <a:t>SWIMMING &amp; DIVING </a:t>
            </a:r>
            <a:endParaRPr lang="en-US" sz="4000" b="1" dirty="0">
              <a:ln w="28575">
                <a:solidFill>
                  <a:srgbClr val="0000FF"/>
                </a:solidFill>
                <a:prstDash val="solid"/>
              </a:ln>
              <a:solidFill>
                <a:schemeClr val="bg1"/>
              </a:solidFill>
              <a:effectLst>
                <a:outerShdw blurRad="41275" dist="20320" dir="1800000" algn="tl" rotWithShape="0">
                  <a:srgbClr val="000000">
                    <a:alpha val="40000"/>
                  </a:srgbClr>
                </a:outerShdw>
              </a:effectLst>
              <a:latin typeface="CCSU" pitchFamily="2"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nvGraphicFramePr>
        <p:xfrm>
          <a:off x="0" y="1379258"/>
          <a:ext cx="6858000" cy="7764742"/>
        </p:xfrm>
        <a:graphic>
          <a:graphicData uri="http://schemas.openxmlformats.org/drawingml/2006/table">
            <a:tbl>
              <a:tblPr/>
              <a:tblGrid>
                <a:gridCol w="1721187"/>
                <a:gridCol w="570757"/>
                <a:gridCol w="570757"/>
                <a:gridCol w="570757"/>
                <a:gridCol w="570757"/>
                <a:gridCol w="570757"/>
                <a:gridCol w="570757"/>
                <a:gridCol w="570757"/>
                <a:gridCol w="570757"/>
                <a:gridCol w="570757"/>
              </a:tblGrid>
              <a:tr h="168306">
                <a:tc gridSpan="10">
                  <a:txBody>
                    <a:bodyPr/>
                    <a:lstStyle/>
                    <a:p>
                      <a:pPr algn="ctr" fontAlgn="ctr"/>
                      <a:r>
                        <a:rPr lang="en-US" sz="1100" b="1" i="0" u="none" strike="noStrike" dirty="0">
                          <a:solidFill>
                            <a:srgbClr val="000000"/>
                          </a:solidFill>
                          <a:latin typeface="Arial Narrow"/>
                        </a:rPr>
                        <a:t>WEEK </a:t>
                      </a:r>
                      <a:r>
                        <a:rPr lang="en-US" sz="1100" b="1" i="0" u="none" strike="noStrike" dirty="0" smtClean="0">
                          <a:solidFill>
                            <a:srgbClr val="000000"/>
                          </a:solidFill>
                          <a:latin typeface="Arial Narrow"/>
                        </a:rPr>
                        <a:t>4</a:t>
                      </a:r>
                      <a:endParaRPr lang="en-US" sz="1100" b="1" i="0" u="none" strike="noStrike" dirty="0">
                        <a:solidFill>
                          <a:srgbClr val="000000"/>
                        </a:solidFill>
                        <a:latin typeface="Arial Narrow"/>
                      </a:endParaRPr>
                    </a:p>
                  </a:txBody>
                  <a:tcPr marL="3030" marR="3030" marT="3030" marB="0" anchor="ctr">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68306">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68306">
                <a:tc gridSpan="10">
                  <a:txBody>
                    <a:bodyPr/>
                    <a:lstStyle/>
                    <a:p>
                      <a:pPr algn="ctr" fontAlgn="ctr"/>
                      <a:r>
                        <a:rPr lang="en-US" sz="1100" b="1" i="0" u="none" strike="noStrike">
                          <a:solidFill>
                            <a:srgbClr val="000000"/>
                          </a:solidFill>
                          <a:latin typeface="Arial Narrow"/>
                        </a:rPr>
                        <a:t>DAY 1</a:t>
                      </a:r>
                    </a:p>
                  </a:txBody>
                  <a:tcPr marL="3030" marR="3030" marT="3030" marB="0" anchor="ctr">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75957">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5957">
                <a:tc>
                  <a:txBody>
                    <a:bodyPr/>
                    <a:lstStyle/>
                    <a:p>
                      <a:pPr algn="l" fontAlgn="ctr"/>
                      <a:endParaRPr lang="en-US" sz="1100" b="1" i="0" u="none" strike="noStrike">
                        <a:solidFill>
                          <a:srgbClr val="000000"/>
                        </a:solidFill>
                        <a:latin typeface="Arial Narrow"/>
                      </a:endParaRPr>
                    </a:p>
                  </a:txBody>
                  <a:tcPr marL="3030" marR="3030" marT="303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gridSpan="2">
                  <a:txBody>
                    <a:bodyPr/>
                    <a:lstStyle/>
                    <a:p>
                      <a:pPr algn="ctr" fontAlgn="ctr"/>
                      <a:r>
                        <a:rPr lang="en-US" sz="1100" b="1" i="0" u="none" strike="noStrike">
                          <a:solidFill>
                            <a:srgbClr val="000000"/>
                          </a:solidFill>
                          <a:latin typeface="Arial Narrow"/>
                        </a:rPr>
                        <a:t>WARM-UP</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algn="ctr" fontAlgn="ctr"/>
                      <a:r>
                        <a:rPr lang="en-US" sz="1100" b="1" i="0" u="none" strike="noStrike">
                          <a:solidFill>
                            <a:srgbClr val="000000"/>
                          </a:solidFill>
                          <a:latin typeface="Arial Narrow"/>
                        </a:rPr>
                        <a:t>WARM-UP</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3">
                  <a:txBody>
                    <a:bodyPr/>
                    <a:lstStyle/>
                    <a:p>
                      <a:pPr algn="ctr" fontAlgn="ctr"/>
                      <a:r>
                        <a:rPr lang="en-US" sz="1100" b="1" i="0" u="none" strike="noStrike">
                          <a:solidFill>
                            <a:srgbClr val="000000"/>
                          </a:solidFill>
                          <a:latin typeface="Arial Narrow"/>
                        </a:rPr>
                        <a:t>WORK SETS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l" fontAlgn="ctr"/>
                      <a:endParaRPr lang="en-US" sz="1100" b="1"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5957">
                <a:tc>
                  <a:txBody>
                    <a:bodyPr/>
                    <a:lstStyle/>
                    <a:p>
                      <a:pPr algn="ctr" fontAlgn="ctr"/>
                      <a:r>
                        <a:rPr lang="en-US" sz="1100" b="1" i="0" u="none" strike="noStrike">
                          <a:solidFill>
                            <a:srgbClr val="000000"/>
                          </a:solidFill>
                          <a:latin typeface="Arial Narrow"/>
                        </a:rPr>
                        <a:t>EXERCISE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WEIGHT</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WEIGHT</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WEIGHT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SETS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68306">
                <a:tc>
                  <a:txBody>
                    <a:bodyPr/>
                    <a:lstStyle/>
                    <a:p>
                      <a:pPr algn="l" fontAlgn="ctr"/>
                      <a:r>
                        <a:rPr lang="en-US" sz="1100" b="1" i="0" u="none" strike="noStrike">
                          <a:solidFill>
                            <a:srgbClr val="000000"/>
                          </a:solidFill>
                          <a:latin typeface="Arial Narrow"/>
                        </a:rPr>
                        <a:t>INCLINE BENCH</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4</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4</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8</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68306">
                <a:tc>
                  <a:txBody>
                    <a:bodyPr/>
                    <a:lstStyle/>
                    <a:p>
                      <a:pPr algn="l" fontAlgn="ctr"/>
                      <a:r>
                        <a:rPr lang="en-US" sz="1100" b="1" i="0" u="none" strike="noStrike">
                          <a:solidFill>
                            <a:srgbClr val="000000"/>
                          </a:solidFill>
                          <a:latin typeface="Arial Narrow"/>
                        </a:rPr>
                        <a:t>DB UPRIGHT ROW</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8</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68306">
                <a:tc>
                  <a:txBody>
                    <a:bodyPr/>
                    <a:lstStyle/>
                    <a:p>
                      <a:pPr algn="l" fontAlgn="ctr"/>
                      <a:r>
                        <a:rPr lang="en-US" sz="1100" b="1" i="0" u="none" strike="noStrike">
                          <a:solidFill>
                            <a:srgbClr val="000000"/>
                          </a:solidFill>
                          <a:latin typeface="Arial Narrow"/>
                        </a:rPr>
                        <a:t>3-WAY SHOULDER</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8</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68306">
                <a:tc>
                  <a:txBody>
                    <a:bodyPr/>
                    <a:lstStyle/>
                    <a:p>
                      <a:pPr algn="l" fontAlgn="ctr"/>
                      <a:r>
                        <a:rPr lang="en-US" sz="1100" b="1" i="0" u="none" strike="noStrike">
                          <a:solidFill>
                            <a:srgbClr val="000000"/>
                          </a:solidFill>
                          <a:latin typeface="Arial Narrow"/>
                        </a:rPr>
                        <a:t>INVERTED ROW</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8</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68306">
                <a:tc>
                  <a:txBody>
                    <a:bodyPr/>
                    <a:lstStyle/>
                    <a:p>
                      <a:pPr algn="l" fontAlgn="ctr"/>
                      <a:r>
                        <a:rPr lang="en-US" sz="1100" b="1" i="0" u="none" strike="noStrike">
                          <a:solidFill>
                            <a:srgbClr val="000000"/>
                          </a:solidFill>
                          <a:latin typeface="Arial Narrow"/>
                        </a:rPr>
                        <a:t>DIPS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1100" b="1" i="0" u="none" strike="noStrike">
                          <a:solidFill>
                            <a:srgbClr val="000000"/>
                          </a:solidFill>
                          <a:latin typeface="Arial Narrow"/>
                        </a:rPr>
                        <a:t>FAILURE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100" b="1" i="0" u="none" strike="noStrike">
                          <a:solidFill>
                            <a:srgbClr val="000000"/>
                          </a:solidFill>
                          <a:latin typeface="Arial Narrow"/>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5957">
                <a:tc>
                  <a:txBody>
                    <a:bodyPr/>
                    <a:lstStyle/>
                    <a:p>
                      <a:pPr algn="l" fontAlgn="ctr"/>
                      <a:r>
                        <a:rPr lang="en-US" sz="1100" b="1" i="0" u="none" strike="noStrike">
                          <a:solidFill>
                            <a:srgbClr val="000000"/>
                          </a:solidFill>
                          <a:latin typeface="Arial Narrow"/>
                        </a:rPr>
                        <a:t>SHOULDER PRE-HAB</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4">
                  <a:txBody>
                    <a:bodyPr/>
                    <a:lstStyle/>
                    <a:p>
                      <a:pPr algn="ctr" fontAlgn="ctr"/>
                      <a:r>
                        <a:rPr lang="en-US" sz="1100" b="1" i="0" u="none" strike="noStrike">
                          <a:solidFill>
                            <a:srgbClr val="000000"/>
                          </a:solidFill>
                          <a:latin typeface="Arial Narrow"/>
                        </a:rPr>
                        <a:t>YOUR CHOICE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ctr"/>
                      <a:r>
                        <a:rPr lang="en-US" sz="1100" b="1" i="0" u="none" strike="noStrike">
                          <a:solidFill>
                            <a:srgbClr val="000000"/>
                          </a:solidFill>
                          <a:latin typeface="Arial Narrow"/>
                        </a:rPr>
                        <a:t>15</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68306">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68306">
                <a:tc gridSpan="10">
                  <a:txBody>
                    <a:bodyPr/>
                    <a:lstStyle/>
                    <a:p>
                      <a:pPr algn="ctr" fontAlgn="ctr"/>
                      <a:r>
                        <a:rPr lang="en-US" sz="1100" b="1" i="0" u="none" strike="noStrike">
                          <a:solidFill>
                            <a:srgbClr val="000000"/>
                          </a:solidFill>
                          <a:latin typeface="Arial Narrow"/>
                        </a:rPr>
                        <a:t>DAY 2</a:t>
                      </a:r>
                    </a:p>
                  </a:txBody>
                  <a:tcPr marL="3030" marR="3030" marT="3030" marB="0" anchor="ctr">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75957">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1" i="0" u="none" strike="noStrike" dirty="0">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5957">
                <a:tc>
                  <a:txBody>
                    <a:bodyPr/>
                    <a:lstStyle/>
                    <a:p>
                      <a:pPr algn="l" fontAlgn="ctr"/>
                      <a:endParaRPr lang="en-US" sz="1100" b="1" i="0" u="none" strike="noStrike">
                        <a:solidFill>
                          <a:srgbClr val="000000"/>
                        </a:solidFill>
                        <a:latin typeface="Arial Narrow"/>
                      </a:endParaRPr>
                    </a:p>
                  </a:txBody>
                  <a:tcPr marL="3030" marR="3030" marT="303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gridSpan="2">
                  <a:txBody>
                    <a:bodyPr/>
                    <a:lstStyle/>
                    <a:p>
                      <a:pPr algn="ctr" fontAlgn="ctr"/>
                      <a:r>
                        <a:rPr lang="en-US" sz="1100" b="1" i="0" u="none" strike="noStrike" dirty="0">
                          <a:solidFill>
                            <a:srgbClr val="000000"/>
                          </a:solidFill>
                          <a:latin typeface="Arial Narrow"/>
                        </a:rPr>
                        <a:t>WARM-UP</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algn="ctr" fontAlgn="ctr"/>
                      <a:r>
                        <a:rPr lang="en-US" sz="1100" b="1" i="0" u="none" strike="noStrike">
                          <a:solidFill>
                            <a:srgbClr val="000000"/>
                          </a:solidFill>
                          <a:latin typeface="Arial Narrow"/>
                        </a:rPr>
                        <a:t>WARM-UP</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3">
                  <a:txBody>
                    <a:bodyPr/>
                    <a:lstStyle/>
                    <a:p>
                      <a:pPr algn="ctr" fontAlgn="ctr"/>
                      <a:r>
                        <a:rPr lang="en-US" sz="1100" b="1" i="0" u="none" strike="noStrike">
                          <a:solidFill>
                            <a:srgbClr val="000000"/>
                          </a:solidFill>
                          <a:latin typeface="Arial Narrow"/>
                        </a:rPr>
                        <a:t>WORK SETS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l" fontAlgn="ctr"/>
                      <a:endParaRPr lang="en-US" sz="1100" b="1"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5957">
                <a:tc>
                  <a:txBody>
                    <a:bodyPr/>
                    <a:lstStyle/>
                    <a:p>
                      <a:pPr algn="ctr" fontAlgn="ctr"/>
                      <a:r>
                        <a:rPr lang="en-US" sz="1100" b="1" i="0" u="none" strike="noStrike">
                          <a:solidFill>
                            <a:srgbClr val="000000"/>
                          </a:solidFill>
                          <a:latin typeface="Arial Narrow"/>
                        </a:rPr>
                        <a:t>EXERCISE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dirty="0">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WEIGHT</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WEIGHT</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WEIGHT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SETS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68306">
                <a:tc>
                  <a:txBody>
                    <a:bodyPr/>
                    <a:lstStyle/>
                    <a:p>
                      <a:pPr algn="l" fontAlgn="ctr"/>
                      <a:r>
                        <a:rPr lang="en-US" sz="1100" b="1" i="0" u="none" strike="noStrike">
                          <a:solidFill>
                            <a:srgbClr val="000000"/>
                          </a:solidFill>
                          <a:latin typeface="Arial Narrow"/>
                        </a:rPr>
                        <a:t>JUMP SQUATS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8</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25 LBS.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68306">
                <a:tc>
                  <a:txBody>
                    <a:bodyPr/>
                    <a:lstStyle/>
                    <a:p>
                      <a:pPr algn="l" fontAlgn="ctr"/>
                      <a:r>
                        <a:rPr lang="en-US" sz="1100" b="1" i="0" u="none" strike="noStrike">
                          <a:solidFill>
                            <a:srgbClr val="000000"/>
                          </a:solidFill>
                          <a:latin typeface="Arial Narrow"/>
                        </a:rPr>
                        <a:t>BACK SQUAT</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4</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4</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8</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68306">
                <a:tc>
                  <a:txBody>
                    <a:bodyPr/>
                    <a:lstStyle/>
                    <a:p>
                      <a:pPr algn="l" fontAlgn="ctr"/>
                      <a:r>
                        <a:rPr lang="en-US" sz="1100" b="1" i="0" u="none" strike="noStrike">
                          <a:solidFill>
                            <a:srgbClr val="000000"/>
                          </a:solidFill>
                          <a:latin typeface="Arial Narrow"/>
                        </a:rPr>
                        <a:t>SIDE LUNGES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8 EA.</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68306">
                <a:tc>
                  <a:txBody>
                    <a:bodyPr/>
                    <a:lstStyle/>
                    <a:p>
                      <a:pPr algn="l" fontAlgn="ctr"/>
                      <a:r>
                        <a:rPr lang="en-US" sz="1100" b="1" i="0" u="none" strike="noStrike">
                          <a:solidFill>
                            <a:srgbClr val="000000"/>
                          </a:solidFill>
                          <a:latin typeface="Arial Narrow"/>
                        </a:rPr>
                        <a:t>PB LEG CURLS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4">
                  <a:txBody>
                    <a:bodyPr/>
                    <a:lstStyle/>
                    <a:p>
                      <a:pPr algn="ctr" fontAlgn="ctr"/>
                      <a:r>
                        <a:rPr lang="en-US" sz="1100" b="1" i="0" u="none" strike="noStrike">
                          <a:solidFill>
                            <a:srgbClr val="000000"/>
                          </a:solidFill>
                          <a:latin typeface="Arial Narrow"/>
                        </a:rPr>
                        <a:t>2-WAY: BRIDGE AND DOUBLE LEG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ctr"/>
                      <a:r>
                        <a:rPr lang="en-US" sz="1100" b="1" i="0" u="none" strike="noStrike">
                          <a:solidFill>
                            <a:srgbClr val="000000"/>
                          </a:solidFill>
                          <a:latin typeface="Arial Narrow"/>
                        </a:rPr>
                        <a:t>8</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68306">
                <a:tc>
                  <a:txBody>
                    <a:bodyPr/>
                    <a:lstStyle/>
                    <a:p>
                      <a:pPr algn="l" fontAlgn="ctr"/>
                      <a:r>
                        <a:rPr lang="en-US" sz="1100" b="1" i="0" u="none" strike="noStrike">
                          <a:solidFill>
                            <a:srgbClr val="000000"/>
                          </a:solidFill>
                          <a:latin typeface="Arial Narrow"/>
                        </a:rPr>
                        <a:t>BI'S AND TRI'S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4">
                  <a:txBody>
                    <a:bodyPr/>
                    <a:lstStyle/>
                    <a:p>
                      <a:pPr algn="ctr" fontAlgn="ctr"/>
                      <a:r>
                        <a:rPr lang="en-US" sz="1100" b="1" i="0" u="none" strike="noStrike">
                          <a:solidFill>
                            <a:srgbClr val="000000"/>
                          </a:solidFill>
                          <a:latin typeface="Arial Narrow"/>
                        </a:rPr>
                        <a:t>YOUR CHOICE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ctr"/>
                      <a:r>
                        <a:rPr lang="en-US" sz="1100" b="1" i="0" u="none" strike="noStrike">
                          <a:solidFill>
                            <a:srgbClr val="000000"/>
                          </a:solidFill>
                          <a:latin typeface="Arial Narrow"/>
                        </a:rPr>
                        <a:t>8 EA.</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5957">
                <a:tc>
                  <a:txBody>
                    <a:bodyPr/>
                    <a:lstStyle/>
                    <a:p>
                      <a:pPr algn="l" fontAlgn="ctr"/>
                      <a:r>
                        <a:rPr lang="en-US" sz="1100" b="1" i="0" u="none" strike="noStrike">
                          <a:solidFill>
                            <a:srgbClr val="000000"/>
                          </a:solidFill>
                          <a:latin typeface="Arial Narrow"/>
                        </a:rPr>
                        <a:t>FOREARMS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4">
                  <a:txBody>
                    <a:bodyPr/>
                    <a:lstStyle/>
                    <a:p>
                      <a:pPr algn="ctr" fontAlgn="ctr"/>
                      <a:r>
                        <a:rPr lang="en-US" sz="1100" b="1" i="0" u="none" strike="noStrike">
                          <a:solidFill>
                            <a:srgbClr val="000000"/>
                          </a:solidFill>
                          <a:latin typeface="Arial Narrow"/>
                        </a:rPr>
                        <a:t>YOUR CHOICE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ctr"/>
                      <a:r>
                        <a:rPr lang="en-US" sz="1100" b="1" i="0" u="none" strike="noStrike">
                          <a:solidFill>
                            <a:srgbClr val="000000"/>
                          </a:solidFill>
                          <a:latin typeface="Arial Narrow"/>
                        </a:rPr>
                        <a:t>10</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68306">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68306">
                <a:tc gridSpan="10">
                  <a:txBody>
                    <a:bodyPr/>
                    <a:lstStyle/>
                    <a:p>
                      <a:pPr algn="ctr" fontAlgn="ctr"/>
                      <a:r>
                        <a:rPr lang="en-US" sz="1100" b="0" i="1" u="none" strike="noStrike">
                          <a:solidFill>
                            <a:srgbClr val="000000"/>
                          </a:solidFill>
                          <a:latin typeface="Arial Narrow"/>
                        </a:rPr>
                        <a:t>DAY 3</a:t>
                      </a:r>
                    </a:p>
                  </a:txBody>
                  <a:tcPr marL="3030" marR="3030" marT="3030" marB="0" anchor="ctr">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75957">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5957">
                <a:tc>
                  <a:txBody>
                    <a:bodyPr/>
                    <a:lstStyle/>
                    <a:p>
                      <a:pPr algn="l" fontAlgn="ctr"/>
                      <a:endParaRPr lang="en-US" sz="1100" b="0" i="1" u="none" strike="noStrike">
                        <a:solidFill>
                          <a:srgbClr val="000000"/>
                        </a:solidFill>
                        <a:latin typeface="Arial Narrow"/>
                      </a:endParaRPr>
                    </a:p>
                  </a:txBody>
                  <a:tcPr marL="3030" marR="3030" marT="303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gridSpan="2">
                  <a:txBody>
                    <a:bodyPr/>
                    <a:lstStyle/>
                    <a:p>
                      <a:pPr algn="ctr" fontAlgn="ctr"/>
                      <a:r>
                        <a:rPr lang="en-US" sz="1100" b="0" i="1" u="none" strike="noStrike">
                          <a:solidFill>
                            <a:srgbClr val="000000"/>
                          </a:solidFill>
                          <a:latin typeface="Arial Narrow"/>
                        </a:rPr>
                        <a:t>WARM-UP</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algn="ctr" fontAlgn="ctr"/>
                      <a:r>
                        <a:rPr lang="en-US" sz="1100" b="0" i="1" u="none" strike="noStrike">
                          <a:solidFill>
                            <a:srgbClr val="000000"/>
                          </a:solidFill>
                          <a:latin typeface="Arial Narrow"/>
                        </a:rPr>
                        <a:t>WARM-UP</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3">
                  <a:txBody>
                    <a:bodyPr/>
                    <a:lstStyle/>
                    <a:p>
                      <a:pPr algn="ctr" fontAlgn="ctr"/>
                      <a:r>
                        <a:rPr lang="en-US" sz="1100" b="0" i="1" u="none" strike="noStrike">
                          <a:solidFill>
                            <a:srgbClr val="000000"/>
                          </a:solidFill>
                          <a:latin typeface="Arial Narrow"/>
                        </a:rPr>
                        <a:t>WORK SETS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rowSpan="8">
                  <a:txBody>
                    <a:bodyPr/>
                    <a:lstStyle/>
                    <a:p>
                      <a:pPr algn="ctr" fontAlgn="ctr"/>
                      <a:r>
                        <a:rPr lang="en-US" sz="1100" b="0" i="1" u="none" strike="noStrike">
                          <a:solidFill>
                            <a:srgbClr val="000000"/>
                          </a:solidFill>
                          <a:latin typeface="Arial Narrow"/>
                        </a:rPr>
                        <a:t>SAME WEIGHT AS MONDAY, BUT MOVE BAR WITH SPEED</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75957">
                <a:tc>
                  <a:txBody>
                    <a:bodyPr/>
                    <a:lstStyle/>
                    <a:p>
                      <a:pPr algn="ctr" fontAlgn="ctr"/>
                      <a:r>
                        <a:rPr lang="en-US" sz="1100" b="0" i="1" u="none" strike="noStrike">
                          <a:solidFill>
                            <a:srgbClr val="000000"/>
                          </a:solidFill>
                          <a:latin typeface="Arial Narrow"/>
                        </a:rPr>
                        <a:t>EXERCISE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WEIGHT</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WEIGHT</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WEIGHT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SETS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68306">
                <a:tc>
                  <a:txBody>
                    <a:bodyPr/>
                    <a:lstStyle/>
                    <a:p>
                      <a:pPr algn="l" fontAlgn="ctr"/>
                      <a:r>
                        <a:rPr lang="en-US" sz="1100" b="0" i="1" u="none" strike="noStrike">
                          <a:solidFill>
                            <a:srgbClr val="000000"/>
                          </a:solidFill>
                          <a:latin typeface="Arial Narrow"/>
                        </a:rPr>
                        <a:t>DB BENCH</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4</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4</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4</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68306">
                <a:tc>
                  <a:txBody>
                    <a:bodyPr/>
                    <a:lstStyle/>
                    <a:p>
                      <a:pPr algn="ctr" fontAlgn="ctr"/>
                      <a:r>
                        <a:rPr lang="en-US" sz="1100" b="0" i="1" u="none" strike="noStrike">
                          <a:solidFill>
                            <a:srgbClr val="000000"/>
                          </a:solidFill>
                          <a:latin typeface="Arial Narrow"/>
                        </a:rPr>
                        <a:t>W/ CLAP PUSH-UPS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1100" b="0" i="1" u="none" strike="noStrike">
                          <a:solidFill>
                            <a:srgbClr val="000000"/>
                          </a:solidFill>
                          <a:latin typeface="Arial Narrow"/>
                        </a:rPr>
                        <a:t>FAILURE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68306">
                <a:tc>
                  <a:txBody>
                    <a:bodyPr/>
                    <a:lstStyle/>
                    <a:p>
                      <a:pPr algn="l" fontAlgn="ctr"/>
                      <a:r>
                        <a:rPr lang="en-US" sz="1100" b="0" i="1" u="none" strike="noStrike">
                          <a:solidFill>
                            <a:srgbClr val="000000"/>
                          </a:solidFill>
                          <a:latin typeface="Arial Narrow"/>
                        </a:rPr>
                        <a:t>PULL-UPS (ANY GRIP)</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1100" b="0" i="1" u="none" strike="noStrike">
                          <a:solidFill>
                            <a:srgbClr val="000000"/>
                          </a:solidFill>
                          <a:latin typeface="Arial Narrow"/>
                        </a:rPr>
                        <a:t>FAILURE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68306">
                <a:tc>
                  <a:txBody>
                    <a:bodyPr/>
                    <a:lstStyle/>
                    <a:p>
                      <a:pPr algn="l" fontAlgn="ctr"/>
                      <a:r>
                        <a:rPr lang="en-US" sz="1100" b="0" i="1" u="none" strike="noStrike">
                          <a:solidFill>
                            <a:srgbClr val="000000"/>
                          </a:solidFill>
                          <a:latin typeface="Arial Narrow"/>
                        </a:rPr>
                        <a:t>DB SHOULDER PRESS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4</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68306">
                <a:tc>
                  <a:txBody>
                    <a:bodyPr/>
                    <a:lstStyle/>
                    <a:p>
                      <a:pPr algn="l" fontAlgn="ctr"/>
                      <a:r>
                        <a:rPr lang="en-US" sz="1100" b="0" i="1" u="none" strike="noStrike">
                          <a:solidFill>
                            <a:srgbClr val="000000"/>
                          </a:solidFill>
                          <a:latin typeface="Arial Narrow"/>
                        </a:rPr>
                        <a:t>SEATED ROW</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4</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75957">
                <a:tc>
                  <a:txBody>
                    <a:bodyPr/>
                    <a:lstStyle/>
                    <a:p>
                      <a:pPr algn="l" fontAlgn="ctr"/>
                      <a:r>
                        <a:rPr lang="en-US" sz="1100" b="0" i="1" u="none" strike="noStrike">
                          <a:solidFill>
                            <a:srgbClr val="000000"/>
                          </a:solidFill>
                          <a:latin typeface="Arial Narrow"/>
                        </a:rPr>
                        <a:t>SHOULDER PRE-HAB</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15</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68306">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68306">
                <a:tc gridSpan="10">
                  <a:txBody>
                    <a:bodyPr/>
                    <a:lstStyle/>
                    <a:p>
                      <a:pPr algn="ctr" fontAlgn="ctr"/>
                      <a:r>
                        <a:rPr lang="en-US" sz="1100" b="0" i="1" u="none" strike="noStrike">
                          <a:solidFill>
                            <a:srgbClr val="000000"/>
                          </a:solidFill>
                          <a:latin typeface="Arial Narrow"/>
                        </a:rPr>
                        <a:t>DAY 4</a:t>
                      </a:r>
                    </a:p>
                  </a:txBody>
                  <a:tcPr marL="3030" marR="3030" marT="3030" marB="0" anchor="ctr">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75957">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5957">
                <a:tc>
                  <a:txBody>
                    <a:bodyPr/>
                    <a:lstStyle/>
                    <a:p>
                      <a:pPr algn="l" fontAlgn="ctr"/>
                      <a:endParaRPr lang="en-US" sz="1100" b="0" i="1" u="none" strike="noStrike">
                        <a:solidFill>
                          <a:srgbClr val="000000"/>
                        </a:solidFill>
                        <a:latin typeface="Arial Narrow"/>
                      </a:endParaRPr>
                    </a:p>
                  </a:txBody>
                  <a:tcPr marL="3030" marR="3030" marT="303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gridSpan="2">
                  <a:txBody>
                    <a:bodyPr/>
                    <a:lstStyle/>
                    <a:p>
                      <a:pPr algn="ctr" fontAlgn="ctr"/>
                      <a:r>
                        <a:rPr lang="en-US" sz="1100" b="0" i="1" u="none" strike="noStrike">
                          <a:solidFill>
                            <a:srgbClr val="000000"/>
                          </a:solidFill>
                          <a:latin typeface="Arial Narrow"/>
                        </a:rPr>
                        <a:t>WARM-UP</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algn="ctr" fontAlgn="ctr"/>
                      <a:r>
                        <a:rPr lang="en-US" sz="1100" b="0" i="1" u="none" strike="noStrike">
                          <a:solidFill>
                            <a:srgbClr val="000000"/>
                          </a:solidFill>
                          <a:latin typeface="Arial Narrow"/>
                        </a:rPr>
                        <a:t>WARM-UP</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3">
                  <a:txBody>
                    <a:bodyPr/>
                    <a:lstStyle/>
                    <a:p>
                      <a:pPr algn="ctr" fontAlgn="ctr"/>
                      <a:r>
                        <a:rPr lang="en-US" sz="1100" b="0" i="1" u="none" strike="noStrike">
                          <a:solidFill>
                            <a:srgbClr val="000000"/>
                          </a:solidFill>
                          <a:latin typeface="Arial Narrow"/>
                        </a:rPr>
                        <a:t>WORK SETS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rowSpan="8">
                  <a:txBody>
                    <a:bodyPr/>
                    <a:lstStyle/>
                    <a:p>
                      <a:pPr algn="ctr" fontAlgn="ctr"/>
                      <a:r>
                        <a:rPr lang="en-US" sz="1100" b="0" i="1" u="none" strike="noStrike">
                          <a:solidFill>
                            <a:srgbClr val="000000"/>
                          </a:solidFill>
                          <a:latin typeface="Arial Narrow"/>
                        </a:rPr>
                        <a:t>SAME WEIGHT AS TUESDAY, BUT MOVE BAR WITH SPEED</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75957">
                <a:tc>
                  <a:txBody>
                    <a:bodyPr/>
                    <a:lstStyle/>
                    <a:p>
                      <a:pPr algn="ctr" fontAlgn="ctr"/>
                      <a:r>
                        <a:rPr lang="en-US" sz="1100" b="0" i="1" u="none" strike="noStrike">
                          <a:solidFill>
                            <a:srgbClr val="000000"/>
                          </a:solidFill>
                          <a:latin typeface="Arial Narrow"/>
                        </a:rPr>
                        <a:t>EXERCISE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WEIGHT</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WEIGHT</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WEIGHT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SETS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68306">
                <a:tc>
                  <a:txBody>
                    <a:bodyPr/>
                    <a:lstStyle/>
                    <a:p>
                      <a:pPr algn="l" fontAlgn="ctr"/>
                      <a:r>
                        <a:rPr lang="en-US" sz="1100" b="0" i="1" u="none" strike="noStrike">
                          <a:solidFill>
                            <a:srgbClr val="000000"/>
                          </a:solidFill>
                          <a:latin typeface="Arial Narrow"/>
                        </a:rPr>
                        <a:t>BOX JUMPS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4</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68306">
                <a:tc>
                  <a:txBody>
                    <a:bodyPr/>
                    <a:lstStyle/>
                    <a:p>
                      <a:pPr algn="l" fontAlgn="ctr"/>
                      <a:r>
                        <a:rPr lang="en-US" sz="1100" b="0" i="1" u="none" strike="noStrike">
                          <a:solidFill>
                            <a:srgbClr val="000000"/>
                          </a:solidFill>
                          <a:latin typeface="Arial Narrow"/>
                        </a:rPr>
                        <a:t>LEG PRESS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4</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4</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68306">
                <a:tc>
                  <a:txBody>
                    <a:bodyPr/>
                    <a:lstStyle/>
                    <a:p>
                      <a:pPr algn="l" fontAlgn="ctr"/>
                      <a:r>
                        <a:rPr lang="en-US" sz="1100" b="0" i="1" u="none" strike="noStrike">
                          <a:solidFill>
                            <a:srgbClr val="000000"/>
                          </a:solidFill>
                          <a:latin typeface="Arial Narrow"/>
                        </a:rPr>
                        <a:t>LUNGES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4 EA.</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68306">
                <a:tc>
                  <a:txBody>
                    <a:bodyPr/>
                    <a:lstStyle/>
                    <a:p>
                      <a:pPr algn="l" fontAlgn="ctr"/>
                      <a:r>
                        <a:rPr lang="en-US" sz="1100" b="0" i="1" u="none" strike="noStrike">
                          <a:solidFill>
                            <a:srgbClr val="000000"/>
                          </a:solidFill>
                          <a:latin typeface="Arial Narrow"/>
                        </a:rPr>
                        <a:t>MB HIP EXTENSIONS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4</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68306">
                <a:tc>
                  <a:txBody>
                    <a:bodyPr/>
                    <a:lstStyle/>
                    <a:p>
                      <a:pPr algn="l" fontAlgn="ctr"/>
                      <a:r>
                        <a:rPr lang="en-US" sz="1100" b="0" i="1" u="none" strike="noStrike">
                          <a:solidFill>
                            <a:srgbClr val="000000"/>
                          </a:solidFill>
                          <a:latin typeface="Arial Narrow"/>
                        </a:rPr>
                        <a:t>BI'S AND TRI'S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4 EA.</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75957">
                <a:tc>
                  <a:txBody>
                    <a:bodyPr/>
                    <a:lstStyle/>
                    <a:p>
                      <a:pPr algn="l" fontAlgn="ctr"/>
                      <a:r>
                        <a:rPr lang="en-US" sz="1100" b="0" i="1" u="none" strike="noStrike">
                          <a:solidFill>
                            <a:srgbClr val="000000"/>
                          </a:solidFill>
                          <a:latin typeface="Arial Narrow"/>
                        </a:rPr>
                        <a:t>FOREARMS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10</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dirty="0">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bl>
          </a:graphicData>
        </a:graphic>
      </p:graphicFrame>
      <p:sp>
        <p:nvSpPr>
          <p:cNvPr id="5" name="Rectangle 4"/>
          <p:cNvSpPr/>
          <p:nvPr/>
        </p:nvSpPr>
        <p:spPr>
          <a:xfrm>
            <a:off x="0" y="-228600"/>
            <a:ext cx="6858000" cy="1815882"/>
          </a:xfrm>
          <a:prstGeom prst="rect">
            <a:avLst/>
          </a:prstGeom>
          <a:noFill/>
        </p:spPr>
        <p:txBody>
          <a:bodyPr wrap="square" lIns="91440" tIns="45720" rIns="91440" bIns="45720">
            <a:spAutoFit/>
          </a:bodyPr>
          <a:lstStyle/>
          <a:p>
            <a:pPr algn="ctr"/>
            <a:r>
              <a:rPr lang="en-US" sz="7200" b="1" dirty="0" smtClean="0">
                <a:ln w="28575">
                  <a:solidFill>
                    <a:srgbClr val="0000FF"/>
                  </a:solidFill>
                  <a:prstDash val="solid"/>
                </a:ln>
                <a:solidFill>
                  <a:schemeClr val="bg1"/>
                </a:solidFill>
                <a:effectLst>
                  <a:outerShdw blurRad="41275" dist="20320" dir="1800000" algn="tl" rotWithShape="0">
                    <a:srgbClr val="000000">
                      <a:alpha val="40000"/>
                    </a:srgbClr>
                  </a:outerShdw>
                </a:effectLst>
                <a:latin typeface="CCSU" pitchFamily="2" charset="0"/>
              </a:rPr>
              <a:t>BLUE DEVIL</a:t>
            </a:r>
          </a:p>
          <a:p>
            <a:pPr algn="ctr"/>
            <a:r>
              <a:rPr lang="en-US" sz="4000" b="1" dirty="0" smtClean="0">
                <a:ln w="28575">
                  <a:solidFill>
                    <a:srgbClr val="0000FF"/>
                  </a:solidFill>
                  <a:prstDash val="solid"/>
                </a:ln>
                <a:solidFill>
                  <a:schemeClr val="bg1"/>
                </a:solidFill>
                <a:effectLst>
                  <a:outerShdw blurRad="41275" dist="20320" dir="1800000" algn="tl" rotWithShape="0">
                    <a:srgbClr val="000000">
                      <a:alpha val="40000"/>
                    </a:srgbClr>
                  </a:outerShdw>
                </a:effectLst>
                <a:latin typeface="CCSU" pitchFamily="2" charset="0"/>
              </a:rPr>
              <a:t>SWIMMING &amp; DIVING </a:t>
            </a:r>
            <a:endParaRPr lang="en-US" sz="4000" b="1" dirty="0">
              <a:ln w="28575">
                <a:solidFill>
                  <a:srgbClr val="0000FF"/>
                </a:solidFill>
                <a:prstDash val="solid"/>
              </a:ln>
              <a:solidFill>
                <a:schemeClr val="bg1"/>
              </a:solidFill>
              <a:effectLst>
                <a:outerShdw blurRad="41275" dist="20320" dir="1800000" algn="tl" rotWithShape="0">
                  <a:srgbClr val="000000">
                    <a:alpha val="40000"/>
                  </a:srgbClr>
                </a:outerShdw>
              </a:effectLst>
              <a:latin typeface="CCSU" pitchFamily="2"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0" y="1447799"/>
          <a:ext cx="6858000" cy="7764582"/>
        </p:xfrm>
        <a:graphic>
          <a:graphicData uri="http://schemas.openxmlformats.org/drawingml/2006/table">
            <a:tbl>
              <a:tblPr/>
              <a:tblGrid>
                <a:gridCol w="1721187"/>
                <a:gridCol w="570757"/>
                <a:gridCol w="570757"/>
                <a:gridCol w="570757"/>
                <a:gridCol w="570757"/>
                <a:gridCol w="570757"/>
                <a:gridCol w="570757"/>
                <a:gridCol w="570757"/>
                <a:gridCol w="570757"/>
                <a:gridCol w="570757"/>
              </a:tblGrid>
              <a:tr h="161091">
                <a:tc gridSpan="10">
                  <a:txBody>
                    <a:bodyPr/>
                    <a:lstStyle/>
                    <a:p>
                      <a:pPr algn="ctr" fontAlgn="ctr"/>
                      <a:r>
                        <a:rPr lang="en-US" sz="1100" b="0" i="1" u="none" strike="noStrike" dirty="0">
                          <a:solidFill>
                            <a:srgbClr val="000000"/>
                          </a:solidFill>
                          <a:latin typeface="Arial Narrow"/>
                        </a:rPr>
                        <a:t>WEEK 5</a:t>
                      </a:r>
                    </a:p>
                  </a:txBody>
                  <a:tcPr marL="3030" marR="3030" marT="3030" marB="0" anchor="ctr">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68297">
                <a:tc gridSpan="10">
                  <a:txBody>
                    <a:bodyPr/>
                    <a:lstStyle/>
                    <a:p>
                      <a:pPr algn="ctr" fontAlgn="ctr"/>
                      <a:r>
                        <a:rPr lang="en-US" sz="1100" b="0" i="1" u="none" strike="noStrike">
                          <a:solidFill>
                            <a:srgbClr val="000000"/>
                          </a:solidFill>
                          <a:latin typeface="Arial Narrow"/>
                        </a:rPr>
                        <a:t>DOWNLOAD WEEK- DO NOT GO HEAVY!</a:t>
                      </a:r>
                    </a:p>
                  </a:txBody>
                  <a:tcPr marL="3030" marR="3030" marT="3030" marB="0" anchor="ctr">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68297">
                <a:tc gridSpan="10">
                  <a:txBody>
                    <a:bodyPr/>
                    <a:lstStyle/>
                    <a:p>
                      <a:pPr algn="ctr" fontAlgn="ctr"/>
                      <a:r>
                        <a:rPr lang="en-US" sz="1100" b="0" i="1" u="none" strike="noStrike">
                          <a:solidFill>
                            <a:srgbClr val="000000"/>
                          </a:solidFill>
                          <a:latin typeface="Arial Narrow"/>
                        </a:rPr>
                        <a:t>DAY 1</a:t>
                      </a:r>
                    </a:p>
                  </a:txBody>
                  <a:tcPr marL="3030" marR="3030" marT="3030" marB="0" anchor="ctr">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75947">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5947">
                <a:tc>
                  <a:txBody>
                    <a:bodyPr/>
                    <a:lstStyle/>
                    <a:p>
                      <a:pPr algn="l" fontAlgn="ctr"/>
                      <a:endParaRPr lang="en-US" sz="1100" b="0" i="1" u="none" strike="noStrike">
                        <a:solidFill>
                          <a:srgbClr val="000000"/>
                        </a:solidFill>
                        <a:latin typeface="Arial Narrow"/>
                      </a:endParaRPr>
                    </a:p>
                  </a:txBody>
                  <a:tcPr marL="3030" marR="3030" marT="303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gridSpan="2">
                  <a:txBody>
                    <a:bodyPr/>
                    <a:lstStyle/>
                    <a:p>
                      <a:pPr algn="ctr" fontAlgn="ctr"/>
                      <a:r>
                        <a:rPr lang="en-US" sz="1100" b="0" i="1" u="none" strike="noStrike" dirty="0">
                          <a:solidFill>
                            <a:srgbClr val="000000"/>
                          </a:solidFill>
                          <a:latin typeface="Arial Narrow"/>
                        </a:rPr>
                        <a:t>WARM-UP</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algn="ctr" fontAlgn="ctr"/>
                      <a:r>
                        <a:rPr lang="en-US" sz="1100" b="0" i="1" u="none" strike="noStrike">
                          <a:solidFill>
                            <a:srgbClr val="000000"/>
                          </a:solidFill>
                          <a:latin typeface="Arial Narrow"/>
                        </a:rPr>
                        <a:t>WARM-UP</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3">
                  <a:txBody>
                    <a:bodyPr/>
                    <a:lstStyle/>
                    <a:p>
                      <a:pPr algn="ctr" fontAlgn="ctr"/>
                      <a:r>
                        <a:rPr lang="en-US" sz="1100" b="0" i="1" u="none" strike="noStrike">
                          <a:solidFill>
                            <a:srgbClr val="000000"/>
                          </a:solidFill>
                          <a:latin typeface="Arial Narrow"/>
                        </a:rPr>
                        <a:t>WORK SETS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l" fontAlgn="ctr"/>
                      <a:endParaRPr lang="en-US" sz="1100" b="0" i="1"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5947">
                <a:tc>
                  <a:txBody>
                    <a:bodyPr/>
                    <a:lstStyle/>
                    <a:p>
                      <a:pPr algn="ctr" fontAlgn="ctr"/>
                      <a:r>
                        <a:rPr lang="en-US" sz="1100" b="0" i="1" u="none" strike="noStrike">
                          <a:solidFill>
                            <a:srgbClr val="000000"/>
                          </a:solidFill>
                          <a:latin typeface="Arial Narrow"/>
                        </a:rPr>
                        <a:t>EXERCISE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WEIGHT</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WEIGHT</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WEIGHT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SETS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68297">
                <a:tc>
                  <a:txBody>
                    <a:bodyPr/>
                    <a:lstStyle/>
                    <a:p>
                      <a:pPr algn="l" fontAlgn="ctr"/>
                      <a:r>
                        <a:rPr lang="en-US" sz="1100" b="0" i="1" u="none" strike="noStrike">
                          <a:solidFill>
                            <a:srgbClr val="000000"/>
                          </a:solidFill>
                          <a:latin typeface="Arial Narrow"/>
                        </a:rPr>
                        <a:t>INCLINE BENCH</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4</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68297">
                <a:tc>
                  <a:txBody>
                    <a:bodyPr/>
                    <a:lstStyle/>
                    <a:p>
                      <a:pPr algn="l" fontAlgn="ctr"/>
                      <a:r>
                        <a:rPr lang="en-US" sz="1100" b="0" i="1" u="none" strike="noStrike">
                          <a:solidFill>
                            <a:srgbClr val="000000"/>
                          </a:solidFill>
                          <a:latin typeface="Arial Narrow"/>
                        </a:rPr>
                        <a:t>DB UPRIGHT ROW</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4</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68297">
                <a:tc>
                  <a:txBody>
                    <a:bodyPr/>
                    <a:lstStyle/>
                    <a:p>
                      <a:pPr algn="l" fontAlgn="ctr"/>
                      <a:r>
                        <a:rPr lang="en-US" sz="1100" b="0" i="1" u="none" strike="noStrike">
                          <a:solidFill>
                            <a:srgbClr val="000000"/>
                          </a:solidFill>
                          <a:latin typeface="Arial Narrow"/>
                        </a:rPr>
                        <a:t>3-WAY SHOULDER</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4</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68297">
                <a:tc>
                  <a:txBody>
                    <a:bodyPr/>
                    <a:lstStyle/>
                    <a:p>
                      <a:pPr algn="l" fontAlgn="ctr"/>
                      <a:r>
                        <a:rPr lang="en-US" sz="1100" b="0" i="1" u="none" strike="noStrike">
                          <a:solidFill>
                            <a:srgbClr val="000000"/>
                          </a:solidFill>
                          <a:latin typeface="Arial Narrow"/>
                        </a:rPr>
                        <a:t>INVERTED ROW</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1100" b="0" i="1" u="none" strike="noStrike">
                          <a:solidFill>
                            <a:srgbClr val="000000"/>
                          </a:solidFill>
                          <a:latin typeface="Arial Narrow"/>
                        </a:rPr>
                        <a:t>FAILURE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68297">
                <a:tc>
                  <a:txBody>
                    <a:bodyPr/>
                    <a:lstStyle/>
                    <a:p>
                      <a:pPr algn="l" fontAlgn="ctr"/>
                      <a:r>
                        <a:rPr lang="en-US" sz="1100" b="0" i="1" u="none" strike="noStrike">
                          <a:solidFill>
                            <a:srgbClr val="000000"/>
                          </a:solidFill>
                          <a:latin typeface="Arial Narrow"/>
                        </a:rPr>
                        <a:t>DIPS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1100" b="0" i="1" u="none" strike="noStrike">
                          <a:solidFill>
                            <a:srgbClr val="000000"/>
                          </a:solidFill>
                          <a:latin typeface="Arial Narrow"/>
                        </a:rPr>
                        <a:t>FAILURE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100" b="0" i="1" u="none" strike="noStrike">
                          <a:solidFill>
                            <a:srgbClr val="000000"/>
                          </a:solidFill>
                          <a:latin typeface="Arial Narrow"/>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5947">
                <a:tc>
                  <a:txBody>
                    <a:bodyPr/>
                    <a:lstStyle/>
                    <a:p>
                      <a:pPr algn="l" fontAlgn="ctr"/>
                      <a:r>
                        <a:rPr lang="en-US" sz="1100" b="0" i="1" u="none" strike="noStrike">
                          <a:solidFill>
                            <a:srgbClr val="000000"/>
                          </a:solidFill>
                          <a:latin typeface="Arial Narrow"/>
                        </a:rPr>
                        <a:t>SHOULDER PRE-HAB</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4">
                  <a:txBody>
                    <a:bodyPr/>
                    <a:lstStyle/>
                    <a:p>
                      <a:pPr algn="ctr" fontAlgn="ctr"/>
                      <a:r>
                        <a:rPr lang="en-US" sz="1100" b="0" i="1" u="none" strike="noStrike">
                          <a:solidFill>
                            <a:srgbClr val="000000"/>
                          </a:solidFill>
                          <a:latin typeface="Arial Narrow"/>
                        </a:rPr>
                        <a:t>YOUR CHOICE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ctr"/>
                      <a:r>
                        <a:rPr lang="en-US" sz="1100" b="0" i="1" u="none" strike="noStrike">
                          <a:solidFill>
                            <a:srgbClr val="000000"/>
                          </a:solidFill>
                          <a:latin typeface="Arial Narrow"/>
                        </a:rPr>
                        <a:t>15</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68297">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68297">
                <a:tc gridSpan="10">
                  <a:txBody>
                    <a:bodyPr/>
                    <a:lstStyle/>
                    <a:p>
                      <a:pPr algn="ctr" fontAlgn="ctr"/>
                      <a:r>
                        <a:rPr lang="en-US" sz="1100" b="0" i="1" u="none" strike="noStrike">
                          <a:solidFill>
                            <a:srgbClr val="000000"/>
                          </a:solidFill>
                          <a:latin typeface="Arial Narrow"/>
                        </a:rPr>
                        <a:t>DAY 2</a:t>
                      </a:r>
                    </a:p>
                  </a:txBody>
                  <a:tcPr marL="3030" marR="3030" marT="3030" marB="0" anchor="ctr">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75947">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5947">
                <a:tc>
                  <a:txBody>
                    <a:bodyPr/>
                    <a:lstStyle/>
                    <a:p>
                      <a:pPr algn="l" fontAlgn="ctr"/>
                      <a:endParaRPr lang="en-US" sz="1100" b="0" i="1" u="none" strike="noStrike">
                        <a:solidFill>
                          <a:srgbClr val="000000"/>
                        </a:solidFill>
                        <a:latin typeface="Arial Narrow"/>
                      </a:endParaRPr>
                    </a:p>
                  </a:txBody>
                  <a:tcPr marL="3030" marR="3030" marT="303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gridSpan="2">
                  <a:txBody>
                    <a:bodyPr/>
                    <a:lstStyle/>
                    <a:p>
                      <a:pPr algn="ctr" fontAlgn="ctr"/>
                      <a:r>
                        <a:rPr lang="en-US" sz="1100" b="0" i="1" u="none" strike="noStrike">
                          <a:solidFill>
                            <a:srgbClr val="000000"/>
                          </a:solidFill>
                          <a:latin typeface="Arial Narrow"/>
                        </a:rPr>
                        <a:t>WARM-UP</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algn="ctr" fontAlgn="ctr"/>
                      <a:r>
                        <a:rPr lang="en-US" sz="1100" b="0" i="1" u="none" strike="noStrike">
                          <a:solidFill>
                            <a:srgbClr val="000000"/>
                          </a:solidFill>
                          <a:latin typeface="Arial Narrow"/>
                        </a:rPr>
                        <a:t>WARM-UP</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3">
                  <a:txBody>
                    <a:bodyPr/>
                    <a:lstStyle/>
                    <a:p>
                      <a:pPr algn="ctr" fontAlgn="ctr"/>
                      <a:r>
                        <a:rPr lang="en-US" sz="1100" b="0" i="1" u="none" strike="noStrike">
                          <a:solidFill>
                            <a:srgbClr val="000000"/>
                          </a:solidFill>
                          <a:latin typeface="Arial Narrow"/>
                        </a:rPr>
                        <a:t>WORK SETS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l" fontAlgn="ctr"/>
                      <a:endParaRPr lang="en-US" sz="1100" b="0" i="1"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5947">
                <a:tc>
                  <a:txBody>
                    <a:bodyPr/>
                    <a:lstStyle/>
                    <a:p>
                      <a:pPr algn="ctr" fontAlgn="ctr"/>
                      <a:r>
                        <a:rPr lang="en-US" sz="1100" b="0" i="1" u="none" strike="noStrike">
                          <a:solidFill>
                            <a:srgbClr val="000000"/>
                          </a:solidFill>
                          <a:latin typeface="Arial Narrow"/>
                        </a:rPr>
                        <a:t>EXERCISE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WEIGHT</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WEIGHT</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WEIGHT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SETS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68297">
                <a:tc>
                  <a:txBody>
                    <a:bodyPr/>
                    <a:lstStyle/>
                    <a:p>
                      <a:pPr algn="l" fontAlgn="ctr"/>
                      <a:r>
                        <a:rPr lang="en-US" sz="1100" b="0" i="1" u="none" strike="noStrike">
                          <a:solidFill>
                            <a:srgbClr val="000000"/>
                          </a:solidFill>
                          <a:latin typeface="Arial Narrow"/>
                        </a:rPr>
                        <a:t>JUMP SQUATS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4</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25 LBS.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68297">
                <a:tc>
                  <a:txBody>
                    <a:bodyPr/>
                    <a:lstStyle/>
                    <a:p>
                      <a:pPr algn="l" fontAlgn="ctr"/>
                      <a:r>
                        <a:rPr lang="en-US" sz="1100" b="0" i="1" u="none" strike="noStrike">
                          <a:solidFill>
                            <a:srgbClr val="000000"/>
                          </a:solidFill>
                          <a:latin typeface="Arial Narrow"/>
                        </a:rPr>
                        <a:t>BACK SQUAT</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4</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68297">
                <a:tc>
                  <a:txBody>
                    <a:bodyPr/>
                    <a:lstStyle/>
                    <a:p>
                      <a:pPr algn="l" fontAlgn="ctr"/>
                      <a:r>
                        <a:rPr lang="en-US" sz="1100" b="0" i="1" u="none" strike="noStrike">
                          <a:solidFill>
                            <a:srgbClr val="000000"/>
                          </a:solidFill>
                          <a:latin typeface="Arial Narrow"/>
                        </a:rPr>
                        <a:t>SIDE LUNGES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4 EA.</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68297">
                <a:tc>
                  <a:txBody>
                    <a:bodyPr/>
                    <a:lstStyle/>
                    <a:p>
                      <a:pPr algn="l" fontAlgn="ctr"/>
                      <a:r>
                        <a:rPr lang="en-US" sz="1100" b="0" i="1" u="none" strike="noStrike">
                          <a:solidFill>
                            <a:srgbClr val="000000"/>
                          </a:solidFill>
                          <a:latin typeface="Arial Narrow"/>
                        </a:rPr>
                        <a:t>PB LEG CURLS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4</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68297">
                <a:tc>
                  <a:txBody>
                    <a:bodyPr/>
                    <a:lstStyle/>
                    <a:p>
                      <a:pPr algn="l" fontAlgn="ctr"/>
                      <a:r>
                        <a:rPr lang="en-US" sz="1100" b="0" i="1" u="none" strike="noStrike">
                          <a:solidFill>
                            <a:srgbClr val="000000"/>
                          </a:solidFill>
                          <a:latin typeface="Arial Narrow"/>
                        </a:rPr>
                        <a:t>BI'S AND TRI'S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4">
                  <a:txBody>
                    <a:bodyPr/>
                    <a:lstStyle/>
                    <a:p>
                      <a:pPr algn="ctr" fontAlgn="ctr"/>
                      <a:r>
                        <a:rPr lang="en-US" sz="1100" b="0" i="1" u="none" strike="noStrike">
                          <a:solidFill>
                            <a:srgbClr val="000000"/>
                          </a:solidFill>
                          <a:latin typeface="Arial Narrow"/>
                        </a:rPr>
                        <a:t>YOUR CHOICE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ctr"/>
                      <a:r>
                        <a:rPr lang="en-US" sz="1100" b="0" i="1" u="none" strike="noStrike">
                          <a:solidFill>
                            <a:srgbClr val="000000"/>
                          </a:solidFill>
                          <a:latin typeface="Arial Narrow"/>
                        </a:rPr>
                        <a:t>4 EA.</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5947">
                <a:tc>
                  <a:txBody>
                    <a:bodyPr/>
                    <a:lstStyle/>
                    <a:p>
                      <a:pPr algn="l" fontAlgn="ctr"/>
                      <a:r>
                        <a:rPr lang="en-US" sz="1100" b="0" i="1" u="none" strike="noStrike">
                          <a:solidFill>
                            <a:srgbClr val="000000"/>
                          </a:solidFill>
                          <a:latin typeface="Arial Narrow"/>
                        </a:rPr>
                        <a:t>FOREARMS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4">
                  <a:txBody>
                    <a:bodyPr/>
                    <a:lstStyle/>
                    <a:p>
                      <a:pPr algn="ctr" fontAlgn="ctr"/>
                      <a:r>
                        <a:rPr lang="en-US" sz="1100" b="0" i="1" u="none" strike="noStrike" dirty="0">
                          <a:solidFill>
                            <a:srgbClr val="000000"/>
                          </a:solidFill>
                          <a:latin typeface="Arial Narrow"/>
                        </a:rPr>
                        <a:t>YOUR CHOICE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ctr"/>
                      <a:r>
                        <a:rPr lang="en-US" sz="1100" b="0" i="1" u="none" strike="noStrike">
                          <a:solidFill>
                            <a:srgbClr val="000000"/>
                          </a:solidFill>
                          <a:latin typeface="Arial Narrow"/>
                        </a:rPr>
                        <a:t>10</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68297">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68297">
                <a:tc gridSpan="10">
                  <a:txBody>
                    <a:bodyPr/>
                    <a:lstStyle/>
                    <a:p>
                      <a:pPr algn="ctr" fontAlgn="ctr"/>
                      <a:r>
                        <a:rPr lang="en-US" sz="1100" b="0" i="1" u="none" strike="noStrike">
                          <a:solidFill>
                            <a:srgbClr val="000000"/>
                          </a:solidFill>
                          <a:latin typeface="Arial Narrow"/>
                        </a:rPr>
                        <a:t>DAY 3</a:t>
                      </a:r>
                    </a:p>
                  </a:txBody>
                  <a:tcPr marL="3030" marR="3030" marT="3030" marB="0" anchor="ctr">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75947">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5947">
                <a:tc>
                  <a:txBody>
                    <a:bodyPr/>
                    <a:lstStyle/>
                    <a:p>
                      <a:pPr algn="l" fontAlgn="ctr"/>
                      <a:endParaRPr lang="en-US" sz="1100" b="0" i="1" u="none" strike="noStrike">
                        <a:solidFill>
                          <a:srgbClr val="000000"/>
                        </a:solidFill>
                        <a:latin typeface="Arial Narrow"/>
                      </a:endParaRPr>
                    </a:p>
                  </a:txBody>
                  <a:tcPr marL="3030" marR="3030" marT="303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gridSpan="2">
                  <a:txBody>
                    <a:bodyPr/>
                    <a:lstStyle/>
                    <a:p>
                      <a:pPr algn="ctr" fontAlgn="ctr"/>
                      <a:r>
                        <a:rPr lang="en-US" sz="1100" b="0" i="1" u="none" strike="noStrike">
                          <a:solidFill>
                            <a:srgbClr val="000000"/>
                          </a:solidFill>
                          <a:latin typeface="Arial Narrow"/>
                        </a:rPr>
                        <a:t>WARM-UP</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algn="ctr" fontAlgn="ctr"/>
                      <a:r>
                        <a:rPr lang="en-US" sz="1100" b="0" i="1" u="none" strike="noStrike">
                          <a:solidFill>
                            <a:srgbClr val="000000"/>
                          </a:solidFill>
                          <a:latin typeface="Arial Narrow"/>
                        </a:rPr>
                        <a:t>WARM-UP</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3">
                  <a:txBody>
                    <a:bodyPr/>
                    <a:lstStyle/>
                    <a:p>
                      <a:pPr algn="ctr" fontAlgn="ctr"/>
                      <a:r>
                        <a:rPr lang="en-US" sz="1100" b="0" i="1" u="none" strike="noStrike">
                          <a:solidFill>
                            <a:srgbClr val="000000"/>
                          </a:solidFill>
                          <a:latin typeface="Arial Narrow"/>
                        </a:rPr>
                        <a:t>WORK SETS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rowSpan="8">
                  <a:txBody>
                    <a:bodyPr/>
                    <a:lstStyle/>
                    <a:p>
                      <a:pPr algn="ctr" fontAlgn="ctr"/>
                      <a:r>
                        <a:rPr lang="en-US" sz="1100" b="0" i="1" u="none" strike="noStrike">
                          <a:solidFill>
                            <a:srgbClr val="000000"/>
                          </a:solidFill>
                          <a:latin typeface="Arial Narrow"/>
                        </a:rPr>
                        <a:t>SAME WEIGHT AS MONDAY, BUT MOVE BAR WITH SPEED</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75947">
                <a:tc>
                  <a:txBody>
                    <a:bodyPr/>
                    <a:lstStyle/>
                    <a:p>
                      <a:pPr algn="ctr" fontAlgn="ctr"/>
                      <a:r>
                        <a:rPr lang="en-US" sz="1100" b="0" i="1" u="none" strike="noStrike">
                          <a:solidFill>
                            <a:srgbClr val="000000"/>
                          </a:solidFill>
                          <a:latin typeface="Arial Narrow"/>
                        </a:rPr>
                        <a:t>EXERCISE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WEIGHT</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WEIGHT</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WEIGHT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SETS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68297">
                <a:tc>
                  <a:txBody>
                    <a:bodyPr/>
                    <a:lstStyle/>
                    <a:p>
                      <a:pPr algn="l" fontAlgn="ctr"/>
                      <a:r>
                        <a:rPr lang="en-US" sz="1100" b="0" i="1" u="none" strike="noStrike">
                          <a:solidFill>
                            <a:srgbClr val="000000"/>
                          </a:solidFill>
                          <a:latin typeface="Arial Narrow"/>
                        </a:rPr>
                        <a:t>DB BENCH</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4</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68297">
                <a:tc>
                  <a:txBody>
                    <a:bodyPr/>
                    <a:lstStyle/>
                    <a:p>
                      <a:pPr algn="ctr" fontAlgn="ctr"/>
                      <a:r>
                        <a:rPr lang="en-US" sz="1100" b="0" i="1" u="none" strike="noStrike">
                          <a:solidFill>
                            <a:srgbClr val="000000"/>
                          </a:solidFill>
                          <a:latin typeface="Arial Narrow"/>
                        </a:rPr>
                        <a:t>W/ CLAP PUSH-UPS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1100" b="0" i="1" u="none" strike="noStrike">
                          <a:solidFill>
                            <a:srgbClr val="000000"/>
                          </a:solidFill>
                          <a:latin typeface="Arial Narrow"/>
                        </a:rPr>
                        <a:t>FAILURE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68297">
                <a:tc>
                  <a:txBody>
                    <a:bodyPr/>
                    <a:lstStyle/>
                    <a:p>
                      <a:pPr algn="l" fontAlgn="ctr"/>
                      <a:r>
                        <a:rPr lang="en-US" sz="1100" b="0" i="1" u="none" strike="noStrike">
                          <a:solidFill>
                            <a:srgbClr val="000000"/>
                          </a:solidFill>
                          <a:latin typeface="Arial Narrow"/>
                        </a:rPr>
                        <a:t>PULL-UPS (ANY GRIP)</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1100" b="0" i="1" u="none" strike="noStrike">
                          <a:solidFill>
                            <a:srgbClr val="000000"/>
                          </a:solidFill>
                          <a:latin typeface="Arial Narrow"/>
                        </a:rPr>
                        <a:t>FAILURE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68297">
                <a:tc>
                  <a:txBody>
                    <a:bodyPr/>
                    <a:lstStyle/>
                    <a:p>
                      <a:pPr algn="l" fontAlgn="ctr"/>
                      <a:r>
                        <a:rPr lang="en-US" sz="1100" b="0" i="1" u="none" strike="noStrike">
                          <a:solidFill>
                            <a:srgbClr val="000000"/>
                          </a:solidFill>
                          <a:latin typeface="Arial Narrow"/>
                        </a:rPr>
                        <a:t>DB SHOULDER PRESS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4</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68297">
                <a:tc>
                  <a:txBody>
                    <a:bodyPr/>
                    <a:lstStyle/>
                    <a:p>
                      <a:pPr algn="l" fontAlgn="ctr"/>
                      <a:r>
                        <a:rPr lang="en-US" sz="1100" b="0" i="1" u="none" strike="noStrike">
                          <a:solidFill>
                            <a:srgbClr val="000000"/>
                          </a:solidFill>
                          <a:latin typeface="Arial Narrow"/>
                        </a:rPr>
                        <a:t>SEATED ROW</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4</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75947">
                <a:tc>
                  <a:txBody>
                    <a:bodyPr/>
                    <a:lstStyle/>
                    <a:p>
                      <a:pPr algn="l" fontAlgn="ctr"/>
                      <a:r>
                        <a:rPr lang="en-US" sz="1100" b="0" i="1" u="none" strike="noStrike">
                          <a:solidFill>
                            <a:srgbClr val="000000"/>
                          </a:solidFill>
                          <a:latin typeface="Arial Narrow"/>
                        </a:rPr>
                        <a:t>SHOULDER PRE-HAB</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15</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68297">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68297">
                <a:tc gridSpan="10">
                  <a:txBody>
                    <a:bodyPr/>
                    <a:lstStyle/>
                    <a:p>
                      <a:pPr algn="ctr" fontAlgn="ctr"/>
                      <a:r>
                        <a:rPr lang="en-US" sz="1100" b="0" i="1" u="none" strike="noStrike">
                          <a:solidFill>
                            <a:srgbClr val="000000"/>
                          </a:solidFill>
                          <a:latin typeface="Arial Narrow"/>
                        </a:rPr>
                        <a:t>DAY 4</a:t>
                      </a:r>
                    </a:p>
                  </a:txBody>
                  <a:tcPr marL="3030" marR="3030" marT="3030" marB="0" anchor="ctr">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75947">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5947">
                <a:tc>
                  <a:txBody>
                    <a:bodyPr/>
                    <a:lstStyle/>
                    <a:p>
                      <a:pPr algn="l" fontAlgn="ctr"/>
                      <a:endParaRPr lang="en-US" sz="1100" b="0" i="1" u="none" strike="noStrike">
                        <a:solidFill>
                          <a:srgbClr val="000000"/>
                        </a:solidFill>
                        <a:latin typeface="Arial Narrow"/>
                      </a:endParaRPr>
                    </a:p>
                  </a:txBody>
                  <a:tcPr marL="3030" marR="3030" marT="303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gridSpan="2">
                  <a:txBody>
                    <a:bodyPr/>
                    <a:lstStyle/>
                    <a:p>
                      <a:pPr algn="ctr" fontAlgn="ctr"/>
                      <a:r>
                        <a:rPr lang="en-US" sz="1100" b="0" i="1" u="none" strike="noStrike">
                          <a:solidFill>
                            <a:srgbClr val="000000"/>
                          </a:solidFill>
                          <a:latin typeface="Arial Narrow"/>
                        </a:rPr>
                        <a:t>WARM-UP</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algn="ctr" fontAlgn="ctr"/>
                      <a:r>
                        <a:rPr lang="en-US" sz="1100" b="0" i="1" u="none" strike="noStrike">
                          <a:solidFill>
                            <a:srgbClr val="000000"/>
                          </a:solidFill>
                          <a:latin typeface="Arial Narrow"/>
                        </a:rPr>
                        <a:t>WARM-UP</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3">
                  <a:txBody>
                    <a:bodyPr/>
                    <a:lstStyle/>
                    <a:p>
                      <a:pPr algn="ctr" fontAlgn="ctr"/>
                      <a:r>
                        <a:rPr lang="en-US" sz="1100" b="0" i="1" u="none" strike="noStrike">
                          <a:solidFill>
                            <a:srgbClr val="000000"/>
                          </a:solidFill>
                          <a:latin typeface="Arial Narrow"/>
                        </a:rPr>
                        <a:t>WORK SETS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rowSpan="8">
                  <a:txBody>
                    <a:bodyPr/>
                    <a:lstStyle/>
                    <a:p>
                      <a:pPr algn="ctr" fontAlgn="ctr"/>
                      <a:r>
                        <a:rPr lang="en-US" sz="1100" b="0" i="1" u="none" strike="noStrike">
                          <a:solidFill>
                            <a:srgbClr val="000000"/>
                          </a:solidFill>
                          <a:latin typeface="Arial Narrow"/>
                        </a:rPr>
                        <a:t>SAME WEIGHT AS TUESDAY, BUT MOVE BAR WITH SPEED</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75947">
                <a:tc>
                  <a:txBody>
                    <a:bodyPr/>
                    <a:lstStyle/>
                    <a:p>
                      <a:pPr algn="ctr" fontAlgn="ctr"/>
                      <a:r>
                        <a:rPr lang="en-US" sz="1100" b="0" i="1" u="none" strike="noStrike">
                          <a:solidFill>
                            <a:srgbClr val="000000"/>
                          </a:solidFill>
                          <a:latin typeface="Arial Narrow"/>
                        </a:rPr>
                        <a:t>EXERCISE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WEIGHT</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WEIGHT</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WEIGHT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SETS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68297">
                <a:tc>
                  <a:txBody>
                    <a:bodyPr/>
                    <a:lstStyle/>
                    <a:p>
                      <a:pPr algn="l" fontAlgn="ctr"/>
                      <a:r>
                        <a:rPr lang="en-US" sz="1100" b="0" i="1" u="none" strike="noStrike">
                          <a:solidFill>
                            <a:srgbClr val="000000"/>
                          </a:solidFill>
                          <a:latin typeface="Arial Narrow"/>
                        </a:rPr>
                        <a:t>BOX JUMPS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4</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68297">
                <a:tc>
                  <a:txBody>
                    <a:bodyPr/>
                    <a:lstStyle/>
                    <a:p>
                      <a:pPr algn="l" fontAlgn="ctr"/>
                      <a:r>
                        <a:rPr lang="en-US" sz="1100" b="0" i="1" u="none" strike="noStrike">
                          <a:solidFill>
                            <a:srgbClr val="000000"/>
                          </a:solidFill>
                          <a:latin typeface="Arial Narrow"/>
                        </a:rPr>
                        <a:t>LEG PRESS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4</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68297">
                <a:tc>
                  <a:txBody>
                    <a:bodyPr/>
                    <a:lstStyle/>
                    <a:p>
                      <a:pPr algn="l" fontAlgn="ctr"/>
                      <a:r>
                        <a:rPr lang="en-US" sz="1100" b="0" i="1" u="none" strike="noStrike">
                          <a:solidFill>
                            <a:srgbClr val="000000"/>
                          </a:solidFill>
                          <a:latin typeface="Arial Narrow"/>
                        </a:rPr>
                        <a:t>LUNGES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4 EA.</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68297">
                <a:tc>
                  <a:txBody>
                    <a:bodyPr/>
                    <a:lstStyle/>
                    <a:p>
                      <a:pPr algn="l" fontAlgn="ctr"/>
                      <a:r>
                        <a:rPr lang="en-US" sz="1100" b="0" i="1" u="none" strike="noStrike">
                          <a:solidFill>
                            <a:srgbClr val="000000"/>
                          </a:solidFill>
                          <a:latin typeface="Arial Narrow"/>
                        </a:rPr>
                        <a:t>MB HIP EXTENSIONS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4</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68297">
                <a:tc>
                  <a:txBody>
                    <a:bodyPr/>
                    <a:lstStyle/>
                    <a:p>
                      <a:pPr algn="l" fontAlgn="ctr"/>
                      <a:r>
                        <a:rPr lang="en-US" sz="1100" b="0" i="1" u="none" strike="noStrike">
                          <a:solidFill>
                            <a:srgbClr val="000000"/>
                          </a:solidFill>
                          <a:latin typeface="Arial Narrow"/>
                        </a:rPr>
                        <a:t>BI'S AND TRI'S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4 EA.</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75947">
                <a:tc>
                  <a:txBody>
                    <a:bodyPr/>
                    <a:lstStyle/>
                    <a:p>
                      <a:pPr algn="l" fontAlgn="ctr"/>
                      <a:r>
                        <a:rPr lang="en-US" sz="1100" b="0" i="1" u="none" strike="noStrike">
                          <a:solidFill>
                            <a:srgbClr val="000000"/>
                          </a:solidFill>
                          <a:latin typeface="Arial Narrow"/>
                        </a:rPr>
                        <a:t>FOREARMS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10</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dirty="0">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bl>
          </a:graphicData>
        </a:graphic>
      </p:graphicFrame>
      <p:sp>
        <p:nvSpPr>
          <p:cNvPr id="6" name="Rectangle 5"/>
          <p:cNvSpPr/>
          <p:nvPr/>
        </p:nvSpPr>
        <p:spPr>
          <a:xfrm>
            <a:off x="0" y="-228600"/>
            <a:ext cx="6858000" cy="1815882"/>
          </a:xfrm>
          <a:prstGeom prst="rect">
            <a:avLst/>
          </a:prstGeom>
          <a:noFill/>
        </p:spPr>
        <p:txBody>
          <a:bodyPr wrap="square" lIns="91440" tIns="45720" rIns="91440" bIns="45720">
            <a:spAutoFit/>
          </a:bodyPr>
          <a:lstStyle/>
          <a:p>
            <a:pPr algn="ctr"/>
            <a:r>
              <a:rPr lang="en-US" sz="7200" b="1" dirty="0" smtClean="0">
                <a:ln w="28575">
                  <a:solidFill>
                    <a:srgbClr val="0000FF"/>
                  </a:solidFill>
                  <a:prstDash val="solid"/>
                </a:ln>
                <a:solidFill>
                  <a:schemeClr val="bg1"/>
                </a:solidFill>
                <a:effectLst>
                  <a:outerShdw blurRad="41275" dist="20320" dir="1800000" algn="tl" rotWithShape="0">
                    <a:srgbClr val="000000">
                      <a:alpha val="40000"/>
                    </a:srgbClr>
                  </a:outerShdw>
                </a:effectLst>
                <a:latin typeface="CCSU" pitchFamily="2" charset="0"/>
              </a:rPr>
              <a:t>BLUE DEVIL</a:t>
            </a:r>
          </a:p>
          <a:p>
            <a:pPr algn="ctr"/>
            <a:r>
              <a:rPr lang="en-US" sz="4000" b="1" dirty="0" smtClean="0">
                <a:ln w="28575">
                  <a:solidFill>
                    <a:srgbClr val="0000FF"/>
                  </a:solidFill>
                  <a:prstDash val="solid"/>
                </a:ln>
                <a:solidFill>
                  <a:schemeClr val="bg1"/>
                </a:solidFill>
                <a:effectLst>
                  <a:outerShdw blurRad="41275" dist="20320" dir="1800000" algn="tl" rotWithShape="0">
                    <a:srgbClr val="000000">
                      <a:alpha val="40000"/>
                    </a:srgbClr>
                  </a:outerShdw>
                </a:effectLst>
                <a:latin typeface="CCSU" pitchFamily="2" charset="0"/>
              </a:rPr>
              <a:t>SWIMMING &amp; DIVING </a:t>
            </a:r>
            <a:endParaRPr lang="en-US" sz="4000" b="1" dirty="0">
              <a:ln w="28575">
                <a:solidFill>
                  <a:srgbClr val="0000FF"/>
                </a:solidFill>
                <a:prstDash val="solid"/>
              </a:ln>
              <a:solidFill>
                <a:schemeClr val="bg1"/>
              </a:solidFill>
              <a:effectLst>
                <a:outerShdw blurRad="41275" dist="20320" dir="1800000" algn="tl" rotWithShape="0">
                  <a:srgbClr val="000000">
                    <a:alpha val="40000"/>
                  </a:srgbClr>
                </a:outerShdw>
              </a:effectLst>
              <a:latin typeface="CCSU" pitchFamily="2"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0" y="1447814"/>
          <a:ext cx="6858000" cy="7764742"/>
        </p:xfrm>
        <a:graphic>
          <a:graphicData uri="http://schemas.openxmlformats.org/drawingml/2006/table">
            <a:tbl>
              <a:tblPr/>
              <a:tblGrid>
                <a:gridCol w="1721187"/>
                <a:gridCol w="570757"/>
                <a:gridCol w="570757"/>
                <a:gridCol w="570757"/>
                <a:gridCol w="570757"/>
                <a:gridCol w="570757"/>
                <a:gridCol w="570757"/>
                <a:gridCol w="570757"/>
                <a:gridCol w="570757"/>
                <a:gridCol w="570757"/>
              </a:tblGrid>
              <a:tr h="168306">
                <a:tc gridSpan="10">
                  <a:txBody>
                    <a:bodyPr/>
                    <a:lstStyle/>
                    <a:p>
                      <a:pPr algn="ctr" fontAlgn="ctr"/>
                      <a:r>
                        <a:rPr lang="en-US" sz="1100" b="1" i="0" u="none" strike="noStrike" dirty="0">
                          <a:solidFill>
                            <a:srgbClr val="000000"/>
                          </a:solidFill>
                          <a:latin typeface="Arial Narrow"/>
                        </a:rPr>
                        <a:t>WEEK </a:t>
                      </a:r>
                      <a:r>
                        <a:rPr lang="en-US" sz="1100" b="1" i="0" u="none" strike="noStrike" dirty="0" smtClean="0">
                          <a:solidFill>
                            <a:srgbClr val="000000"/>
                          </a:solidFill>
                          <a:latin typeface="Arial Narrow"/>
                        </a:rPr>
                        <a:t>6</a:t>
                      </a:r>
                      <a:endParaRPr lang="en-US" sz="1100" b="1" i="0" u="none" strike="noStrike" dirty="0">
                        <a:solidFill>
                          <a:srgbClr val="000000"/>
                        </a:solidFill>
                        <a:latin typeface="Arial Narrow"/>
                      </a:endParaRPr>
                    </a:p>
                  </a:txBody>
                  <a:tcPr marL="3030" marR="3030" marT="3030" marB="0" anchor="ctr">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68306">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68306">
                <a:tc gridSpan="10">
                  <a:txBody>
                    <a:bodyPr/>
                    <a:lstStyle/>
                    <a:p>
                      <a:pPr algn="ctr" fontAlgn="ctr"/>
                      <a:r>
                        <a:rPr lang="en-US" sz="1100" b="1" i="0" u="none" strike="noStrike">
                          <a:solidFill>
                            <a:srgbClr val="000000"/>
                          </a:solidFill>
                          <a:latin typeface="Arial Narrow"/>
                        </a:rPr>
                        <a:t>DAY 1</a:t>
                      </a:r>
                    </a:p>
                  </a:txBody>
                  <a:tcPr marL="3030" marR="3030" marT="3030" marB="0" anchor="ctr">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75957">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5957">
                <a:tc>
                  <a:txBody>
                    <a:bodyPr/>
                    <a:lstStyle/>
                    <a:p>
                      <a:pPr algn="l" fontAlgn="ctr"/>
                      <a:endParaRPr lang="en-US" sz="1100" b="1" i="0" u="none" strike="noStrike">
                        <a:solidFill>
                          <a:srgbClr val="000000"/>
                        </a:solidFill>
                        <a:latin typeface="Arial Narrow"/>
                      </a:endParaRPr>
                    </a:p>
                  </a:txBody>
                  <a:tcPr marL="3030" marR="3030" marT="303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gridSpan="2">
                  <a:txBody>
                    <a:bodyPr/>
                    <a:lstStyle/>
                    <a:p>
                      <a:pPr algn="ctr" fontAlgn="ctr"/>
                      <a:r>
                        <a:rPr lang="en-US" sz="1100" b="1" i="0" u="none" strike="noStrike">
                          <a:solidFill>
                            <a:srgbClr val="000000"/>
                          </a:solidFill>
                          <a:latin typeface="Arial Narrow"/>
                        </a:rPr>
                        <a:t>WARM-UP</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algn="ctr" fontAlgn="ctr"/>
                      <a:r>
                        <a:rPr lang="en-US" sz="1100" b="1" i="0" u="none" strike="noStrike">
                          <a:solidFill>
                            <a:srgbClr val="000000"/>
                          </a:solidFill>
                          <a:latin typeface="Arial Narrow"/>
                        </a:rPr>
                        <a:t>WARM-UP</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3">
                  <a:txBody>
                    <a:bodyPr/>
                    <a:lstStyle/>
                    <a:p>
                      <a:pPr algn="ctr" fontAlgn="ctr"/>
                      <a:r>
                        <a:rPr lang="en-US" sz="1100" b="1" i="0" u="none" strike="noStrike">
                          <a:solidFill>
                            <a:srgbClr val="000000"/>
                          </a:solidFill>
                          <a:latin typeface="Arial Narrow"/>
                        </a:rPr>
                        <a:t>WORK SETS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l" fontAlgn="ctr"/>
                      <a:endParaRPr lang="en-US" sz="1100" b="1"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5957">
                <a:tc>
                  <a:txBody>
                    <a:bodyPr/>
                    <a:lstStyle/>
                    <a:p>
                      <a:pPr algn="ctr" fontAlgn="ctr"/>
                      <a:r>
                        <a:rPr lang="en-US" sz="1100" b="1" i="0" u="none" strike="noStrike">
                          <a:solidFill>
                            <a:srgbClr val="000000"/>
                          </a:solidFill>
                          <a:latin typeface="Arial Narrow"/>
                        </a:rPr>
                        <a:t>EXERCISE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WEIGHT</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WEIGHT</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WEIGHT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SETS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68306">
                <a:tc>
                  <a:txBody>
                    <a:bodyPr/>
                    <a:lstStyle/>
                    <a:p>
                      <a:pPr algn="l" fontAlgn="ctr"/>
                      <a:r>
                        <a:rPr lang="en-US" sz="1100" b="1" i="0" u="none" strike="noStrike">
                          <a:solidFill>
                            <a:srgbClr val="000000"/>
                          </a:solidFill>
                          <a:latin typeface="Arial Narrow"/>
                        </a:rPr>
                        <a:t>JUMP SQUATS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8</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25 LBS.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68306">
                <a:tc>
                  <a:txBody>
                    <a:bodyPr/>
                    <a:lstStyle/>
                    <a:p>
                      <a:pPr algn="l" fontAlgn="ctr"/>
                      <a:r>
                        <a:rPr lang="en-US" sz="1100" b="1" i="0" u="none" strike="noStrike">
                          <a:solidFill>
                            <a:srgbClr val="000000"/>
                          </a:solidFill>
                          <a:latin typeface="Arial Narrow"/>
                        </a:rPr>
                        <a:t>BACK SQUAT</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4</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4</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8</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68306">
                <a:tc>
                  <a:txBody>
                    <a:bodyPr/>
                    <a:lstStyle/>
                    <a:p>
                      <a:pPr algn="l" fontAlgn="ctr"/>
                      <a:r>
                        <a:rPr lang="en-US" sz="1100" b="1" i="0" u="none" strike="noStrike">
                          <a:solidFill>
                            <a:srgbClr val="000000"/>
                          </a:solidFill>
                          <a:latin typeface="Arial Narrow"/>
                        </a:rPr>
                        <a:t>REVERSE LUNGES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8 EA.</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68306">
                <a:tc>
                  <a:txBody>
                    <a:bodyPr/>
                    <a:lstStyle/>
                    <a:p>
                      <a:pPr algn="l" fontAlgn="ctr"/>
                      <a:r>
                        <a:rPr lang="en-US" sz="1100" b="1" i="0" u="none" strike="noStrike">
                          <a:solidFill>
                            <a:srgbClr val="000000"/>
                          </a:solidFill>
                          <a:latin typeface="Arial Narrow"/>
                        </a:rPr>
                        <a:t>DB 1-LEG RDL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8</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68306">
                <a:tc>
                  <a:txBody>
                    <a:bodyPr/>
                    <a:lstStyle/>
                    <a:p>
                      <a:pPr algn="l" fontAlgn="ctr"/>
                      <a:r>
                        <a:rPr lang="en-US" sz="1100" b="1" i="0" u="none" strike="noStrike">
                          <a:solidFill>
                            <a:srgbClr val="000000"/>
                          </a:solidFill>
                          <a:latin typeface="Arial Narrow"/>
                        </a:rPr>
                        <a:t>BI'S AND TRI'S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4">
                  <a:txBody>
                    <a:bodyPr/>
                    <a:lstStyle/>
                    <a:p>
                      <a:pPr algn="ctr" fontAlgn="ctr"/>
                      <a:r>
                        <a:rPr lang="en-US" sz="1100" b="1" i="0" u="none" strike="noStrike">
                          <a:solidFill>
                            <a:srgbClr val="000000"/>
                          </a:solidFill>
                          <a:latin typeface="Arial Narrow"/>
                        </a:rPr>
                        <a:t>YOUR CHOICE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ctr"/>
                      <a:r>
                        <a:rPr lang="en-US" sz="1100" b="1" i="0" u="none" strike="noStrike">
                          <a:solidFill>
                            <a:srgbClr val="000000"/>
                          </a:solidFill>
                          <a:latin typeface="Arial Narrow"/>
                        </a:rPr>
                        <a:t>8 EA.</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5957">
                <a:tc>
                  <a:txBody>
                    <a:bodyPr/>
                    <a:lstStyle/>
                    <a:p>
                      <a:pPr algn="l" fontAlgn="ctr"/>
                      <a:r>
                        <a:rPr lang="en-US" sz="1100" b="1" i="0" u="none" strike="noStrike">
                          <a:solidFill>
                            <a:srgbClr val="000000"/>
                          </a:solidFill>
                          <a:latin typeface="Arial Narrow"/>
                        </a:rPr>
                        <a:t>FOREARMS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4">
                  <a:txBody>
                    <a:bodyPr/>
                    <a:lstStyle/>
                    <a:p>
                      <a:pPr algn="ctr" fontAlgn="ctr"/>
                      <a:r>
                        <a:rPr lang="en-US" sz="1100" b="1" i="0" u="none" strike="noStrike">
                          <a:solidFill>
                            <a:srgbClr val="000000"/>
                          </a:solidFill>
                          <a:latin typeface="Arial Narrow"/>
                        </a:rPr>
                        <a:t>YOUR CHOICE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ctr"/>
                      <a:r>
                        <a:rPr lang="en-US" sz="1100" b="1" i="0" u="none" strike="noStrike">
                          <a:solidFill>
                            <a:srgbClr val="000000"/>
                          </a:solidFill>
                          <a:latin typeface="Arial Narrow"/>
                        </a:rPr>
                        <a:t>10</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68306">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68306">
                <a:tc gridSpan="10">
                  <a:txBody>
                    <a:bodyPr/>
                    <a:lstStyle/>
                    <a:p>
                      <a:pPr algn="ctr" fontAlgn="ctr"/>
                      <a:r>
                        <a:rPr lang="en-US" sz="1100" b="1" i="0" u="none" strike="noStrike">
                          <a:solidFill>
                            <a:srgbClr val="000000"/>
                          </a:solidFill>
                          <a:latin typeface="Arial Narrow"/>
                        </a:rPr>
                        <a:t>DAY 2</a:t>
                      </a:r>
                    </a:p>
                  </a:txBody>
                  <a:tcPr marL="3030" marR="3030" marT="3030" marB="0" anchor="ctr">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75957">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5957">
                <a:tc>
                  <a:txBody>
                    <a:bodyPr/>
                    <a:lstStyle/>
                    <a:p>
                      <a:pPr algn="l" fontAlgn="ctr"/>
                      <a:endParaRPr lang="en-US" sz="1100" b="1" i="0" u="none" strike="noStrike">
                        <a:solidFill>
                          <a:srgbClr val="000000"/>
                        </a:solidFill>
                        <a:latin typeface="Arial Narrow"/>
                      </a:endParaRPr>
                    </a:p>
                  </a:txBody>
                  <a:tcPr marL="3030" marR="3030" marT="303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gridSpan="2">
                  <a:txBody>
                    <a:bodyPr/>
                    <a:lstStyle/>
                    <a:p>
                      <a:pPr algn="ctr" fontAlgn="ctr"/>
                      <a:r>
                        <a:rPr lang="en-US" sz="1100" b="1" i="0" u="none" strike="noStrike">
                          <a:solidFill>
                            <a:srgbClr val="000000"/>
                          </a:solidFill>
                          <a:latin typeface="Arial Narrow"/>
                        </a:rPr>
                        <a:t>WARM-UP</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algn="ctr" fontAlgn="ctr"/>
                      <a:r>
                        <a:rPr lang="en-US" sz="1100" b="1" i="0" u="none" strike="noStrike">
                          <a:solidFill>
                            <a:srgbClr val="000000"/>
                          </a:solidFill>
                          <a:latin typeface="Arial Narrow"/>
                        </a:rPr>
                        <a:t>WARM-UP</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3">
                  <a:txBody>
                    <a:bodyPr/>
                    <a:lstStyle/>
                    <a:p>
                      <a:pPr algn="ctr" fontAlgn="ctr"/>
                      <a:r>
                        <a:rPr lang="en-US" sz="1100" b="1" i="0" u="none" strike="noStrike">
                          <a:solidFill>
                            <a:srgbClr val="000000"/>
                          </a:solidFill>
                          <a:latin typeface="Arial Narrow"/>
                        </a:rPr>
                        <a:t>WORK SETS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l" fontAlgn="ctr"/>
                      <a:endParaRPr lang="en-US" sz="1100" b="1"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5957">
                <a:tc>
                  <a:txBody>
                    <a:bodyPr/>
                    <a:lstStyle/>
                    <a:p>
                      <a:pPr algn="ctr" fontAlgn="ctr"/>
                      <a:r>
                        <a:rPr lang="en-US" sz="1100" b="1" i="0" u="none" strike="noStrike">
                          <a:solidFill>
                            <a:srgbClr val="000000"/>
                          </a:solidFill>
                          <a:latin typeface="Arial Narrow"/>
                        </a:rPr>
                        <a:t>EXERCISE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WEIGHT</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WEIGHT</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WEIGHT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SETS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68306">
                <a:tc>
                  <a:txBody>
                    <a:bodyPr/>
                    <a:lstStyle/>
                    <a:p>
                      <a:pPr algn="l" fontAlgn="ctr"/>
                      <a:r>
                        <a:rPr lang="en-US" sz="1100" b="1" i="0" u="none" strike="noStrike">
                          <a:solidFill>
                            <a:srgbClr val="000000"/>
                          </a:solidFill>
                          <a:latin typeface="Arial Narrow"/>
                        </a:rPr>
                        <a:t>BENCH PRESS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4</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4</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8</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68306">
                <a:tc>
                  <a:txBody>
                    <a:bodyPr/>
                    <a:lstStyle/>
                    <a:p>
                      <a:pPr algn="l" fontAlgn="ctr"/>
                      <a:r>
                        <a:rPr lang="en-US" sz="1100" b="1" i="0" u="none" strike="noStrike">
                          <a:solidFill>
                            <a:srgbClr val="000000"/>
                          </a:solidFill>
                          <a:latin typeface="Arial Narrow"/>
                        </a:rPr>
                        <a:t>ONE ARM LAT PULLDOWN</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8</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68306">
                <a:tc>
                  <a:txBody>
                    <a:bodyPr/>
                    <a:lstStyle/>
                    <a:p>
                      <a:pPr algn="l" fontAlgn="ctr"/>
                      <a:r>
                        <a:rPr lang="en-US" sz="1100" b="1" i="0" u="none" strike="noStrike">
                          <a:solidFill>
                            <a:srgbClr val="000000"/>
                          </a:solidFill>
                          <a:latin typeface="Arial Narrow"/>
                        </a:rPr>
                        <a:t>SHOULDER PRESS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8</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68306">
                <a:tc>
                  <a:txBody>
                    <a:bodyPr/>
                    <a:lstStyle/>
                    <a:p>
                      <a:pPr algn="l" fontAlgn="ctr"/>
                      <a:r>
                        <a:rPr lang="en-US" sz="1100" b="1" i="0" u="none" strike="noStrike">
                          <a:solidFill>
                            <a:srgbClr val="000000"/>
                          </a:solidFill>
                          <a:latin typeface="Arial Narrow"/>
                        </a:rPr>
                        <a:t>ONE ARM DB ROW</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8</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68306">
                <a:tc>
                  <a:txBody>
                    <a:bodyPr/>
                    <a:lstStyle/>
                    <a:p>
                      <a:pPr algn="l" fontAlgn="ctr"/>
                      <a:r>
                        <a:rPr lang="en-US" sz="1100" b="1" i="0" u="none" strike="noStrike">
                          <a:solidFill>
                            <a:srgbClr val="000000"/>
                          </a:solidFill>
                          <a:latin typeface="Arial Narrow"/>
                        </a:rPr>
                        <a:t>DIPS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1100" b="1" i="0" u="none" strike="noStrike">
                          <a:solidFill>
                            <a:srgbClr val="000000"/>
                          </a:solidFill>
                          <a:latin typeface="Arial Narrow"/>
                        </a:rPr>
                        <a:t>FAILURE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100" b="1" i="0" u="none" strike="noStrike">
                          <a:solidFill>
                            <a:srgbClr val="000000"/>
                          </a:solidFill>
                          <a:latin typeface="Arial Narrow"/>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5957">
                <a:tc>
                  <a:txBody>
                    <a:bodyPr/>
                    <a:lstStyle/>
                    <a:p>
                      <a:pPr algn="l" fontAlgn="ctr"/>
                      <a:r>
                        <a:rPr lang="en-US" sz="1100" b="1" i="0" u="none" strike="noStrike">
                          <a:solidFill>
                            <a:srgbClr val="000000"/>
                          </a:solidFill>
                          <a:latin typeface="Arial Narrow"/>
                        </a:rPr>
                        <a:t>SHOULDER PRE-HAB</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4">
                  <a:txBody>
                    <a:bodyPr/>
                    <a:lstStyle/>
                    <a:p>
                      <a:pPr algn="ctr" fontAlgn="ctr"/>
                      <a:r>
                        <a:rPr lang="en-US" sz="1100" b="1" i="0" u="none" strike="noStrike">
                          <a:solidFill>
                            <a:srgbClr val="000000"/>
                          </a:solidFill>
                          <a:latin typeface="Arial Narrow"/>
                        </a:rPr>
                        <a:t>YOUR CHOICE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ctr"/>
                      <a:r>
                        <a:rPr lang="en-US" sz="1100" b="1" i="0" u="none" strike="noStrike">
                          <a:solidFill>
                            <a:srgbClr val="000000"/>
                          </a:solidFill>
                          <a:latin typeface="Arial Narrow"/>
                        </a:rPr>
                        <a:t>15</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68306">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68306">
                <a:tc gridSpan="10">
                  <a:txBody>
                    <a:bodyPr/>
                    <a:lstStyle/>
                    <a:p>
                      <a:pPr algn="ctr" fontAlgn="ctr"/>
                      <a:r>
                        <a:rPr lang="en-US" sz="1100" b="0" i="1" u="none" strike="noStrike">
                          <a:solidFill>
                            <a:srgbClr val="000000"/>
                          </a:solidFill>
                          <a:latin typeface="Arial Narrow"/>
                        </a:rPr>
                        <a:t>DAY 3</a:t>
                      </a:r>
                    </a:p>
                  </a:txBody>
                  <a:tcPr marL="3030" marR="3030" marT="3030" marB="0" anchor="ctr">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75957">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5957">
                <a:tc>
                  <a:txBody>
                    <a:bodyPr/>
                    <a:lstStyle/>
                    <a:p>
                      <a:pPr algn="l" fontAlgn="ctr"/>
                      <a:endParaRPr lang="en-US" sz="1100" b="0" i="1" u="none" strike="noStrike">
                        <a:solidFill>
                          <a:srgbClr val="000000"/>
                        </a:solidFill>
                        <a:latin typeface="Arial Narrow"/>
                      </a:endParaRPr>
                    </a:p>
                  </a:txBody>
                  <a:tcPr marL="3030" marR="3030" marT="303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gridSpan="2">
                  <a:txBody>
                    <a:bodyPr/>
                    <a:lstStyle/>
                    <a:p>
                      <a:pPr algn="ctr" fontAlgn="ctr"/>
                      <a:r>
                        <a:rPr lang="en-US" sz="1100" b="0" i="1" u="none" strike="noStrike">
                          <a:solidFill>
                            <a:srgbClr val="000000"/>
                          </a:solidFill>
                          <a:latin typeface="Arial Narrow"/>
                        </a:rPr>
                        <a:t>WARM-UP</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algn="ctr" fontAlgn="ctr"/>
                      <a:r>
                        <a:rPr lang="en-US" sz="1100" b="0" i="1" u="none" strike="noStrike">
                          <a:solidFill>
                            <a:srgbClr val="000000"/>
                          </a:solidFill>
                          <a:latin typeface="Arial Narrow"/>
                        </a:rPr>
                        <a:t>WARM-UP</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3">
                  <a:txBody>
                    <a:bodyPr/>
                    <a:lstStyle/>
                    <a:p>
                      <a:pPr algn="ctr" fontAlgn="ctr"/>
                      <a:r>
                        <a:rPr lang="en-US" sz="1100" b="0" i="1" u="none" strike="noStrike">
                          <a:solidFill>
                            <a:srgbClr val="000000"/>
                          </a:solidFill>
                          <a:latin typeface="Arial Narrow"/>
                        </a:rPr>
                        <a:t>WORK SETS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rowSpan="8">
                  <a:txBody>
                    <a:bodyPr/>
                    <a:lstStyle/>
                    <a:p>
                      <a:pPr algn="ctr" fontAlgn="ctr"/>
                      <a:r>
                        <a:rPr lang="en-US" sz="1100" b="0" i="1" u="none" strike="noStrike">
                          <a:solidFill>
                            <a:srgbClr val="000000"/>
                          </a:solidFill>
                          <a:latin typeface="Arial Narrow"/>
                        </a:rPr>
                        <a:t>SAME WEIGHT AS MONDAY, BUT MOVE BAR WITH SPEED</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75957">
                <a:tc>
                  <a:txBody>
                    <a:bodyPr/>
                    <a:lstStyle/>
                    <a:p>
                      <a:pPr algn="ctr" fontAlgn="ctr"/>
                      <a:r>
                        <a:rPr lang="en-US" sz="1100" b="0" i="1" u="none" strike="noStrike">
                          <a:solidFill>
                            <a:srgbClr val="000000"/>
                          </a:solidFill>
                          <a:latin typeface="Arial Narrow"/>
                        </a:rPr>
                        <a:t>EXERCISE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WEIGHT</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WEIGHT</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WEIGHT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SETS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68306">
                <a:tc>
                  <a:txBody>
                    <a:bodyPr/>
                    <a:lstStyle/>
                    <a:p>
                      <a:pPr algn="l" fontAlgn="ctr"/>
                      <a:r>
                        <a:rPr lang="en-US" sz="1100" b="0" i="1" u="none" strike="noStrike">
                          <a:solidFill>
                            <a:srgbClr val="000000"/>
                          </a:solidFill>
                          <a:latin typeface="Arial Narrow"/>
                        </a:rPr>
                        <a:t>BOX JUMPS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4</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68306">
                <a:tc>
                  <a:txBody>
                    <a:bodyPr/>
                    <a:lstStyle/>
                    <a:p>
                      <a:pPr algn="l" fontAlgn="ctr"/>
                      <a:r>
                        <a:rPr lang="en-US" sz="1100" b="0" i="1" u="none" strike="noStrike">
                          <a:solidFill>
                            <a:srgbClr val="000000"/>
                          </a:solidFill>
                          <a:latin typeface="Arial Narrow"/>
                        </a:rPr>
                        <a:t>LEG PRESS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4</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4</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68306">
                <a:tc>
                  <a:txBody>
                    <a:bodyPr/>
                    <a:lstStyle/>
                    <a:p>
                      <a:pPr algn="l" fontAlgn="ctr"/>
                      <a:r>
                        <a:rPr lang="en-US" sz="1100" b="0" i="1" u="none" strike="noStrike">
                          <a:solidFill>
                            <a:srgbClr val="000000"/>
                          </a:solidFill>
                          <a:latin typeface="Arial Narrow"/>
                        </a:rPr>
                        <a:t>LATERAL STEP-UPS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4 EA.</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68306">
                <a:tc>
                  <a:txBody>
                    <a:bodyPr/>
                    <a:lstStyle/>
                    <a:p>
                      <a:pPr algn="l" fontAlgn="ctr"/>
                      <a:r>
                        <a:rPr lang="en-US" sz="1100" b="0" i="1" u="none" strike="noStrike">
                          <a:solidFill>
                            <a:srgbClr val="000000"/>
                          </a:solidFill>
                          <a:latin typeface="Arial Narrow"/>
                        </a:rPr>
                        <a:t>GOOD MORNINGS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4</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68306">
                <a:tc>
                  <a:txBody>
                    <a:bodyPr/>
                    <a:lstStyle/>
                    <a:p>
                      <a:pPr algn="l" fontAlgn="ctr"/>
                      <a:r>
                        <a:rPr lang="en-US" sz="1100" b="0" i="1" u="none" strike="noStrike">
                          <a:solidFill>
                            <a:srgbClr val="000000"/>
                          </a:solidFill>
                          <a:latin typeface="Arial Narrow"/>
                        </a:rPr>
                        <a:t>BI'S AND TRI'S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4 EA.</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75957">
                <a:tc>
                  <a:txBody>
                    <a:bodyPr/>
                    <a:lstStyle/>
                    <a:p>
                      <a:pPr algn="l" fontAlgn="ctr"/>
                      <a:r>
                        <a:rPr lang="en-US" sz="1100" b="0" i="1" u="none" strike="noStrike">
                          <a:solidFill>
                            <a:srgbClr val="000000"/>
                          </a:solidFill>
                          <a:latin typeface="Arial Narrow"/>
                        </a:rPr>
                        <a:t>FOREARMS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4">
                  <a:txBody>
                    <a:bodyPr/>
                    <a:lstStyle/>
                    <a:p>
                      <a:pPr algn="ctr" fontAlgn="ctr"/>
                      <a:r>
                        <a:rPr lang="en-US" sz="1100" b="0" i="1" u="none" strike="noStrike">
                          <a:solidFill>
                            <a:srgbClr val="000000"/>
                          </a:solidFill>
                          <a:latin typeface="Arial Narrow"/>
                        </a:rPr>
                        <a:t>YOUR CHOICE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ctr"/>
                      <a:r>
                        <a:rPr lang="en-US" sz="1100" b="0" i="1" u="none" strike="noStrike">
                          <a:solidFill>
                            <a:srgbClr val="000000"/>
                          </a:solidFill>
                          <a:latin typeface="Arial Narrow"/>
                        </a:rPr>
                        <a:t>10</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68306">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68306">
                <a:tc gridSpan="10">
                  <a:txBody>
                    <a:bodyPr/>
                    <a:lstStyle/>
                    <a:p>
                      <a:pPr algn="ctr" fontAlgn="ctr"/>
                      <a:r>
                        <a:rPr lang="en-US" sz="1100" b="0" i="1" u="none" strike="noStrike">
                          <a:solidFill>
                            <a:srgbClr val="000000"/>
                          </a:solidFill>
                          <a:latin typeface="Arial Narrow"/>
                        </a:rPr>
                        <a:t>DAY 4</a:t>
                      </a:r>
                    </a:p>
                  </a:txBody>
                  <a:tcPr marL="3030" marR="3030" marT="3030" marB="0" anchor="ctr">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75957">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5957">
                <a:tc>
                  <a:txBody>
                    <a:bodyPr/>
                    <a:lstStyle/>
                    <a:p>
                      <a:pPr algn="l" fontAlgn="ctr"/>
                      <a:endParaRPr lang="en-US" sz="1100" b="0" i="1" u="none" strike="noStrike">
                        <a:solidFill>
                          <a:srgbClr val="000000"/>
                        </a:solidFill>
                        <a:latin typeface="Arial Narrow"/>
                      </a:endParaRPr>
                    </a:p>
                  </a:txBody>
                  <a:tcPr marL="3030" marR="3030" marT="303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gridSpan="2">
                  <a:txBody>
                    <a:bodyPr/>
                    <a:lstStyle/>
                    <a:p>
                      <a:pPr algn="ctr" fontAlgn="ctr"/>
                      <a:r>
                        <a:rPr lang="en-US" sz="1100" b="0" i="1" u="none" strike="noStrike">
                          <a:solidFill>
                            <a:srgbClr val="000000"/>
                          </a:solidFill>
                          <a:latin typeface="Arial Narrow"/>
                        </a:rPr>
                        <a:t>WARM-UP</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algn="ctr" fontAlgn="ctr"/>
                      <a:r>
                        <a:rPr lang="en-US" sz="1100" b="0" i="1" u="none" strike="noStrike">
                          <a:solidFill>
                            <a:srgbClr val="000000"/>
                          </a:solidFill>
                          <a:latin typeface="Arial Narrow"/>
                        </a:rPr>
                        <a:t>WARM-UP</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3">
                  <a:txBody>
                    <a:bodyPr/>
                    <a:lstStyle/>
                    <a:p>
                      <a:pPr algn="ctr" fontAlgn="ctr"/>
                      <a:r>
                        <a:rPr lang="en-US" sz="1100" b="0" i="1" u="none" strike="noStrike">
                          <a:solidFill>
                            <a:srgbClr val="000000"/>
                          </a:solidFill>
                          <a:latin typeface="Arial Narrow"/>
                        </a:rPr>
                        <a:t>WORK SETS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rowSpan="8">
                  <a:txBody>
                    <a:bodyPr/>
                    <a:lstStyle/>
                    <a:p>
                      <a:pPr algn="ctr" fontAlgn="ctr"/>
                      <a:r>
                        <a:rPr lang="en-US" sz="1100" b="0" i="1" u="none" strike="noStrike">
                          <a:solidFill>
                            <a:srgbClr val="000000"/>
                          </a:solidFill>
                          <a:latin typeface="Arial Narrow"/>
                        </a:rPr>
                        <a:t>SAME WEIGHT AS TUESDAY, BUT MOVE BAR WITH SPEED</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75957">
                <a:tc>
                  <a:txBody>
                    <a:bodyPr/>
                    <a:lstStyle/>
                    <a:p>
                      <a:pPr algn="ctr" fontAlgn="ctr"/>
                      <a:r>
                        <a:rPr lang="en-US" sz="1100" b="0" i="1" u="none" strike="noStrike">
                          <a:solidFill>
                            <a:srgbClr val="000000"/>
                          </a:solidFill>
                          <a:latin typeface="Arial Narrow"/>
                        </a:rPr>
                        <a:t>EXERCISE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WEIGHT</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WEIGHT</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WEIGHT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SETS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68306">
                <a:tc>
                  <a:txBody>
                    <a:bodyPr/>
                    <a:lstStyle/>
                    <a:p>
                      <a:pPr algn="l" fontAlgn="ctr"/>
                      <a:r>
                        <a:rPr lang="en-US" sz="1100" b="0" i="1" u="none" strike="noStrike">
                          <a:solidFill>
                            <a:srgbClr val="000000"/>
                          </a:solidFill>
                          <a:latin typeface="Arial Narrow"/>
                        </a:rPr>
                        <a:t>INCLINE DB BENCH</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4</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4</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4</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68306">
                <a:tc>
                  <a:txBody>
                    <a:bodyPr/>
                    <a:lstStyle/>
                    <a:p>
                      <a:pPr algn="ctr" fontAlgn="ctr"/>
                      <a:r>
                        <a:rPr lang="en-US" sz="1100" b="0" i="1" u="none" strike="noStrike">
                          <a:solidFill>
                            <a:srgbClr val="000000"/>
                          </a:solidFill>
                          <a:latin typeface="Arial Narrow"/>
                        </a:rPr>
                        <a:t>W/ PLYO PUSH-UPS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1100" b="0" i="1" u="none" strike="noStrike">
                          <a:solidFill>
                            <a:srgbClr val="000000"/>
                          </a:solidFill>
                          <a:latin typeface="Arial Narrow"/>
                        </a:rPr>
                        <a:t>FAILURE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68306">
                <a:tc>
                  <a:txBody>
                    <a:bodyPr/>
                    <a:lstStyle/>
                    <a:p>
                      <a:pPr algn="l" fontAlgn="ctr"/>
                      <a:r>
                        <a:rPr lang="en-US" sz="1100" b="0" i="1" u="none" strike="noStrike">
                          <a:solidFill>
                            <a:srgbClr val="000000"/>
                          </a:solidFill>
                          <a:latin typeface="Arial Narrow"/>
                        </a:rPr>
                        <a:t>PULL-UPS (ANY GRIP)</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1100" b="0" i="1" u="none" strike="noStrike">
                          <a:solidFill>
                            <a:srgbClr val="000000"/>
                          </a:solidFill>
                          <a:latin typeface="Arial Narrow"/>
                        </a:rPr>
                        <a:t>FAILURE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68306">
                <a:tc>
                  <a:txBody>
                    <a:bodyPr/>
                    <a:lstStyle/>
                    <a:p>
                      <a:pPr algn="l" fontAlgn="ctr"/>
                      <a:r>
                        <a:rPr lang="en-US" sz="1100" b="0" i="1" u="none" strike="noStrike">
                          <a:solidFill>
                            <a:srgbClr val="000000"/>
                          </a:solidFill>
                          <a:latin typeface="Arial Narrow"/>
                        </a:rPr>
                        <a:t>DB UPRIGHT ROW</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4</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68306">
                <a:tc>
                  <a:txBody>
                    <a:bodyPr/>
                    <a:lstStyle/>
                    <a:p>
                      <a:pPr algn="l" fontAlgn="ctr"/>
                      <a:r>
                        <a:rPr lang="en-US" sz="1100" b="0" i="1" u="none" strike="noStrike">
                          <a:solidFill>
                            <a:srgbClr val="000000"/>
                          </a:solidFill>
                          <a:latin typeface="Arial Narrow"/>
                        </a:rPr>
                        <a:t>BENT OVER ROW</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4</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75957">
                <a:tc>
                  <a:txBody>
                    <a:bodyPr/>
                    <a:lstStyle/>
                    <a:p>
                      <a:pPr algn="l" fontAlgn="ctr"/>
                      <a:r>
                        <a:rPr lang="en-US" sz="1100" b="0" i="1" u="none" strike="noStrike">
                          <a:solidFill>
                            <a:srgbClr val="000000"/>
                          </a:solidFill>
                          <a:latin typeface="Arial Narrow"/>
                        </a:rPr>
                        <a:t>SHOULDER PRE-HAB</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4">
                  <a:txBody>
                    <a:bodyPr/>
                    <a:lstStyle/>
                    <a:p>
                      <a:pPr algn="ctr" fontAlgn="ctr"/>
                      <a:r>
                        <a:rPr lang="en-US" sz="1100" b="0" i="1" u="none" strike="noStrike">
                          <a:solidFill>
                            <a:srgbClr val="000000"/>
                          </a:solidFill>
                          <a:latin typeface="Arial Narrow"/>
                        </a:rPr>
                        <a:t>YOUR CHOICE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ctr"/>
                      <a:r>
                        <a:rPr lang="en-US" sz="1100" b="0" i="1" u="none" strike="noStrike">
                          <a:solidFill>
                            <a:srgbClr val="000000"/>
                          </a:solidFill>
                          <a:latin typeface="Arial Narrow"/>
                        </a:rPr>
                        <a:t>15</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dirty="0">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bl>
          </a:graphicData>
        </a:graphic>
      </p:graphicFrame>
      <p:sp>
        <p:nvSpPr>
          <p:cNvPr id="5" name="Rectangle 4"/>
          <p:cNvSpPr/>
          <p:nvPr/>
        </p:nvSpPr>
        <p:spPr>
          <a:xfrm>
            <a:off x="0" y="-228600"/>
            <a:ext cx="6858000" cy="1815882"/>
          </a:xfrm>
          <a:prstGeom prst="rect">
            <a:avLst/>
          </a:prstGeom>
          <a:noFill/>
        </p:spPr>
        <p:txBody>
          <a:bodyPr wrap="square" lIns="91440" tIns="45720" rIns="91440" bIns="45720">
            <a:spAutoFit/>
          </a:bodyPr>
          <a:lstStyle/>
          <a:p>
            <a:pPr algn="ctr"/>
            <a:r>
              <a:rPr lang="en-US" sz="7200" b="1" dirty="0" smtClean="0">
                <a:ln w="28575">
                  <a:solidFill>
                    <a:srgbClr val="0000FF"/>
                  </a:solidFill>
                  <a:prstDash val="solid"/>
                </a:ln>
                <a:solidFill>
                  <a:schemeClr val="bg1"/>
                </a:solidFill>
                <a:effectLst>
                  <a:outerShdw blurRad="41275" dist="20320" dir="1800000" algn="tl" rotWithShape="0">
                    <a:srgbClr val="000000">
                      <a:alpha val="40000"/>
                    </a:srgbClr>
                  </a:outerShdw>
                </a:effectLst>
                <a:latin typeface="CCSU" pitchFamily="2" charset="0"/>
              </a:rPr>
              <a:t>BLUE DEVIL</a:t>
            </a:r>
          </a:p>
          <a:p>
            <a:pPr algn="ctr"/>
            <a:r>
              <a:rPr lang="en-US" sz="4000" b="1" dirty="0" smtClean="0">
                <a:ln w="28575">
                  <a:solidFill>
                    <a:srgbClr val="0000FF"/>
                  </a:solidFill>
                  <a:prstDash val="solid"/>
                </a:ln>
                <a:solidFill>
                  <a:schemeClr val="bg1"/>
                </a:solidFill>
                <a:effectLst>
                  <a:outerShdw blurRad="41275" dist="20320" dir="1800000" algn="tl" rotWithShape="0">
                    <a:srgbClr val="000000">
                      <a:alpha val="40000"/>
                    </a:srgbClr>
                  </a:outerShdw>
                </a:effectLst>
                <a:latin typeface="CCSU" pitchFamily="2" charset="0"/>
              </a:rPr>
              <a:t>SWIMMING &amp; DIVING </a:t>
            </a:r>
            <a:endParaRPr lang="en-US" sz="4000" b="1" dirty="0">
              <a:ln w="28575">
                <a:solidFill>
                  <a:srgbClr val="0000FF"/>
                </a:solidFill>
                <a:prstDash val="solid"/>
              </a:ln>
              <a:solidFill>
                <a:schemeClr val="bg1"/>
              </a:solidFill>
              <a:effectLst>
                <a:outerShdw blurRad="41275" dist="20320" dir="1800000" algn="tl" rotWithShape="0">
                  <a:srgbClr val="000000">
                    <a:alpha val="40000"/>
                  </a:srgbClr>
                </a:outerShdw>
              </a:effectLst>
              <a:latin typeface="CCSU" pitchFamily="2"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0" y="1379242"/>
          <a:ext cx="6858000" cy="7764758"/>
        </p:xfrm>
        <a:graphic>
          <a:graphicData uri="http://schemas.openxmlformats.org/drawingml/2006/table">
            <a:tbl>
              <a:tblPr/>
              <a:tblGrid>
                <a:gridCol w="1721187"/>
                <a:gridCol w="570757"/>
                <a:gridCol w="570757"/>
                <a:gridCol w="570757"/>
                <a:gridCol w="570757"/>
                <a:gridCol w="570757"/>
                <a:gridCol w="570757"/>
                <a:gridCol w="570757"/>
                <a:gridCol w="570757"/>
                <a:gridCol w="570757"/>
              </a:tblGrid>
              <a:tr h="168306">
                <a:tc gridSpan="10">
                  <a:txBody>
                    <a:bodyPr/>
                    <a:lstStyle/>
                    <a:p>
                      <a:pPr algn="ctr" fontAlgn="ctr"/>
                      <a:r>
                        <a:rPr lang="en-US" sz="1100" b="1" i="0" u="none" strike="noStrike" dirty="0">
                          <a:solidFill>
                            <a:srgbClr val="000000"/>
                          </a:solidFill>
                          <a:latin typeface="Arial Narrow"/>
                        </a:rPr>
                        <a:t>WEEK </a:t>
                      </a:r>
                      <a:r>
                        <a:rPr lang="en-US" sz="1100" b="1" i="0" u="none" strike="noStrike" dirty="0" smtClean="0">
                          <a:solidFill>
                            <a:srgbClr val="000000"/>
                          </a:solidFill>
                          <a:latin typeface="Arial Narrow"/>
                        </a:rPr>
                        <a:t>7</a:t>
                      </a:r>
                      <a:endParaRPr lang="en-US" sz="1100" b="1" i="0" u="none" strike="noStrike" dirty="0">
                        <a:solidFill>
                          <a:srgbClr val="000000"/>
                        </a:solidFill>
                        <a:latin typeface="Arial Narrow"/>
                      </a:endParaRPr>
                    </a:p>
                  </a:txBody>
                  <a:tcPr marL="3030" marR="3030" marT="3030" marB="0" anchor="ctr">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68306">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68306">
                <a:tc gridSpan="10">
                  <a:txBody>
                    <a:bodyPr/>
                    <a:lstStyle/>
                    <a:p>
                      <a:pPr algn="ctr" fontAlgn="ctr"/>
                      <a:r>
                        <a:rPr lang="en-US" sz="1100" b="1" i="0" u="none" strike="noStrike">
                          <a:solidFill>
                            <a:srgbClr val="000000"/>
                          </a:solidFill>
                          <a:latin typeface="Arial Narrow"/>
                        </a:rPr>
                        <a:t>DAY 1</a:t>
                      </a:r>
                    </a:p>
                  </a:txBody>
                  <a:tcPr marL="3030" marR="3030" marT="3030" marB="0" anchor="ctr">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75958">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5958">
                <a:tc>
                  <a:txBody>
                    <a:bodyPr/>
                    <a:lstStyle/>
                    <a:p>
                      <a:pPr algn="l" fontAlgn="ctr"/>
                      <a:endParaRPr lang="en-US" sz="1100" b="1" i="0" u="none" strike="noStrike">
                        <a:solidFill>
                          <a:srgbClr val="000000"/>
                        </a:solidFill>
                        <a:latin typeface="Arial Narrow"/>
                      </a:endParaRPr>
                    </a:p>
                  </a:txBody>
                  <a:tcPr marL="3030" marR="3030" marT="303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gridSpan="2">
                  <a:txBody>
                    <a:bodyPr/>
                    <a:lstStyle/>
                    <a:p>
                      <a:pPr algn="ctr" fontAlgn="ctr"/>
                      <a:r>
                        <a:rPr lang="en-US" sz="1100" b="1" i="0" u="none" strike="noStrike">
                          <a:solidFill>
                            <a:srgbClr val="000000"/>
                          </a:solidFill>
                          <a:latin typeface="Arial Narrow"/>
                        </a:rPr>
                        <a:t>WARM-UP</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algn="ctr" fontAlgn="ctr"/>
                      <a:r>
                        <a:rPr lang="en-US" sz="1100" b="1" i="0" u="none" strike="noStrike">
                          <a:solidFill>
                            <a:srgbClr val="000000"/>
                          </a:solidFill>
                          <a:latin typeface="Arial Narrow"/>
                        </a:rPr>
                        <a:t>WARM-UP</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3">
                  <a:txBody>
                    <a:bodyPr/>
                    <a:lstStyle/>
                    <a:p>
                      <a:pPr algn="ctr" fontAlgn="ctr"/>
                      <a:r>
                        <a:rPr lang="en-US" sz="1100" b="1" i="0" u="none" strike="noStrike">
                          <a:solidFill>
                            <a:srgbClr val="000000"/>
                          </a:solidFill>
                          <a:latin typeface="Arial Narrow"/>
                        </a:rPr>
                        <a:t>WORK SETS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l" fontAlgn="ctr"/>
                      <a:endParaRPr lang="en-US" sz="1100" b="1"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5958">
                <a:tc>
                  <a:txBody>
                    <a:bodyPr/>
                    <a:lstStyle/>
                    <a:p>
                      <a:pPr algn="ctr" fontAlgn="ctr"/>
                      <a:r>
                        <a:rPr lang="en-US" sz="1100" b="1" i="0" u="none" strike="noStrike">
                          <a:solidFill>
                            <a:srgbClr val="000000"/>
                          </a:solidFill>
                          <a:latin typeface="Arial Narrow"/>
                        </a:rPr>
                        <a:t>EXERCISE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WEIGHT</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WEIGHT</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WEIGHT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SETS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68306">
                <a:tc>
                  <a:txBody>
                    <a:bodyPr/>
                    <a:lstStyle/>
                    <a:p>
                      <a:pPr algn="l" fontAlgn="ctr"/>
                      <a:r>
                        <a:rPr lang="en-US" sz="1100" b="1" i="0" u="none" strike="noStrike">
                          <a:solidFill>
                            <a:srgbClr val="000000"/>
                          </a:solidFill>
                          <a:latin typeface="Arial Narrow"/>
                        </a:rPr>
                        <a:t>JUMP SQUATS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8</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25 LBS.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68306">
                <a:tc>
                  <a:txBody>
                    <a:bodyPr/>
                    <a:lstStyle/>
                    <a:p>
                      <a:pPr algn="l" fontAlgn="ctr"/>
                      <a:r>
                        <a:rPr lang="en-US" sz="1100" b="1" i="0" u="none" strike="noStrike">
                          <a:solidFill>
                            <a:srgbClr val="000000"/>
                          </a:solidFill>
                          <a:latin typeface="Arial Narrow"/>
                        </a:rPr>
                        <a:t>BACK SQUAT</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4</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4</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8</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68306">
                <a:tc>
                  <a:txBody>
                    <a:bodyPr/>
                    <a:lstStyle/>
                    <a:p>
                      <a:pPr algn="l" fontAlgn="ctr"/>
                      <a:r>
                        <a:rPr lang="en-US" sz="1100" b="1" i="0" u="none" strike="noStrike">
                          <a:solidFill>
                            <a:srgbClr val="000000"/>
                          </a:solidFill>
                          <a:latin typeface="Arial Narrow"/>
                        </a:rPr>
                        <a:t>REVERSE LUNGES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8 EA.</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68306">
                <a:tc>
                  <a:txBody>
                    <a:bodyPr/>
                    <a:lstStyle/>
                    <a:p>
                      <a:pPr algn="l" fontAlgn="ctr"/>
                      <a:r>
                        <a:rPr lang="en-US" sz="1100" b="1" i="0" u="none" strike="noStrike">
                          <a:solidFill>
                            <a:srgbClr val="000000"/>
                          </a:solidFill>
                          <a:latin typeface="Arial Narrow"/>
                        </a:rPr>
                        <a:t>DB 1-LEG RDL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8</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68306">
                <a:tc>
                  <a:txBody>
                    <a:bodyPr/>
                    <a:lstStyle/>
                    <a:p>
                      <a:pPr algn="l" fontAlgn="ctr"/>
                      <a:r>
                        <a:rPr lang="en-US" sz="1100" b="1" i="0" u="none" strike="noStrike">
                          <a:solidFill>
                            <a:srgbClr val="000000"/>
                          </a:solidFill>
                          <a:latin typeface="Arial Narrow"/>
                        </a:rPr>
                        <a:t>BI'S AND TRI'S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4">
                  <a:txBody>
                    <a:bodyPr/>
                    <a:lstStyle/>
                    <a:p>
                      <a:pPr algn="ctr" fontAlgn="ctr"/>
                      <a:r>
                        <a:rPr lang="en-US" sz="1100" b="1" i="0" u="none" strike="noStrike">
                          <a:solidFill>
                            <a:srgbClr val="000000"/>
                          </a:solidFill>
                          <a:latin typeface="Arial Narrow"/>
                        </a:rPr>
                        <a:t>YOUR CHOICE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ctr"/>
                      <a:r>
                        <a:rPr lang="en-US" sz="1100" b="1" i="0" u="none" strike="noStrike">
                          <a:solidFill>
                            <a:srgbClr val="000000"/>
                          </a:solidFill>
                          <a:latin typeface="Arial Narrow"/>
                        </a:rPr>
                        <a:t>8 EA.</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5958">
                <a:tc>
                  <a:txBody>
                    <a:bodyPr/>
                    <a:lstStyle/>
                    <a:p>
                      <a:pPr algn="l" fontAlgn="ctr"/>
                      <a:r>
                        <a:rPr lang="en-US" sz="1100" b="1" i="0" u="none" strike="noStrike">
                          <a:solidFill>
                            <a:srgbClr val="000000"/>
                          </a:solidFill>
                          <a:latin typeface="Arial Narrow"/>
                        </a:rPr>
                        <a:t>FOREARMS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4">
                  <a:txBody>
                    <a:bodyPr/>
                    <a:lstStyle/>
                    <a:p>
                      <a:pPr algn="ctr" fontAlgn="ctr"/>
                      <a:r>
                        <a:rPr lang="en-US" sz="1100" b="1" i="0" u="none" strike="noStrike">
                          <a:solidFill>
                            <a:srgbClr val="000000"/>
                          </a:solidFill>
                          <a:latin typeface="Arial Narrow"/>
                        </a:rPr>
                        <a:t>YOUR CHOICE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ctr"/>
                      <a:r>
                        <a:rPr lang="en-US" sz="1100" b="1" i="0" u="none" strike="noStrike">
                          <a:solidFill>
                            <a:srgbClr val="000000"/>
                          </a:solidFill>
                          <a:latin typeface="Arial Narrow"/>
                        </a:rPr>
                        <a:t>10</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68306">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68306">
                <a:tc gridSpan="10">
                  <a:txBody>
                    <a:bodyPr/>
                    <a:lstStyle/>
                    <a:p>
                      <a:pPr algn="ctr" fontAlgn="ctr"/>
                      <a:r>
                        <a:rPr lang="en-US" sz="1100" b="1" i="0" u="none" strike="noStrike">
                          <a:solidFill>
                            <a:srgbClr val="000000"/>
                          </a:solidFill>
                          <a:latin typeface="Arial Narrow"/>
                        </a:rPr>
                        <a:t>DAY 2</a:t>
                      </a:r>
                    </a:p>
                  </a:txBody>
                  <a:tcPr marL="3030" marR="3030" marT="3030" marB="0" anchor="ctr">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75958">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5958">
                <a:tc>
                  <a:txBody>
                    <a:bodyPr/>
                    <a:lstStyle/>
                    <a:p>
                      <a:pPr algn="l" fontAlgn="ctr"/>
                      <a:endParaRPr lang="en-US" sz="1100" b="1" i="0" u="none" strike="noStrike">
                        <a:solidFill>
                          <a:srgbClr val="000000"/>
                        </a:solidFill>
                        <a:latin typeface="Arial Narrow"/>
                      </a:endParaRPr>
                    </a:p>
                  </a:txBody>
                  <a:tcPr marL="3030" marR="3030" marT="303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gridSpan="2">
                  <a:txBody>
                    <a:bodyPr/>
                    <a:lstStyle/>
                    <a:p>
                      <a:pPr algn="ctr" fontAlgn="ctr"/>
                      <a:r>
                        <a:rPr lang="en-US" sz="1100" b="1" i="0" u="none" strike="noStrike">
                          <a:solidFill>
                            <a:srgbClr val="000000"/>
                          </a:solidFill>
                          <a:latin typeface="Arial Narrow"/>
                        </a:rPr>
                        <a:t>WARM-UP</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algn="ctr" fontAlgn="ctr"/>
                      <a:r>
                        <a:rPr lang="en-US" sz="1100" b="1" i="0" u="none" strike="noStrike">
                          <a:solidFill>
                            <a:srgbClr val="000000"/>
                          </a:solidFill>
                          <a:latin typeface="Arial Narrow"/>
                        </a:rPr>
                        <a:t>WARM-UP</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3">
                  <a:txBody>
                    <a:bodyPr/>
                    <a:lstStyle/>
                    <a:p>
                      <a:pPr algn="ctr" fontAlgn="ctr"/>
                      <a:r>
                        <a:rPr lang="en-US" sz="1100" b="1" i="0" u="none" strike="noStrike">
                          <a:solidFill>
                            <a:srgbClr val="000000"/>
                          </a:solidFill>
                          <a:latin typeface="Arial Narrow"/>
                        </a:rPr>
                        <a:t>WORK SETS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l" fontAlgn="ctr"/>
                      <a:endParaRPr lang="en-US" sz="1100" b="1"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5958">
                <a:tc>
                  <a:txBody>
                    <a:bodyPr/>
                    <a:lstStyle/>
                    <a:p>
                      <a:pPr algn="ctr" fontAlgn="ctr"/>
                      <a:r>
                        <a:rPr lang="en-US" sz="1100" b="1" i="0" u="none" strike="noStrike">
                          <a:solidFill>
                            <a:srgbClr val="000000"/>
                          </a:solidFill>
                          <a:latin typeface="Arial Narrow"/>
                        </a:rPr>
                        <a:t>EXERCISE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WEIGHT</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WEIGHT</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WEIGHT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SETS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68306">
                <a:tc>
                  <a:txBody>
                    <a:bodyPr/>
                    <a:lstStyle/>
                    <a:p>
                      <a:pPr algn="l" fontAlgn="ctr"/>
                      <a:r>
                        <a:rPr lang="en-US" sz="1100" b="1" i="0" u="none" strike="noStrike">
                          <a:solidFill>
                            <a:srgbClr val="000000"/>
                          </a:solidFill>
                          <a:latin typeface="Arial Narrow"/>
                        </a:rPr>
                        <a:t>BENCH PRESS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4</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4</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8</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68306">
                <a:tc>
                  <a:txBody>
                    <a:bodyPr/>
                    <a:lstStyle/>
                    <a:p>
                      <a:pPr algn="l" fontAlgn="ctr"/>
                      <a:r>
                        <a:rPr lang="en-US" sz="1100" b="1" i="0" u="none" strike="noStrike">
                          <a:solidFill>
                            <a:srgbClr val="000000"/>
                          </a:solidFill>
                          <a:latin typeface="Arial Narrow"/>
                        </a:rPr>
                        <a:t>ONE ARM LAT PULLDOWN</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8</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68306">
                <a:tc>
                  <a:txBody>
                    <a:bodyPr/>
                    <a:lstStyle/>
                    <a:p>
                      <a:pPr algn="l" fontAlgn="ctr"/>
                      <a:r>
                        <a:rPr lang="en-US" sz="1100" b="1" i="0" u="none" strike="noStrike">
                          <a:solidFill>
                            <a:srgbClr val="000000"/>
                          </a:solidFill>
                          <a:latin typeface="Arial Narrow"/>
                        </a:rPr>
                        <a:t>SHOULDER PRESS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8</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68306">
                <a:tc>
                  <a:txBody>
                    <a:bodyPr/>
                    <a:lstStyle/>
                    <a:p>
                      <a:pPr algn="l" fontAlgn="ctr"/>
                      <a:r>
                        <a:rPr lang="en-US" sz="1100" b="1" i="0" u="none" strike="noStrike">
                          <a:solidFill>
                            <a:srgbClr val="000000"/>
                          </a:solidFill>
                          <a:latin typeface="Arial Narrow"/>
                        </a:rPr>
                        <a:t>ONE ARM DB ROW</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8</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68306">
                <a:tc>
                  <a:txBody>
                    <a:bodyPr/>
                    <a:lstStyle/>
                    <a:p>
                      <a:pPr algn="l" fontAlgn="ctr"/>
                      <a:r>
                        <a:rPr lang="en-US" sz="1100" b="1" i="0" u="none" strike="noStrike">
                          <a:solidFill>
                            <a:srgbClr val="000000"/>
                          </a:solidFill>
                          <a:latin typeface="Arial Narrow"/>
                        </a:rPr>
                        <a:t>DIPS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1100" b="1" i="0" u="none" strike="noStrike">
                          <a:solidFill>
                            <a:srgbClr val="000000"/>
                          </a:solidFill>
                          <a:latin typeface="Arial Narrow"/>
                        </a:rPr>
                        <a:t>FAILURE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100" b="1" i="0" u="none" strike="noStrike">
                          <a:solidFill>
                            <a:srgbClr val="000000"/>
                          </a:solidFill>
                          <a:latin typeface="Arial Narrow"/>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5958">
                <a:tc>
                  <a:txBody>
                    <a:bodyPr/>
                    <a:lstStyle/>
                    <a:p>
                      <a:pPr algn="l" fontAlgn="ctr"/>
                      <a:r>
                        <a:rPr lang="en-US" sz="1100" b="1" i="0" u="none" strike="noStrike">
                          <a:solidFill>
                            <a:srgbClr val="000000"/>
                          </a:solidFill>
                          <a:latin typeface="Arial Narrow"/>
                        </a:rPr>
                        <a:t>SHOULDER PRE-HAB</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4">
                  <a:txBody>
                    <a:bodyPr/>
                    <a:lstStyle/>
                    <a:p>
                      <a:pPr algn="ctr" fontAlgn="ctr"/>
                      <a:r>
                        <a:rPr lang="en-US" sz="1100" b="1" i="0" u="none" strike="noStrike">
                          <a:solidFill>
                            <a:srgbClr val="000000"/>
                          </a:solidFill>
                          <a:latin typeface="Arial Narrow"/>
                        </a:rPr>
                        <a:t>YOUR CHOICE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ctr"/>
                      <a:r>
                        <a:rPr lang="en-US" sz="1100" b="1" i="0" u="none" strike="noStrike">
                          <a:solidFill>
                            <a:srgbClr val="000000"/>
                          </a:solidFill>
                          <a:latin typeface="Arial Narrow"/>
                        </a:rPr>
                        <a:t>15</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68306">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68306">
                <a:tc gridSpan="10">
                  <a:txBody>
                    <a:bodyPr/>
                    <a:lstStyle/>
                    <a:p>
                      <a:pPr algn="ctr" fontAlgn="ctr"/>
                      <a:r>
                        <a:rPr lang="en-US" sz="1100" b="0" i="1" u="none" strike="noStrike">
                          <a:solidFill>
                            <a:srgbClr val="000000"/>
                          </a:solidFill>
                          <a:latin typeface="Arial Narrow"/>
                        </a:rPr>
                        <a:t>DAY 3</a:t>
                      </a:r>
                    </a:p>
                  </a:txBody>
                  <a:tcPr marL="3030" marR="3030" marT="3030" marB="0" anchor="ctr">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75958">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5958">
                <a:tc>
                  <a:txBody>
                    <a:bodyPr/>
                    <a:lstStyle/>
                    <a:p>
                      <a:pPr algn="l" fontAlgn="ctr"/>
                      <a:endParaRPr lang="en-US" sz="1100" b="0" i="1" u="none" strike="noStrike">
                        <a:solidFill>
                          <a:srgbClr val="000000"/>
                        </a:solidFill>
                        <a:latin typeface="Arial Narrow"/>
                      </a:endParaRPr>
                    </a:p>
                  </a:txBody>
                  <a:tcPr marL="3030" marR="3030" marT="303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gridSpan="2">
                  <a:txBody>
                    <a:bodyPr/>
                    <a:lstStyle/>
                    <a:p>
                      <a:pPr algn="ctr" fontAlgn="ctr"/>
                      <a:r>
                        <a:rPr lang="en-US" sz="1100" b="0" i="1" u="none" strike="noStrike">
                          <a:solidFill>
                            <a:srgbClr val="000000"/>
                          </a:solidFill>
                          <a:latin typeface="Arial Narrow"/>
                        </a:rPr>
                        <a:t>WARM-UP</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algn="ctr" fontAlgn="ctr"/>
                      <a:r>
                        <a:rPr lang="en-US" sz="1100" b="0" i="1" u="none" strike="noStrike">
                          <a:solidFill>
                            <a:srgbClr val="000000"/>
                          </a:solidFill>
                          <a:latin typeface="Arial Narrow"/>
                        </a:rPr>
                        <a:t>WARM-UP</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3">
                  <a:txBody>
                    <a:bodyPr/>
                    <a:lstStyle/>
                    <a:p>
                      <a:pPr algn="ctr" fontAlgn="ctr"/>
                      <a:r>
                        <a:rPr lang="en-US" sz="1100" b="0" i="1" u="none" strike="noStrike">
                          <a:solidFill>
                            <a:srgbClr val="000000"/>
                          </a:solidFill>
                          <a:latin typeface="Arial Narrow"/>
                        </a:rPr>
                        <a:t>WORK SETS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rowSpan="8">
                  <a:txBody>
                    <a:bodyPr/>
                    <a:lstStyle/>
                    <a:p>
                      <a:pPr algn="ctr" fontAlgn="ctr"/>
                      <a:r>
                        <a:rPr lang="en-US" sz="1100" b="0" i="1" u="none" strike="noStrike">
                          <a:solidFill>
                            <a:srgbClr val="000000"/>
                          </a:solidFill>
                          <a:latin typeface="Arial Narrow"/>
                        </a:rPr>
                        <a:t>SAME WEIGHT AS MONDAY, BUT MOVE BAR WITH SPEED</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75958">
                <a:tc>
                  <a:txBody>
                    <a:bodyPr/>
                    <a:lstStyle/>
                    <a:p>
                      <a:pPr algn="ctr" fontAlgn="ctr"/>
                      <a:r>
                        <a:rPr lang="en-US" sz="1100" b="0" i="1" u="none" strike="noStrike">
                          <a:solidFill>
                            <a:srgbClr val="000000"/>
                          </a:solidFill>
                          <a:latin typeface="Arial Narrow"/>
                        </a:rPr>
                        <a:t>EXERCISE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WEIGHT</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WEIGHT</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WEIGHT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SETS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68306">
                <a:tc>
                  <a:txBody>
                    <a:bodyPr/>
                    <a:lstStyle/>
                    <a:p>
                      <a:pPr algn="l" fontAlgn="ctr"/>
                      <a:r>
                        <a:rPr lang="en-US" sz="1100" b="0" i="1" u="none" strike="noStrike">
                          <a:solidFill>
                            <a:srgbClr val="000000"/>
                          </a:solidFill>
                          <a:latin typeface="Arial Narrow"/>
                        </a:rPr>
                        <a:t>BOX JUMPS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4</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68306">
                <a:tc>
                  <a:txBody>
                    <a:bodyPr/>
                    <a:lstStyle/>
                    <a:p>
                      <a:pPr algn="l" fontAlgn="ctr"/>
                      <a:r>
                        <a:rPr lang="en-US" sz="1100" b="0" i="1" u="none" strike="noStrike">
                          <a:solidFill>
                            <a:srgbClr val="000000"/>
                          </a:solidFill>
                          <a:latin typeface="Arial Narrow"/>
                        </a:rPr>
                        <a:t>LEG PRESS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4</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4</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68306">
                <a:tc>
                  <a:txBody>
                    <a:bodyPr/>
                    <a:lstStyle/>
                    <a:p>
                      <a:pPr algn="l" fontAlgn="ctr"/>
                      <a:r>
                        <a:rPr lang="en-US" sz="1100" b="0" i="1" u="none" strike="noStrike">
                          <a:solidFill>
                            <a:srgbClr val="000000"/>
                          </a:solidFill>
                          <a:latin typeface="Arial Narrow"/>
                        </a:rPr>
                        <a:t>LATERAL STEP-UPS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4 EA.</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68306">
                <a:tc>
                  <a:txBody>
                    <a:bodyPr/>
                    <a:lstStyle/>
                    <a:p>
                      <a:pPr algn="l" fontAlgn="ctr"/>
                      <a:r>
                        <a:rPr lang="en-US" sz="1100" b="0" i="1" u="none" strike="noStrike">
                          <a:solidFill>
                            <a:srgbClr val="000000"/>
                          </a:solidFill>
                          <a:latin typeface="Arial Narrow"/>
                        </a:rPr>
                        <a:t>GOOD MORNINGS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4</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68306">
                <a:tc>
                  <a:txBody>
                    <a:bodyPr/>
                    <a:lstStyle/>
                    <a:p>
                      <a:pPr algn="l" fontAlgn="ctr"/>
                      <a:r>
                        <a:rPr lang="en-US" sz="1100" b="0" i="1" u="none" strike="noStrike">
                          <a:solidFill>
                            <a:srgbClr val="000000"/>
                          </a:solidFill>
                          <a:latin typeface="Arial Narrow"/>
                        </a:rPr>
                        <a:t>BI'S AND TRI'S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4 EA.</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75958">
                <a:tc>
                  <a:txBody>
                    <a:bodyPr/>
                    <a:lstStyle/>
                    <a:p>
                      <a:pPr algn="l" fontAlgn="ctr"/>
                      <a:r>
                        <a:rPr lang="en-US" sz="1100" b="0" i="1" u="none" strike="noStrike">
                          <a:solidFill>
                            <a:srgbClr val="000000"/>
                          </a:solidFill>
                          <a:latin typeface="Arial Narrow"/>
                        </a:rPr>
                        <a:t>FOREARMS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4">
                  <a:txBody>
                    <a:bodyPr/>
                    <a:lstStyle/>
                    <a:p>
                      <a:pPr algn="ctr" fontAlgn="ctr"/>
                      <a:r>
                        <a:rPr lang="en-US" sz="1100" b="0" i="1" u="none" strike="noStrike">
                          <a:solidFill>
                            <a:srgbClr val="000000"/>
                          </a:solidFill>
                          <a:latin typeface="Arial Narrow"/>
                        </a:rPr>
                        <a:t>YOUR CHOICE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ctr"/>
                      <a:r>
                        <a:rPr lang="en-US" sz="1100" b="0" i="1" u="none" strike="noStrike">
                          <a:solidFill>
                            <a:srgbClr val="000000"/>
                          </a:solidFill>
                          <a:latin typeface="Arial Narrow"/>
                        </a:rPr>
                        <a:t>10</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68306">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68306">
                <a:tc gridSpan="10">
                  <a:txBody>
                    <a:bodyPr/>
                    <a:lstStyle/>
                    <a:p>
                      <a:pPr algn="ctr" fontAlgn="ctr"/>
                      <a:r>
                        <a:rPr lang="en-US" sz="1100" b="0" i="1" u="none" strike="noStrike">
                          <a:solidFill>
                            <a:srgbClr val="000000"/>
                          </a:solidFill>
                          <a:latin typeface="Arial Narrow"/>
                        </a:rPr>
                        <a:t>DAY 4</a:t>
                      </a:r>
                    </a:p>
                  </a:txBody>
                  <a:tcPr marL="3030" marR="3030" marT="3030" marB="0" anchor="ctr">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75958">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5958">
                <a:tc>
                  <a:txBody>
                    <a:bodyPr/>
                    <a:lstStyle/>
                    <a:p>
                      <a:pPr algn="l" fontAlgn="ctr"/>
                      <a:endParaRPr lang="en-US" sz="1100" b="0" i="1" u="none" strike="noStrike">
                        <a:solidFill>
                          <a:srgbClr val="000000"/>
                        </a:solidFill>
                        <a:latin typeface="Arial Narrow"/>
                      </a:endParaRPr>
                    </a:p>
                  </a:txBody>
                  <a:tcPr marL="3030" marR="3030" marT="303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gridSpan="2">
                  <a:txBody>
                    <a:bodyPr/>
                    <a:lstStyle/>
                    <a:p>
                      <a:pPr algn="ctr" fontAlgn="ctr"/>
                      <a:r>
                        <a:rPr lang="en-US" sz="1100" b="0" i="1" u="none" strike="noStrike">
                          <a:solidFill>
                            <a:srgbClr val="000000"/>
                          </a:solidFill>
                          <a:latin typeface="Arial Narrow"/>
                        </a:rPr>
                        <a:t>WARM-UP</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algn="ctr" fontAlgn="ctr"/>
                      <a:r>
                        <a:rPr lang="en-US" sz="1100" b="0" i="1" u="none" strike="noStrike">
                          <a:solidFill>
                            <a:srgbClr val="000000"/>
                          </a:solidFill>
                          <a:latin typeface="Arial Narrow"/>
                        </a:rPr>
                        <a:t>WARM-UP</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3">
                  <a:txBody>
                    <a:bodyPr/>
                    <a:lstStyle/>
                    <a:p>
                      <a:pPr algn="ctr" fontAlgn="ctr"/>
                      <a:r>
                        <a:rPr lang="en-US" sz="1100" b="0" i="1" u="none" strike="noStrike">
                          <a:solidFill>
                            <a:srgbClr val="000000"/>
                          </a:solidFill>
                          <a:latin typeface="Arial Narrow"/>
                        </a:rPr>
                        <a:t>WORK SETS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rowSpan="8">
                  <a:txBody>
                    <a:bodyPr/>
                    <a:lstStyle/>
                    <a:p>
                      <a:pPr algn="ctr" fontAlgn="ctr"/>
                      <a:r>
                        <a:rPr lang="en-US" sz="1100" b="0" i="1" u="none" strike="noStrike">
                          <a:solidFill>
                            <a:srgbClr val="000000"/>
                          </a:solidFill>
                          <a:latin typeface="Arial Narrow"/>
                        </a:rPr>
                        <a:t>SAME WEIGHT AS TUESDAY, BUT MOVE BAR WITH SPEED</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75958">
                <a:tc>
                  <a:txBody>
                    <a:bodyPr/>
                    <a:lstStyle/>
                    <a:p>
                      <a:pPr algn="ctr" fontAlgn="ctr"/>
                      <a:r>
                        <a:rPr lang="en-US" sz="1100" b="0" i="1" u="none" strike="noStrike">
                          <a:solidFill>
                            <a:srgbClr val="000000"/>
                          </a:solidFill>
                          <a:latin typeface="Arial Narrow"/>
                        </a:rPr>
                        <a:t>EXERCISE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WEIGHT</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WEIGHT</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WEIGHT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SETS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68306">
                <a:tc>
                  <a:txBody>
                    <a:bodyPr/>
                    <a:lstStyle/>
                    <a:p>
                      <a:pPr algn="l" fontAlgn="ctr"/>
                      <a:r>
                        <a:rPr lang="en-US" sz="1100" b="0" i="1" u="none" strike="noStrike">
                          <a:solidFill>
                            <a:srgbClr val="000000"/>
                          </a:solidFill>
                          <a:latin typeface="Arial Narrow"/>
                        </a:rPr>
                        <a:t>INCLINE DB BENCH</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4</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4</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4</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68306">
                <a:tc>
                  <a:txBody>
                    <a:bodyPr/>
                    <a:lstStyle/>
                    <a:p>
                      <a:pPr algn="ctr" fontAlgn="ctr"/>
                      <a:r>
                        <a:rPr lang="en-US" sz="1100" b="0" i="1" u="none" strike="noStrike">
                          <a:solidFill>
                            <a:srgbClr val="000000"/>
                          </a:solidFill>
                          <a:latin typeface="Arial Narrow"/>
                        </a:rPr>
                        <a:t>W/ PLYO PUSH-UPS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1100" b="0" i="1" u="none" strike="noStrike">
                          <a:solidFill>
                            <a:srgbClr val="000000"/>
                          </a:solidFill>
                          <a:latin typeface="Arial Narrow"/>
                        </a:rPr>
                        <a:t>FAILURE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68306">
                <a:tc>
                  <a:txBody>
                    <a:bodyPr/>
                    <a:lstStyle/>
                    <a:p>
                      <a:pPr algn="l" fontAlgn="ctr"/>
                      <a:r>
                        <a:rPr lang="en-US" sz="1100" b="0" i="1" u="none" strike="noStrike">
                          <a:solidFill>
                            <a:srgbClr val="000000"/>
                          </a:solidFill>
                          <a:latin typeface="Arial Narrow"/>
                        </a:rPr>
                        <a:t>PULL-UPS (ANY GRIP)</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1100" b="0" i="1" u="none" strike="noStrike">
                          <a:solidFill>
                            <a:srgbClr val="000000"/>
                          </a:solidFill>
                          <a:latin typeface="Arial Narrow"/>
                        </a:rPr>
                        <a:t>FAILURE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68306">
                <a:tc>
                  <a:txBody>
                    <a:bodyPr/>
                    <a:lstStyle/>
                    <a:p>
                      <a:pPr algn="l" fontAlgn="ctr"/>
                      <a:r>
                        <a:rPr lang="en-US" sz="1100" b="0" i="1" u="none" strike="noStrike">
                          <a:solidFill>
                            <a:srgbClr val="000000"/>
                          </a:solidFill>
                          <a:latin typeface="Arial Narrow"/>
                        </a:rPr>
                        <a:t>DB UPRIGHT ROW</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4</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68306">
                <a:tc>
                  <a:txBody>
                    <a:bodyPr/>
                    <a:lstStyle/>
                    <a:p>
                      <a:pPr algn="l" fontAlgn="ctr"/>
                      <a:r>
                        <a:rPr lang="en-US" sz="1100" b="0" i="1" u="none" strike="noStrike">
                          <a:solidFill>
                            <a:srgbClr val="000000"/>
                          </a:solidFill>
                          <a:latin typeface="Arial Narrow"/>
                        </a:rPr>
                        <a:t>BENT OVER ROW</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4</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75958">
                <a:tc>
                  <a:txBody>
                    <a:bodyPr/>
                    <a:lstStyle/>
                    <a:p>
                      <a:pPr algn="l" fontAlgn="ctr"/>
                      <a:r>
                        <a:rPr lang="en-US" sz="1100" b="0" i="1" u="none" strike="noStrike">
                          <a:solidFill>
                            <a:srgbClr val="000000"/>
                          </a:solidFill>
                          <a:latin typeface="Arial Narrow"/>
                        </a:rPr>
                        <a:t>SHOULDER PRE-HAB</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4">
                  <a:txBody>
                    <a:bodyPr/>
                    <a:lstStyle/>
                    <a:p>
                      <a:pPr algn="ctr" fontAlgn="ctr"/>
                      <a:r>
                        <a:rPr lang="en-US" sz="1100" b="0" i="1" u="none" strike="noStrike">
                          <a:solidFill>
                            <a:srgbClr val="000000"/>
                          </a:solidFill>
                          <a:latin typeface="Arial Narrow"/>
                        </a:rPr>
                        <a:t>YOUR CHOICE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ctr"/>
                      <a:r>
                        <a:rPr lang="en-US" sz="1100" b="0" i="1" u="none" strike="noStrike">
                          <a:solidFill>
                            <a:srgbClr val="000000"/>
                          </a:solidFill>
                          <a:latin typeface="Arial Narrow"/>
                        </a:rPr>
                        <a:t>15</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dirty="0">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bl>
          </a:graphicData>
        </a:graphic>
      </p:graphicFrame>
      <p:sp>
        <p:nvSpPr>
          <p:cNvPr id="5" name="Rectangle 4"/>
          <p:cNvSpPr/>
          <p:nvPr/>
        </p:nvSpPr>
        <p:spPr>
          <a:xfrm>
            <a:off x="0" y="-228600"/>
            <a:ext cx="6858000" cy="1815882"/>
          </a:xfrm>
          <a:prstGeom prst="rect">
            <a:avLst/>
          </a:prstGeom>
          <a:noFill/>
        </p:spPr>
        <p:txBody>
          <a:bodyPr wrap="square" lIns="91440" tIns="45720" rIns="91440" bIns="45720">
            <a:spAutoFit/>
          </a:bodyPr>
          <a:lstStyle/>
          <a:p>
            <a:pPr algn="ctr"/>
            <a:r>
              <a:rPr lang="en-US" sz="7200" b="1" dirty="0" smtClean="0">
                <a:ln w="28575">
                  <a:solidFill>
                    <a:srgbClr val="0000FF"/>
                  </a:solidFill>
                  <a:prstDash val="solid"/>
                </a:ln>
                <a:solidFill>
                  <a:schemeClr val="bg1"/>
                </a:solidFill>
                <a:effectLst>
                  <a:outerShdw blurRad="41275" dist="20320" dir="1800000" algn="tl" rotWithShape="0">
                    <a:srgbClr val="000000">
                      <a:alpha val="40000"/>
                    </a:srgbClr>
                  </a:outerShdw>
                </a:effectLst>
                <a:latin typeface="CCSU" pitchFamily="2" charset="0"/>
              </a:rPr>
              <a:t>BLUE DEVIL</a:t>
            </a:r>
          </a:p>
          <a:p>
            <a:pPr algn="ctr"/>
            <a:r>
              <a:rPr lang="en-US" sz="4000" b="1" dirty="0" smtClean="0">
                <a:ln w="28575">
                  <a:solidFill>
                    <a:srgbClr val="0000FF"/>
                  </a:solidFill>
                  <a:prstDash val="solid"/>
                </a:ln>
                <a:solidFill>
                  <a:schemeClr val="bg1"/>
                </a:solidFill>
                <a:effectLst>
                  <a:outerShdw blurRad="41275" dist="20320" dir="1800000" algn="tl" rotWithShape="0">
                    <a:srgbClr val="000000">
                      <a:alpha val="40000"/>
                    </a:srgbClr>
                  </a:outerShdw>
                </a:effectLst>
                <a:latin typeface="CCSU" pitchFamily="2" charset="0"/>
              </a:rPr>
              <a:t>SWIMMING &amp; DIVING </a:t>
            </a:r>
            <a:endParaRPr lang="en-US" sz="4000" b="1" dirty="0">
              <a:ln w="28575">
                <a:solidFill>
                  <a:srgbClr val="0000FF"/>
                </a:solidFill>
                <a:prstDash val="solid"/>
              </a:ln>
              <a:solidFill>
                <a:schemeClr val="bg1"/>
              </a:solidFill>
              <a:effectLst>
                <a:outerShdw blurRad="41275" dist="20320" dir="1800000" algn="tl" rotWithShape="0">
                  <a:srgbClr val="000000">
                    <a:alpha val="40000"/>
                  </a:srgbClr>
                </a:outerShdw>
              </a:effectLst>
              <a:latin typeface="CCSU" pitchFamily="2"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nvGraphicFramePr>
        <p:xfrm>
          <a:off x="0" y="1379258"/>
          <a:ext cx="6858000" cy="7764742"/>
        </p:xfrm>
        <a:graphic>
          <a:graphicData uri="http://schemas.openxmlformats.org/drawingml/2006/table">
            <a:tbl>
              <a:tblPr/>
              <a:tblGrid>
                <a:gridCol w="1721187"/>
                <a:gridCol w="570757"/>
                <a:gridCol w="570757"/>
                <a:gridCol w="570757"/>
                <a:gridCol w="570757"/>
                <a:gridCol w="570757"/>
                <a:gridCol w="570757"/>
                <a:gridCol w="570757"/>
                <a:gridCol w="570757"/>
                <a:gridCol w="570757"/>
              </a:tblGrid>
              <a:tr h="168306">
                <a:tc gridSpan="10">
                  <a:txBody>
                    <a:bodyPr/>
                    <a:lstStyle/>
                    <a:p>
                      <a:pPr algn="ctr" fontAlgn="ctr"/>
                      <a:r>
                        <a:rPr lang="en-US" sz="1100" b="1" i="0" u="none" strike="noStrike" dirty="0">
                          <a:solidFill>
                            <a:srgbClr val="000000"/>
                          </a:solidFill>
                          <a:latin typeface="Arial Narrow"/>
                        </a:rPr>
                        <a:t>WEEK </a:t>
                      </a:r>
                      <a:r>
                        <a:rPr lang="en-US" sz="1100" b="1" i="0" u="none" strike="noStrike" dirty="0" smtClean="0">
                          <a:solidFill>
                            <a:srgbClr val="000000"/>
                          </a:solidFill>
                          <a:latin typeface="Arial Narrow"/>
                        </a:rPr>
                        <a:t>8</a:t>
                      </a:r>
                      <a:endParaRPr lang="en-US" sz="1100" b="1" i="0" u="none" strike="noStrike" dirty="0">
                        <a:solidFill>
                          <a:srgbClr val="000000"/>
                        </a:solidFill>
                        <a:latin typeface="Arial Narrow"/>
                      </a:endParaRPr>
                    </a:p>
                  </a:txBody>
                  <a:tcPr marL="3030" marR="3030" marT="3030" marB="0" anchor="ctr">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68306">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68306">
                <a:tc gridSpan="10">
                  <a:txBody>
                    <a:bodyPr/>
                    <a:lstStyle/>
                    <a:p>
                      <a:pPr algn="ctr" fontAlgn="ctr"/>
                      <a:r>
                        <a:rPr lang="en-US" sz="1100" b="1" i="0" u="none" strike="noStrike">
                          <a:solidFill>
                            <a:srgbClr val="000000"/>
                          </a:solidFill>
                          <a:latin typeface="Arial Narrow"/>
                        </a:rPr>
                        <a:t>DAY 1</a:t>
                      </a:r>
                    </a:p>
                  </a:txBody>
                  <a:tcPr marL="3030" marR="3030" marT="3030" marB="0" anchor="ctr">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75957">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5957">
                <a:tc>
                  <a:txBody>
                    <a:bodyPr/>
                    <a:lstStyle/>
                    <a:p>
                      <a:pPr algn="l" fontAlgn="ctr"/>
                      <a:endParaRPr lang="en-US" sz="1100" b="1" i="0" u="none" strike="noStrike">
                        <a:solidFill>
                          <a:srgbClr val="000000"/>
                        </a:solidFill>
                        <a:latin typeface="Arial Narrow"/>
                      </a:endParaRPr>
                    </a:p>
                  </a:txBody>
                  <a:tcPr marL="3030" marR="3030" marT="303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gridSpan="2">
                  <a:txBody>
                    <a:bodyPr/>
                    <a:lstStyle/>
                    <a:p>
                      <a:pPr algn="ctr" fontAlgn="ctr"/>
                      <a:r>
                        <a:rPr lang="en-US" sz="1100" b="1" i="0" u="none" strike="noStrike">
                          <a:solidFill>
                            <a:srgbClr val="000000"/>
                          </a:solidFill>
                          <a:latin typeface="Arial Narrow"/>
                        </a:rPr>
                        <a:t>WARM-UP</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algn="ctr" fontAlgn="ctr"/>
                      <a:r>
                        <a:rPr lang="en-US" sz="1100" b="1" i="0" u="none" strike="noStrike" dirty="0">
                          <a:solidFill>
                            <a:srgbClr val="000000"/>
                          </a:solidFill>
                          <a:latin typeface="Arial Narrow"/>
                        </a:rPr>
                        <a:t>WARM-UP</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3">
                  <a:txBody>
                    <a:bodyPr/>
                    <a:lstStyle/>
                    <a:p>
                      <a:pPr algn="ctr" fontAlgn="ctr"/>
                      <a:r>
                        <a:rPr lang="en-US" sz="1100" b="1" i="0" u="none" strike="noStrike">
                          <a:solidFill>
                            <a:srgbClr val="000000"/>
                          </a:solidFill>
                          <a:latin typeface="Arial Narrow"/>
                        </a:rPr>
                        <a:t>WORK SETS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l" fontAlgn="ctr"/>
                      <a:endParaRPr lang="en-US" sz="1100" b="1"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5957">
                <a:tc>
                  <a:txBody>
                    <a:bodyPr/>
                    <a:lstStyle/>
                    <a:p>
                      <a:pPr algn="ctr" fontAlgn="ctr"/>
                      <a:r>
                        <a:rPr lang="en-US" sz="1100" b="1" i="0" u="none" strike="noStrike">
                          <a:solidFill>
                            <a:srgbClr val="000000"/>
                          </a:solidFill>
                          <a:latin typeface="Arial Narrow"/>
                        </a:rPr>
                        <a:t>EXERCISE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WEIGHT</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WEIGHT</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WEIGHT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SETS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68306">
                <a:tc>
                  <a:txBody>
                    <a:bodyPr/>
                    <a:lstStyle/>
                    <a:p>
                      <a:pPr algn="l" fontAlgn="ctr"/>
                      <a:r>
                        <a:rPr lang="en-US" sz="1100" b="1" i="0" u="none" strike="noStrike">
                          <a:solidFill>
                            <a:srgbClr val="000000"/>
                          </a:solidFill>
                          <a:latin typeface="Arial Narrow"/>
                        </a:rPr>
                        <a:t>JUMP SQUATS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6</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35 LBS.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68306">
                <a:tc>
                  <a:txBody>
                    <a:bodyPr/>
                    <a:lstStyle/>
                    <a:p>
                      <a:pPr algn="l" fontAlgn="ctr"/>
                      <a:r>
                        <a:rPr lang="en-US" sz="1100" b="1" i="0" u="none" strike="noStrike">
                          <a:solidFill>
                            <a:srgbClr val="000000"/>
                          </a:solidFill>
                          <a:latin typeface="Arial Narrow"/>
                        </a:rPr>
                        <a:t>BACK SQUAT</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6</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68306">
                <a:tc>
                  <a:txBody>
                    <a:bodyPr/>
                    <a:lstStyle/>
                    <a:p>
                      <a:pPr algn="l" fontAlgn="ctr"/>
                      <a:r>
                        <a:rPr lang="en-US" sz="1100" b="1" i="0" u="none" strike="noStrike">
                          <a:solidFill>
                            <a:srgbClr val="000000"/>
                          </a:solidFill>
                          <a:latin typeface="Arial Narrow"/>
                        </a:rPr>
                        <a:t>SPLIT SQUATS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6 EA.</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68306">
                <a:tc>
                  <a:txBody>
                    <a:bodyPr/>
                    <a:lstStyle/>
                    <a:p>
                      <a:pPr algn="l" fontAlgn="ctr"/>
                      <a:r>
                        <a:rPr lang="en-US" sz="1100" b="1" i="0" u="none" strike="noStrike">
                          <a:solidFill>
                            <a:srgbClr val="000000"/>
                          </a:solidFill>
                          <a:latin typeface="Arial Narrow"/>
                        </a:rPr>
                        <a:t>RDL</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6</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68306">
                <a:tc>
                  <a:txBody>
                    <a:bodyPr/>
                    <a:lstStyle/>
                    <a:p>
                      <a:pPr algn="l" fontAlgn="ctr"/>
                      <a:r>
                        <a:rPr lang="en-US" sz="1100" b="1" i="0" u="none" strike="noStrike">
                          <a:solidFill>
                            <a:srgbClr val="000000"/>
                          </a:solidFill>
                          <a:latin typeface="Arial Narrow"/>
                        </a:rPr>
                        <a:t>BI'S AND TRI'S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4">
                  <a:txBody>
                    <a:bodyPr/>
                    <a:lstStyle/>
                    <a:p>
                      <a:pPr algn="ctr" fontAlgn="ctr"/>
                      <a:r>
                        <a:rPr lang="en-US" sz="1100" b="1" i="0" u="none" strike="noStrike">
                          <a:solidFill>
                            <a:srgbClr val="000000"/>
                          </a:solidFill>
                          <a:latin typeface="Arial Narrow"/>
                        </a:rPr>
                        <a:t>YOUR CHOICE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ctr"/>
                      <a:r>
                        <a:rPr lang="en-US" sz="1100" b="1" i="0" u="none" strike="noStrike">
                          <a:solidFill>
                            <a:srgbClr val="000000"/>
                          </a:solidFill>
                          <a:latin typeface="Arial Narrow"/>
                        </a:rPr>
                        <a:t>6 EA.</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5957">
                <a:tc>
                  <a:txBody>
                    <a:bodyPr/>
                    <a:lstStyle/>
                    <a:p>
                      <a:pPr algn="l" fontAlgn="ctr"/>
                      <a:r>
                        <a:rPr lang="en-US" sz="1100" b="1" i="0" u="none" strike="noStrike">
                          <a:solidFill>
                            <a:srgbClr val="000000"/>
                          </a:solidFill>
                          <a:latin typeface="Arial Narrow"/>
                        </a:rPr>
                        <a:t>FOREARMS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4">
                  <a:txBody>
                    <a:bodyPr/>
                    <a:lstStyle/>
                    <a:p>
                      <a:pPr algn="ctr" fontAlgn="ctr"/>
                      <a:r>
                        <a:rPr lang="en-US" sz="1100" b="1" i="0" u="none" strike="noStrike">
                          <a:solidFill>
                            <a:srgbClr val="000000"/>
                          </a:solidFill>
                          <a:latin typeface="Arial Narrow"/>
                        </a:rPr>
                        <a:t>YOUR CHOICE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ctr"/>
                      <a:r>
                        <a:rPr lang="en-US" sz="1100" b="1" i="0" u="none" strike="noStrike">
                          <a:solidFill>
                            <a:srgbClr val="000000"/>
                          </a:solidFill>
                          <a:latin typeface="Arial Narrow"/>
                        </a:rPr>
                        <a:t>10</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68306">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68306">
                <a:tc gridSpan="10">
                  <a:txBody>
                    <a:bodyPr/>
                    <a:lstStyle/>
                    <a:p>
                      <a:pPr algn="ctr" fontAlgn="ctr"/>
                      <a:r>
                        <a:rPr lang="en-US" sz="1100" b="1" i="0" u="none" strike="noStrike">
                          <a:solidFill>
                            <a:srgbClr val="000000"/>
                          </a:solidFill>
                          <a:latin typeface="Arial Narrow"/>
                        </a:rPr>
                        <a:t>DAY 2</a:t>
                      </a:r>
                    </a:p>
                  </a:txBody>
                  <a:tcPr marL="3030" marR="3030" marT="3030" marB="0" anchor="ctr">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75957">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5957">
                <a:tc>
                  <a:txBody>
                    <a:bodyPr/>
                    <a:lstStyle/>
                    <a:p>
                      <a:pPr algn="l" fontAlgn="ctr"/>
                      <a:endParaRPr lang="en-US" sz="1100" b="1" i="0" u="none" strike="noStrike">
                        <a:solidFill>
                          <a:srgbClr val="000000"/>
                        </a:solidFill>
                        <a:latin typeface="Arial Narrow"/>
                      </a:endParaRPr>
                    </a:p>
                  </a:txBody>
                  <a:tcPr marL="3030" marR="3030" marT="303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gridSpan="2">
                  <a:txBody>
                    <a:bodyPr/>
                    <a:lstStyle/>
                    <a:p>
                      <a:pPr algn="ctr" fontAlgn="ctr"/>
                      <a:r>
                        <a:rPr lang="en-US" sz="1100" b="1" i="0" u="none" strike="noStrike">
                          <a:solidFill>
                            <a:srgbClr val="000000"/>
                          </a:solidFill>
                          <a:latin typeface="Arial Narrow"/>
                        </a:rPr>
                        <a:t>WARM-UP</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algn="ctr" fontAlgn="ctr"/>
                      <a:r>
                        <a:rPr lang="en-US" sz="1100" b="1" i="0" u="none" strike="noStrike">
                          <a:solidFill>
                            <a:srgbClr val="000000"/>
                          </a:solidFill>
                          <a:latin typeface="Arial Narrow"/>
                        </a:rPr>
                        <a:t>WARM-UP</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3">
                  <a:txBody>
                    <a:bodyPr/>
                    <a:lstStyle/>
                    <a:p>
                      <a:pPr algn="ctr" fontAlgn="ctr"/>
                      <a:r>
                        <a:rPr lang="en-US" sz="1100" b="1" i="0" u="none" strike="noStrike">
                          <a:solidFill>
                            <a:srgbClr val="000000"/>
                          </a:solidFill>
                          <a:latin typeface="Arial Narrow"/>
                        </a:rPr>
                        <a:t>WORK SETS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l" fontAlgn="ctr"/>
                      <a:endParaRPr lang="en-US" sz="1100" b="1"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5957">
                <a:tc>
                  <a:txBody>
                    <a:bodyPr/>
                    <a:lstStyle/>
                    <a:p>
                      <a:pPr algn="ctr" fontAlgn="ctr"/>
                      <a:r>
                        <a:rPr lang="en-US" sz="1100" b="1" i="0" u="none" strike="noStrike">
                          <a:solidFill>
                            <a:srgbClr val="000000"/>
                          </a:solidFill>
                          <a:latin typeface="Arial Narrow"/>
                        </a:rPr>
                        <a:t>EXERCISE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WEIGHT</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WEIGHT</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WEIGHT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SETS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68306">
                <a:tc>
                  <a:txBody>
                    <a:bodyPr/>
                    <a:lstStyle/>
                    <a:p>
                      <a:pPr algn="l" fontAlgn="ctr"/>
                      <a:r>
                        <a:rPr lang="en-US" sz="1100" b="1" i="0" u="none" strike="noStrike">
                          <a:solidFill>
                            <a:srgbClr val="000000"/>
                          </a:solidFill>
                          <a:latin typeface="Arial Narrow"/>
                        </a:rPr>
                        <a:t>BENCH PRESS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6</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68306">
                <a:tc>
                  <a:txBody>
                    <a:bodyPr/>
                    <a:lstStyle/>
                    <a:p>
                      <a:pPr algn="l" fontAlgn="ctr"/>
                      <a:r>
                        <a:rPr lang="en-US" sz="1100" b="1" i="0" u="none" strike="noStrike">
                          <a:solidFill>
                            <a:srgbClr val="000000"/>
                          </a:solidFill>
                          <a:latin typeface="Arial Narrow"/>
                        </a:rPr>
                        <a:t>LAT PULLDOWN</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6</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68306">
                <a:tc>
                  <a:txBody>
                    <a:bodyPr/>
                    <a:lstStyle/>
                    <a:p>
                      <a:pPr algn="l" fontAlgn="ctr"/>
                      <a:r>
                        <a:rPr lang="en-US" sz="1100" b="1" i="0" u="none" strike="noStrike">
                          <a:solidFill>
                            <a:srgbClr val="000000"/>
                          </a:solidFill>
                          <a:latin typeface="Arial Narrow"/>
                        </a:rPr>
                        <a:t>SHOULDER PRESS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6</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68306">
                <a:tc>
                  <a:txBody>
                    <a:bodyPr/>
                    <a:lstStyle/>
                    <a:p>
                      <a:pPr algn="l" fontAlgn="ctr"/>
                      <a:r>
                        <a:rPr lang="en-US" sz="1100" b="1" i="0" u="none" strike="noStrike">
                          <a:solidFill>
                            <a:srgbClr val="000000"/>
                          </a:solidFill>
                          <a:latin typeface="Arial Narrow"/>
                        </a:rPr>
                        <a:t>SEATED ROW</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6</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68306">
                <a:tc>
                  <a:txBody>
                    <a:bodyPr/>
                    <a:lstStyle/>
                    <a:p>
                      <a:pPr algn="l" fontAlgn="ctr"/>
                      <a:r>
                        <a:rPr lang="en-US" sz="1100" b="1" i="0" u="none" strike="noStrike">
                          <a:solidFill>
                            <a:srgbClr val="000000"/>
                          </a:solidFill>
                          <a:latin typeface="Arial Narrow"/>
                        </a:rPr>
                        <a:t>DIPS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1100" b="1" i="0" u="none" strike="noStrike">
                          <a:solidFill>
                            <a:srgbClr val="000000"/>
                          </a:solidFill>
                          <a:latin typeface="Arial Narrow"/>
                        </a:rPr>
                        <a:t>FAILURE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100" b="1" i="0" u="none" strike="noStrike">
                          <a:solidFill>
                            <a:srgbClr val="000000"/>
                          </a:solidFill>
                          <a:latin typeface="Arial Narrow"/>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5957">
                <a:tc>
                  <a:txBody>
                    <a:bodyPr/>
                    <a:lstStyle/>
                    <a:p>
                      <a:pPr algn="l" fontAlgn="ctr"/>
                      <a:r>
                        <a:rPr lang="en-US" sz="1100" b="1" i="0" u="none" strike="noStrike">
                          <a:solidFill>
                            <a:srgbClr val="000000"/>
                          </a:solidFill>
                          <a:latin typeface="Arial Narrow"/>
                        </a:rPr>
                        <a:t>SHOULDER PRE-HAB</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4">
                  <a:txBody>
                    <a:bodyPr/>
                    <a:lstStyle/>
                    <a:p>
                      <a:pPr algn="ctr" fontAlgn="ctr"/>
                      <a:r>
                        <a:rPr lang="en-US" sz="1100" b="1" i="0" u="none" strike="noStrike">
                          <a:solidFill>
                            <a:srgbClr val="000000"/>
                          </a:solidFill>
                          <a:latin typeface="Arial Narrow"/>
                        </a:rPr>
                        <a:t>YOUR CHOICE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ctr"/>
                      <a:r>
                        <a:rPr lang="en-US" sz="1100" b="1" i="0" u="none" strike="noStrike">
                          <a:solidFill>
                            <a:srgbClr val="000000"/>
                          </a:solidFill>
                          <a:latin typeface="Arial Narrow"/>
                        </a:rPr>
                        <a:t>15</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68306">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68306">
                <a:tc gridSpan="10">
                  <a:txBody>
                    <a:bodyPr/>
                    <a:lstStyle/>
                    <a:p>
                      <a:pPr algn="ctr" fontAlgn="ctr"/>
                      <a:r>
                        <a:rPr lang="en-US" sz="1100" b="0" i="1" u="none" strike="noStrike">
                          <a:solidFill>
                            <a:srgbClr val="000000"/>
                          </a:solidFill>
                          <a:latin typeface="Arial Narrow"/>
                        </a:rPr>
                        <a:t>DAY 3</a:t>
                      </a:r>
                    </a:p>
                  </a:txBody>
                  <a:tcPr marL="3030" marR="3030" marT="3030" marB="0" anchor="ctr">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75957">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5957">
                <a:tc>
                  <a:txBody>
                    <a:bodyPr/>
                    <a:lstStyle/>
                    <a:p>
                      <a:pPr algn="l" fontAlgn="ctr"/>
                      <a:endParaRPr lang="en-US" sz="1100" b="0" i="1" u="none" strike="noStrike">
                        <a:solidFill>
                          <a:srgbClr val="000000"/>
                        </a:solidFill>
                        <a:latin typeface="Arial Narrow"/>
                      </a:endParaRPr>
                    </a:p>
                  </a:txBody>
                  <a:tcPr marL="3030" marR="3030" marT="303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gridSpan="2">
                  <a:txBody>
                    <a:bodyPr/>
                    <a:lstStyle/>
                    <a:p>
                      <a:pPr algn="ctr" fontAlgn="ctr"/>
                      <a:r>
                        <a:rPr lang="en-US" sz="1100" b="0" i="1" u="none" strike="noStrike">
                          <a:solidFill>
                            <a:srgbClr val="000000"/>
                          </a:solidFill>
                          <a:latin typeface="Arial Narrow"/>
                        </a:rPr>
                        <a:t>WARM-UP</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algn="ctr" fontAlgn="ctr"/>
                      <a:r>
                        <a:rPr lang="en-US" sz="1100" b="0" i="1" u="none" strike="noStrike">
                          <a:solidFill>
                            <a:srgbClr val="000000"/>
                          </a:solidFill>
                          <a:latin typeface="Arial Narrow"/>
                        </a:rPr>
                        <a:t>WARM-UP</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3">
                  <a:txBody>
                    <a:bodyPr/>
                    <a:lstStyle/>
                    <a:p>
                      <a:pPr algn="ctr" fontAlgn="ctr"/>
                      <a:r>
                        <a:rPr lang="en-US" sz="1100" b="0" i="1" u="none" strike="noStrike">
                          <a:solidFill>
                            <a:srgbClr val="000000"/>
                          </a:solidFill>
                          <a:latin typeface="Arial Narrow"/>
                        </a:rPr>
                        <a:t>WORK SETS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rowSpan="8">
                  <a:txBody>
                    <a:bodyPr/>
                    <a:lstStyle/>
                    <a:p>
                      <a:pPr algn="ctr" fontAlgn="ctr"/>
                      <a:r>
                        <a:rPr lang="en-US" sz="1100" b="0" i="1" u="none" strike="noStrike">
                          <a:solidFill>
                            <a:srgbClr val="000000"/>
                          </a:solidFill>
                          <a:latin typeface="Arial Narrow"/>
                        </a:rPr>
                        <a:t>SAME WEIGHT AS MONDAY, BUT MOVE BAR WITH SPEED</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75957">
                <a:tc>
                  <a:txBody>
                    <a:bodyPr/>
                    <a:lstStyle/>
                    <a:p>
                      <a:pPr algn="ctr" fontAlgn="ctr"/>
                      <a:r>
                        <a:rPr lang="en-US" sz="1100" b="0" i="1" u="none" strike="noStrike">
                          <a:solidFill>
                            <a:srgbClr val="000000"/>
                          </a:solidFill>
                          <a:latin typeface="Arial Narrow"/>
                        </a:rPr>
                        <a:t>EXERCISE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WEIGHT</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WEIGHT</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WEIGHT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SETS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68306">
                <a:tc>
                  <a:txBody>
                    <a:bodyPr/>
                    <a:lstStyle/>
                    <a:p>
                      <a:pPr algn="l" fontAlgn="ctr"/>
                      <a:r>
                        <a:rPr lang="en-US" sz="1100" b="0" i="1" u="none" strike="noStrike">
                          <a:solidFill>
                            <a:srgbClr val="000000"/>
                          </a:solidFill>
                          <a:latin typeface="Arial Narrow"/>
                        </a:rPr>
                        <a:t>BOX JUMPS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68306">
                <a:tc>
                  <a:txBody>
                    <a:bodyPr/>
                    <a:lstStyle/>
                    <a:p>
                      <a:pPr algn="l" fontAlgn="ctr"/>
                      <a:r>
                        <a:rPr lang="en-US" sz="1100" b="0" i="1" u="none" strike="noStrike">
                          <a:solidFill>
                            <a:srgbClr val="000000"/>
                          </a:solidFill>
                          <a:latin typeface="Arial Narrow"/>
                        </a:rPr>
                        <a:t>LEG PRESS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68306">
                <a:tc>
                  <a:txBody>
                    <a:bodyPr/>
                    <a:lstStyle/>
                    <a:p>
                      <a:pPr algn="l" fontAlgn="ctr"/>
                      <a:r>
                        <a:rPr lang="en-US" sz="1100" b="0" i="1" u="none" strike="noStrike">
                          <a:solidFill>
                            <a:srgbClr val="000000"/>
                          </a:solidFill>
                          <a:latin typeface="Arial Narrow"/>
                        </a:rPr>
                        <a:t>STEP-UPS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 EA.</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68306">
                <a:tc>
                  <a:txBody>
                    <a:bodyPr/>
                    <a:lstStyle/>
                    <a:p>
                      <a:pPr algn="l" fontAlgn="ctr"/>
                      <a:r>
                        <a:rPr lang="en-US" sz="1100" b="0" i="1" u="none" strike="noStrike">
                          <a:solidFill>
                            <a:srgbClr val="000000"/>
                          </a:solidFill>
                          <a:latin typeface="Arial Narrow"/>
                        </a:rPr>
                        <a:t>GOOD MORNINGS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68306">
                <a:tc>
                  <a:txBody>
                    <a:bodyPr/>
                    <a:lstStyle/>
                    <a:p>
                      <a:pPr algn="l" fontAlgn="ctr"/>
                      <a:r>
                        <a:rPr lang="en-US" sz="1100" b="0" i="1" u="none" strike="noStrike">
                          <a:solidFill>
                            <a:srgbClr val="000000"/>
                          </a:solidFill>
                          <a:latin typeface="Arial Narrow"/>
                        </a:rPr>
                        <a:t>BI'S AND TRI'S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 EA.</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75957">
                <a:tc>
                  <a:txBody>
                    <a:bodyPr/>
                    <a:lstStyle/>
                    <a:p>
                      <a:pPr algn="l" fontAlgn="ctr"/>
                      <a:r>
                        <a:rPr lang="en-US" sz="1100" b="0" i="1" u="none" strike="noStrike">
                          <a:solidFill>
                            <a:srgbClr val="000000"/>
                          </a:solidFill>
                          <a:latin typeface="Arial Narrow"/>
                        </a:rPr>
                        <a:t>FOREARMS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10</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68306">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68306">
                <a:tc gridSpan="10">
                  <a:txBody>
                    <a:bodyPr/>
                    <a:lstStyle/>
                    <a:p>
                      <a:pPr algn="ctr" fontAlgn="ctr"/>
                      <a:r>
                        <a:rPr lang="en-US" sz="1100" b="0" i="1" u="none" strike="noStrike">
                          <a:solidFill>
                            <a:srgbClr val="000000"/>
                          </a:solidFill>
                          <a:latin typeface="Arial Narrow"/>
                        </a:rPr>
                        <a:t>DAY 4</a:t>
                      </a:r>
                    </a:p>
                  </a:txBody>
                  <a:tcPr marL="3030" marR="3030" marT="3030" marB="0" anchor="ctr">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75957">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5957">
                <a:tc>
                  <a:txBody>
                    <a:bodyPr/>
                    <a:lstStyle/>
                    <a:p>
                      <a:pPr algn="l" fontAlgn="ctr"/>
                      <a:endParaRPr lang="en-US" sz="1100" b="0" i="1" u="none" strike="noStrike">
                        <a:solidFill>
                          <a:srgbClr val="000000"/>
                        </a:solidFill>
                        <a:latin typeface="Arial Narrow"/>
                      </a:endParaRPr>
                    </a:p>
                  </a:txBody>
                  <a:tcPr marL="3030" marR="3030" marT="303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gridSpan="2">
                  <a:txBody>
                    <a:bodyPr/>
                    <a:lstStyle/>
                    <a:p>
                      <a:pPr algn="ctr" fontAlgn="ctr"/>
                      <a:r>
                        <a:rPr lang="en-US" sz="1100" b="0" i="1" u="none" strike="noStrike">
                          <a:solidFill>
                            <a:srgbClr val="000000"/>
                          </a:solidFill>
                          <a:latin typeface="Arial Narrow"/>
                        </a:rPr>
                        <a:t>WARM-UP</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algn="ctr" fontAlgn="ctr"/>
                      <a:r>
                        <a:rPr lang="en-US" sz="1100" b="0" i="1" u="none" strike="noStrike">
                          <a:solidFill>
                            <a:srgbClr val="000000"/>
                          </a:solidFill>
                          <a:latin typeface="Arial Narrow"/>
                        </a:rPr>
                        <a:t>WARM-UP</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3">
                  <a:txBody>
                    <a:bodyPr/>
                    <a:lstStyle/>
                    <a:p>
                      <a:pPr algn="ctr" fontAlgn="ctr"/>
                      <a:r>
                        <a:rPr lang="en-US" sz="1100" b="0" i="1" u="none" strike="noStrike">
                          <a:solidFill>
                            <a:srgbClr val="000000"/>
                          </a:solidFill>
                          <a:latin typeface="Arial Narrow"/>
                        </a:rPr>
                        <a:t>WORK SETS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rowSpan="8">
                  <a:txBody>
                    <a:bodyPr/>
                    <a:lstStyle/>
                    <a:p>
                      <a:pPr algn="ctr" fontAlgn="ctr"/>
                      <a:r>
                        <a:rPr lang="en-US" sz="1100" b="0" i="1" u="none" strike="noStrike">
                          <a:solidFill>
                            <a:srgbClr val="000000"/>
                          </a:solidFill>
                          <a:latin typeface="Arial Narrow"/>
                        </a:rPr>
                        <a:t>SAME WEIGHT AS TUESDAY, BUT MOVE BAR WITH SPEED</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75957">
                <a:tc>
                  <a:txBody>
                    <a:bodyPr/>
                    <a:lstStyle/>
                    <a:p>
                      <a:pPr algn="ctr" fontAlgn="ctr"/>
                      <a:r>
                        <a:rPr lang="en-US" sz="1100" b="0" i="1" u="none" strike="noStrike">
                          <a:solidFill>
                            <a:srgbClr val="000000"/>
                          </a:solidFill>
                          <a:latin typeface="Arial Narrow"/>
                        </a:rPr>
                        <a:t>EXERCISE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WEIGHT</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WEIGHT</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WEIGHT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SETS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68306">
                <a:tc>
                  <a:txBody>
                    <a:bodyPr/>
                    <a:lstStyle/>
                    <a:p>
                      <a:pPr algn="l" fontAlgn="ctr"/>
                      <a:r>
                        <a:rPr lang="en-US" sz="1100" b="0" i="1" u="none" strike="noStrike">
                          <a:solidFill>
                            <a:srgbClr val="000000"/>
                          </a:solidFill>
                          <a:latin typeface="Arial Narrow"/>
                        </a:rPr>
                        <a:t>INCLINE DB BENCH</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68306">
                <a:tc>
                  <a:txBody>
                    <a:bodyPr/>
                    <a:lstStyle/>
                    <a:p>
                      <a:pPr algn="ctr" fontAlgn="ctr"/>
                      <a:r>
                        <a:rPr lang="en-US" sz="1100" b="0" i="1" u="none" strike="noStrike">
                          <a:solidFill>
                            <a:srgbClr val="000000"/>
                          </a:solidFill>
                          <a:latin typeface="Arial Narrow"/>
                        </a:rPr>
                        <a:t>W/ 3-WAY PUSH-UPS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1100" b="0" i="1" u="none" strike="noStrike">
                          <a:solidFill>
                            <a:srgbClr val="000000"/>
                          </a:solidFill>
                          <a:latin typeface="Arial Narrow"/>
                        </a:rPr>
                        <a:t>FAILURE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68306">
                <a:tc>
                  <a:txBody>
                    <a:bodyPr/>
                    <a:lstStyle/>
                    <a:p>
                      <a:pPr algn="l" fontAlgn="ctr"/>
                      <a:r>
                        <a:rPr lang="en-US" sz="1100" b="0" i="1" u="none" strike="noStrike">
                          <a:solidFill>
                            <a:srgbClr val="000000"/>
                          </a:solidFill>
                          <a:latin typeface="Arial Narrow"/>
                        </a:rPr>
                        <a:t>PULL-UPS (ANY GRIP)</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1100" b="0" i="1" u="none" strike="noStrike">
                          <a:solidFill>
                            <a:srgbClr val="000000"/>
                          </a:solidFill>
                          <a:latin typeface="Arial Narrow"/>
                        </a:rPr>
                        <a:t>FAILURE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68306">
                <a:tc>
                  <a:txBody>
                    <a:bodyPr/>
                    <a:lstStyle/>
                    <a:p>
                      <a:pPr algn="l" fontAlgn="ctr"/>
                      <a:r>
                        <a:rPr lang="en-US" sz="1100" b="0" i="1" u="none" strike="noStrike">
                          <a:solidFill>
                            <a:srgbClr val="000000"/>
                          </a:solidFill>
                          <a:latin typeface="Arial Narrow"/>
                        </a:rPr>
                        <a:t>UPRIGHT ROW</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68306">
                <a:tc>
                  <a:txBody>
                    <a:bodyPr/>
                    <a:lstStyle/>
                    <a:p>
                      <a:pPr algn="l" fontAlgn="ctr"/>
                      <a:r>
                        <a:rPr lang="en-US" sz="1100" b="0" i="1" u="none" strike="noStrike">
                          <a:solidFill>
                            <a:srgbClr val="000000"/>
                          </a:solidFill>
                          <a:latin typeface="Arial Narrow"/>
                        </a:rPr>
                        <a:t>BENT OVER ROW</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75957">
                <a:tc>
                  <a:txBody>
                    <a:bodyPr/>
                    <a:lstStyle/>
                    <a:p>
                      <a:pPr algn="l" fontAlgn="ctr"/>
                      <a:r>
                        <a:rPr lang="en-US" sz="1100" b="0" i="1" u="none" strike="noStrike">
                          <a:solidFill>
                            <a:srgbClr val="000000"/>
                          </a:solidFill>
                          <a:latin typeface="Arial Narrow"/>
                        </a:rPr>
                        <a:t>SHOULDER PRE-HAB</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15</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dirty="0">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bl>
          </a:graphicData>
        </a:graphic>
      </p:graphicFrame>
      <p:sp>
        <p:nvSpPr>
          <p:cNvPr id="5" name="Rectangle 4"/>
          <p:cNvSpPr/>
          <p:nvPr/>
        </p:nvSpPr>
        <p:spPr>
          <a:xfrm>
            <a:off x="0" y="-228600"/>
            <a:ext cx="6858000" cy="1815882"/>
          </a:xfrm>
          <a:prstGeom prst="rect">
            <a:avLst/>
          </a:prstGeom>
          <a:noFill/>
        </p:spPr>
        <p:txBody>
          <a:bodyPr wrap="square" lIns="91440" tIns="45720" rIns="91440" bIns="45720">
            <a:spAutoFit/>
          </a:bodyPr>
          <a:lstStyle/>
          <a:p>
            <a:pPr algn="ctr"/>
            <a:r>
              <a:rPr lang="en-US" sz="7200" b="1" dirty="0" smtClean="0">
                <a:ln w="28575">
                  <a:solidFill>
                    <a:srgbClr val="0000FF"/>
                  </a:solidFill>
                  <a:prstDash val="solid"/>
                </a:ln>
                <a:solidFill>
                  <a:schemeClr val="bg1"/>
                </a:solidFill>
                <a:effectLst>
                  <a:outerShdw blurRad="41275" dist="20320" dir="1800000" algn="tl" rotWithShape="0">
                    <a:srgbClr val="000000">
                      <a:alpha val="40000"/>
                    </a:srgbClr>
                  </a:outerShdw>
                </a:effectLst>
                <a:latin typeface="CCSU" pitchFamily="2" charset="0"/>
              </a:rPr>
              <a:t>BLUE DEVIL</a:t>
            </a:r>
          </a:p>
          <a:p>
            <a:pPr algn="ctr"/>
            <a:r>
              <a:rPr lang="en-US" sz="4000" b="1" dirty="0" smtClean="0">
                <a:ln w="28575">
                  <a:solidFill>
                    <a:srgbClr val="0000FF"/>
                  </a:solidFill>
                  <a:prstDash val="solid"/>
                </a:ln>
                <a:solidFill>
                  <a:schemeClr val="bg1"/>
                </a:solidFill>
                <a:effectLst>
                  <a:outerShdw blurRad="41275" dist="20320" dir="1800000" algn="tl" rotWithShape="0">
                    <a:srgbClr val="000000">
                      <a:alpha val="40000"/>
                    </a:srgbClr>
                  </a:outerShdw>
                </a:effectLst>
                <a:latin typeface="CCSU" pitchFamily="2" charset="0"/>
              </a:rPr>
              <a:t>SWIMMING &amp; DIVING </a:t>
            </a:r>
            <a:endParaRPr lang="en-US" sz="4000" b="1" dirty="0">
              <a:ln w="28575">
                <a:solidFill>
                  <a:srgbClr val="0000FF"/>
                </a:solidFill>
                <a:prstDash val="solid"/>
              </a:ln>
              <a:solidFill>
                <a:schemeClr val="bg1"/>
              </a:solidFill>
              <a:effectLst>
                <a:outerShdw blurRad="41275" dist="20320" dir="1800000" algn="tl" rotWithShape="0">
                  <a:srgbClr val="000000">
                    <a:alpha val="40000"/>
                  </a:srgbClr>
                </a:outerShdw>
              </a:effectLst>
              <a:latin typeface="CCSU" pitchFamily="2"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nvGraphicFramePr>
        <p:xfrm>
          <a:off x="0" y="1449242"/>
          <a:ext cx="6858000" cy="7694758"/>
        </p:xfrm>
        <a:graphic>
          <a:graphicData uri="http://schemas.openxmlformats.org/drawingml/2006/table">
            <a:tbl>
              <a:tblPr/>
              <a:tblGrid>
                <a:gridCol w="1721187"/>
                <a:gridCol w="570757"/>
                <a:gridCol w="570757"/>
                <a:gridCol w="570757"/>
                <a:gridCol w="570757"/>
                <a:gridCol w="570757"/>
                <a:gridCol w="570757"/>
                <a:gridCol w="570757"/>
                <a:gridCol w="570757"/>
                <a:gridCol w="570757"/>
              </a:tblGrid>
              <a:tr h="168092">
                <a:tc gridSpan="10">
                  <a:txBody>
                    <a:bodyPr/>
                    <a:lstStyle/>
                    <a:p>
                      <a:pPr algn="ctr" fontAlgn="ctr"/>
                      <a:r>
                        <a:rPr lang="en-US" sz="1100" b="1" i="0" u="none" strike="noStrike" dirty="0">
                          <a:solidFill>
                            <a:srgbClr val="000000"/>
                          </a:solidFill>
                          <a:latin typeface="Arial Narrow"/>
                        </a:rPr>
                        <a:t>WEEK </a:t>
                      </a:r>
                      <a:r>
                        <a:rPr lang="en-US" sz="1100" b="1" i="0" u="none" strike="noStrike" dirty="0" smtClean="0">
                          <a:solidFill>
                            <a:srgbClr val="000000"/>
                          </a:solidFill>
                          <a:latin typeface="Arial Narrow"/>
                        </a:rPr>
                        <a:t>9</a:t>
                      </a:r>
                      <a:endParaRPr lang="en-US" sz="1100" b="1" i="0" u="none" strike="noStrike" dirty="0">
                        <a:solidFill>
                          <a:srgbClr val="000000"/>
                        </a:solidFill>
                        <a:latin typeface="Arial Narrow"/>
                      </a:endParaRPr>
                    </a:p>
                  </a:txBody>
                  <a:tcPr marL="3030" marR="3030" marT="3030" marB="0" anchor="ctr">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68092">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68092">
                <a:tc gridSpan="10">
                  <a:txBody>
                    <a:bodyPr/>
                    <a:lstStyle/>
                    <a:p>
                      <a:pPr algn="ctr" fontAlgn="ctr"/>
                      <a:r>
                        <a:rPr lang="en-US" sz="1100" b="1" i="0" u="none" strike="noStrike">
                          <a:solidFill>
                            <a:srgbClr val="000000"/>
                          </a:solidFill>
                          <a:latin typeface="Arial Narrow"/>
                        </a:rPr>
                        <a:t>DAY 1</a:t>
                      </a:r>
                    </a:p>
                  </a:txBody>
                  <a:tcPr marL="3030" marR="3030" marT="3030" marB="0" anchor="ctr">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71583">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1583">
                <a:tc>
                  <a:txBody>
                    <a:bodyPr/>
                    <a:lstStyle/>
                    <a:p>
                      <a:pPr algn="l" fontAlgn="ctr"/>
                      <a:endParaRPr lang="en-US" sz="1100" b="1" i="0" u="none" strike="noStrike">
                        <a:solidFill>
                          <a:srgbClr val="000000"/>
                        </a:solidFill>
                        <a:latin typeface="Arial Narrow"/>
                      </a:endParaRPr>
                    </a:p>
                  </a:txBody>
                  <a:tcPr marL="3030" marR="3030" marT="303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gridSpan="2">
                  <a:txBody>
                    <a:bodyPr/>
                    <a:lstStyle/>
                    <a:p>
                      <a:pPr algn="ctr" fontAlgn="ctr"/>
                      <a:r>
                        <a:rPr lang="en-US" sz="1100" b="1" i="0" u="none" strike="noStrike">
                          <a:solidFill>
                            <a:srgbClr val="000000"/>
                          </a:solidFill>
                          <a:latin typeface="Arial Narrow"/>
                        </a:rPr>
                        <a:t>WARM-UP</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algn="ctr" fontAlgn="ctr"/>
                      <a:r>
                        <a:rPr lang="en-US" sz="1100" b="1" i="0" u="none" strike="noStrike">
                          <a:solidFill>
                            <a:srgbClr val="000000"/>
                          </a:solidFill>
                          <a:latin typeface="Arial Narrow"/>
                        </a:rPr>
                        <a:t>WARM-UP</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3">
                  <a:txBody>
                    <a:bodyPr/>
                    <a:lstStyle/>
                    <a:p>
                      <a:pPr algn="ctr" fontAlgn="ctr"/>
                      <a:r>
                        <a:rPr lang="en-US" sz="1100" b="1" i="0" u="none" strike="noStrike">
                          <a:solidFill>
                            <a:srgbClr val="000000"/>
                          </a:solidFill>
                          <a:latin typeface="Arial Narrow"/>
                        </a:rPr>
                        <a:t>WORK SETS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l" fontAlgn="ctr"/>
                      <a:endParaRPr lang="en-US" sz="1100" b="1"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1583">
                <a:tc>
                  <a:txBody>
                    <a:bodyPr/>
                    <a:lstStyle/>
                    <a:p>
                      <a:pPr algn="ctr" fontAlgn="ctr"/>
                      <a:r>
                        <a:rPr lang="en-US" sz="1100" b="1" i="0" u="none" strike="noStrike">
                          <a:solidFill>
                            <a:srgbClr val="000000"/>
                          </a:solidFill>
                          <a:latin typeface="Arial Narrow"/>
                        </a:rPr>
                        <a:t>EXERCISE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WEIGHT</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WEIGHT</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WEIGHT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SETS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68092">
                <a:tc>
                  <a:txBody>
                    <a:bodyPr/>
                    <a:lstStyle/>
                    <a:p>
                      <a:pPr algn="l" fontAlgn="ctr"/>
                      <a:r>
                        <a:rPr lang="en-US" sz="1100" b="1" i="0" u="none" strike="noStrike">
                          <a:solidFill>
                            <a:srgbClr val="000000"/>
                          </a:solidFill>
                          <a:latin typeface="Arial Narrow"/>
                        </a:rPr>
                        <a:t>JUMP SQUATS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6</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35 LBS.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68092">
                <a:tc>
                  <a:txBody>
                    <a:bodyPr/>
                    <a:lstStyle/>
                    <a:p>
                      <a:pPr algn="l" fontAlgn="ctr"/>
                      <a:r>
                        <a:rPr lang="en-US" sz="1100" b="1" i="0" u="none" strike="noStrike">
                          <a:solidFill>
                            <a:srgbClr val="000000"/>
                          </a:solidFill>
                          <a:latin typeface="Arial Narrow"/>
                        </a:rPr>
                        <a:t>BACK SQUAT</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6</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68092">
                <a:tc>
                  <a:txBody>
                    <a:bodyPr/>
                    <a:lstStyle/>
                    <a:p>
                      <a:pPr algn="l" fontAlgn="ctr"/>
                      <a:r>
                        <a:rPr lang="en-US" sz="1100" b="1" i="0" u="none" strike="noStrike">
                          <a:solidFill>
                            <a:srgbClr val="000000"/>
                          </a:solidFill>
                          <a:latin typeface="Arial Narrow"/>
                        </a:rPr>
                        <a:t>SPLIT SQUATS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6 EA.</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68092">
                <a:tc>
                  <a:txBody>
                    <a:bodyPr/>
                    <a:lstStyle/>
                    <a:p>
                      <a:pPr algn="l" fontAlgn="ctr"/>
                      <a:r>
                        <a:rPr lang="en-US" sz="1100" b="1" i="0" u="none" strike="noStrike">
                          <a:solidFill>
                            <a:srgbClr val="000000"/>
                          </a:solidFill>
                          <a:latin typeface="Arial Narrow"/>
                        </a:rPr>
                        <a:t>RDL</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6</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68092">
                <a:tc>
                  <a:txBody>
                    <a:bodyPr/>
                    <a:lstStyle/>
                    <a:p>
                      <a:pPr algn="l" fontAlgn="ctr"/>
                      <a:r>
                        <a:rPr lang="en-US" sz="1100" b="1" i="0" u="none" strike="noStrike">
                          <a:solidFill>
                            <a:srgbClr val="000000"/>
                          </a:solidFill>
                          <a:latin typeface="Arial Narrow"/>
                        </a:rPr>
                        <a:t>BI'S AND TRI'S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4">
                  <a:txBody>
                    <a:bodyPr/>
                    <a:lstStyle/>
                    <a:p>
                      <a:pPr algn="ctr" fontAlgn="ctr"/>
                      <a:r>
                        <a:rPr lang="en-US" sz="1100" b="1" i="0" u="none" strike="noStrike">
                          <a:solidFill>
                            <a:srgbClr val="000000"/>
                          </a:solidFill>
                          <a:latin typeface="Arial Narrow"/>
                        </a:rPr>
                        <a:t>YOUR CHOICE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ctr"/>
                      <a:r>
                        <a:rPr lang="en-US" sz="1100" b="1" i="0" u="none" strike="noStrike">
                          <a:solidFill>
                            <a:srgbClr val="000000"/>
                          </a:solidFill>
                          <a:latin typeface="Arial Narrow"/>
                        </a:rPr>
                        <a:t>6 EA.</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1583">
                <a:tc>
                  <a:txBody>
                    <a:bodyPr/>
                    <a:lstStyle/>
                    <a:p>
                      <a:pPr algn="l" fontAlgn="ctr"/>
                      <a:r>
                        <a:rPr lang="en-US" sz="1100" b="1" i="0" u="none" strike="noStrike">
                          <a:solidFill>
                            <a:srgbClr val="000000"/>
                          </a:solidFill>
                          <a:latin typeface="Arial Narrow"/>
                        </a:rPr>
                        <a:t>FOREARMS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4">
                  <a:txBody>
                    <a:bodyPr/>
                    <a:lstStyle/>
                    <a:p>
                      <a:pPr algn="ctr" fontAlgn="ctr"/>
                      <a:r>
                        <a:rPr lang="en-US" sz="1100" b="1" i="0" u="none" strike="noStrike">
                          <a:solidFill>
                            <a:srgbClr val="000000"/>
                          </a:solidFill>
                          <a:latin typeface="Arial Narrow"/>
                        </a:rPr>
                        <a:t>YOUR CHOICE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ctr"/>
                      <a:r>
                        <a:rPr lang="en-US" sz="1100" b="1" i="0" u="none" strike="noStrike">
                          <a:solidFill>
                            <a:srgbClr val="000000"/>
                          </a:solidFill>
                          <a:latin typeface="Arial Narrow"/>
                        </a:rPr>
                        <a:t>10</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68092">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68092">
                <a:tc gridSpan="10">
                  <a:txBody>
                    <a:bodyPr/>
                    <a:lstStyle/>
                    <a:p>
                      <a:pPr algn="ctr" fontAlgn="ctr"/>
                      <a:r>
                        <a:rPr lang="en-US" sz="1100" b="1" i="0" u="none" strike="noStrike">
                          <a:solidFill>
                            <a:srgbClr val="000000"/>
                          </a:solidFill>
                          <a:latin typeface="Arial Narrow"/>
                        </a:rPr>
                        <a:t>DAY 2</a:t>
                      </a:r>
                    </a:p>
                  </a:txBody>
                  <a:tcPr marL="3030" marR="3030" marT="3030" marB="0" anchor="ctr">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71583">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1583">
                <a:tc>
                  <a:txBody>
                    <a:bodyPr/>
                    <a:lstStyle/>
                    <a:p>
                      <a:pPr algn="l" fontAlgn="ctr"/>
                      <a:endParaRPr lang="en-US" sz="1100" b="1" i="0" u="none" strike="noStrike">
                        <a:solidFill>
                          <a:srgbClr val="000000"/>
                        </a:solidFill>
                        <a:latin typeface="Arial Narrow"/>
                      </a:endParaRPr>
                    </a:p>
                  </a:txBody>
                  <a:tcPr marL="3030" marR="3030" marT="303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gridSpan="2">
                  <a:txBody>
                    <a:bodyPr/>
                    <a:lstStyle/>
                    <a:p>
                      <a:pPr algn="ctr" fontAlgn="ctr"/>
                      <a:r>
                        <a:rPr lang="en-US" sz="1100" b="1" i="0" u="none" strike="noStrike">
                          <a:solidFill>
                            <a:srgbClr val="000000"/>
                          </a:solidFill>
                          <a:latin typeface="Arial Narrow"/>
                        </a:rPr>
                        <a:t>WARM-UP</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algn="ctr" fontAlgn="ctr"/>
                      <a:r>
                        <a:rPr lang="en-US" sz="1100" b="1" i="0" u="none" strike="noStrike">
                          <a:solidFill>
                            <a:srgbClr val="000000"/>
                          </a:solidFill>
                          <a:latin typeface="Arial Narrow"/>
                        </a:rPr>
                        <a:t>WARM-UP</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3">
                  <a:txBody>
                    <a:bodyPr/>
                    <a:lstStyle/>
                    <a:p>
                      <a:pPr algn="ctr" fontAlgn="ctr"/>
                      <a:r>
                        <a:rPr lang="en-US" sz="1100" b="1" i="0" u="none" strike="noStrike">
                          <a:solidFill>
                            <a:srgbClr val="000000"/>
                          </a:solidFill>
                          <a:latin typeface="Arial Narrow"/>
                        </a:rPr>
                        <a:t>WORK SETS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l" fontAlgn="ctr"/>
                      <a:endParaRPr lang="en-US" sz="1100" b="1"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1583">
                <a:tc>
                  <a:txBody>
                    <a:bodyPr/>
                    <a:lstStyle/>
                    <a:p>
                      <a:pPr algn="ctr" fontAlgn="ctr"/>
                      <a:r>
                        <a:rPr lang="en-US" sz="1100" b="1" i="0" u="none" strike="noStrike">
                          <a:solidFill>
                            <a:srgbClr val="000000"/>
                          </a:solidFill>
                          <a:latin typeface="Arial Narrow"/>
                        </a:rPr>
                        <a:t>EXERCISE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WEIGHT</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WEIGHT</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WEIGHT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SETS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68092">
                <a:tc>
                  <a:txBody>
                    <a:bodyPr/>
                    <a:lstStyle/>
                    <a:p>
                      <a:pPr algn="l" fontAlgn="ctr"/>
                      <a:r>
                        <a:rPr lang="en-US" sz="1100" b="1" i="0" u="none" strike="noStrike">
                          <a:solidFill>
                            <a:srgbClr val="000000"/>
                          </a:solidFill>
                          <a:latin typeface="Arial Narrow"/>
                        </a:rPr>
                        <a:t>BENCH PRESS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6</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68092">
                <a:tc>
                  <a:txBody>
                    <a:bodyPr/>
                    <a:lstStyle/>
                    <a:p>
                      <a:pPr algn="l" fontAlgn="ctr"/>
                      <a:r>
                        <a:rPr lang="en-US" sz="1100" b="1" i="0" u="none" strike="noStrike">
                          <a:solidFill>
                            <a:srgbClr val="000000"/>
                          </a:solidFill>
                          <a:latin typeface="Arial Narrow"/>
                        </a:rPr>
                        <a:t>LAT PULLDOWN</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6</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68092">
                <a:tc>
                  <a:txBody>
                    <a:bodyPr/>
                    <a:lstStyle/>
                    <a:p>
                      <a:pPr algn="l" fontAlgn="ctr"/>
                      <a:r>
                        <a:rPr lang="en-US" sz="1100" b="1" i="0" u="none" strike="noStrike">
                          <a:solidFill>
                            <a:srgbClr val="000000"/>
                          </a:solidFill>
                          <a:latin typeface="Arial Narrow"/>
                        </a:rPr>
                        <a:t>SHOULDER PRESS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6</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68092">
                <a:tc>
                  <a:txBody>
                    <a:bodyPr/>
                    <a:lstStyle/>
                    <a:p>
                      <a:pPr algn="l" fontAlgn="ctr"/>
                      <a:r>
                        <a:rPr lang="en-US" sz="1100" b="1" i="0" u="none" strike="noStrike">
                          <a:solidFill>
                            <a:srgbClr val="000000"/>
                          </a:solidFill>
                          <a:latin typeface="Arial Narrow"/>
                        </a:rPr>
                        <a:t>SEATED ROW</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6</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68092">
                <a:tc>
                  <a:txBody>
                    <a:bodyPr/>
                    <a:lstStyle/>
                    <a:p>
                      <a:pPr algn="l" fontAlgn="ctr"/>
                      <a:r>
                        <a:rPr lang="en-US" sz="1100" b="1" i="0" u="none" strike="noStrike">
                          <a:solidFill>
                            <a:srgbClr val="000000"/>
                          </a:solidFill>
                          <a:latin typeface="Arial Narrow"/>
                        </a:rPr>
                        <a:t>DIPS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1100" b="1" i="0" u="none" strike="noStrike">
                          <a:solidFill>
                            <a:srgbClr val="000000"/>
                          </a:solidFill>
                          <a:latin typeface="Arial Narrow"/>
                        </a:rPr>
                        <a:t>FAILURE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100" b="1" i="0" u="none" strike="noStrike">
                          <a:solidFill>
                            <a:srgbClr val="000000"/>
                          </a:solidFill>
                          <a:latin typeface="Arial Narrow"/>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1583">
                <a:tc>
                  <a:txBody>
                    <a:bodyPr/>
                    <a:lstStyle/>
                    <a:p>
                      <a:pPr algn="l" fontAlgn="ctr"/>
                      <a:r>
                        <a:rPr lang="en-US" sz="1100" b="1" i="0" u="none" strike="noStrike">
                          <a:solidFill>
                            <a:srgbClr val="000000"/>
                          </a:solidFill>
                          <a:latin typeface="Arial Narrow"/>
                        </a:rPr>
                        <a:t>SHOULDER PRE-HAB</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4">
                  <a:txBody>
                    <a:bodyPr/>
                    <a:lstStyle/>
                    <a:p>
                      <a:pPr algn="ctr" fontAlgn="ctr"/>
                      <a:r>
                        <a:rPr lang="en-US" sz="1100" b="1" i="0" u="none" strike="noStrike">
                          <a:solidFill>
                            <a:srgbClr val="000000"/>
                          </a:solidFill>
                          <a:latin typeface="Arial Narrow"/>
                        </a:rPr>
                        <a:t>YOUR CHOICE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ctr"/>
                      <a:r>
                        <a:rPr lang="en-US" sz="1100" b="1" i="0" u="none" strike="noStrike">
                          <a:solidFill>
                            <a:srgbClr val="000000"/>
                          </a:solidFill>
                          <a:latin typeface="Arial Narrow"/>
                        </a:rPr>
                        <a:t>15</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68092">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68092">
                <a:tc gridSpan="10">
                  <a:txBody>
                    <a:bodyPr/>
                    <a:lstStyle/>
                    <a:p>
                      <a:pPr algn="ctr" fontAlgn="ctr"/>
                      <a:r>
                        <a:rPr lang="en-US" sz="1100" b="0" i="1" u="none" strike="noStrike">
                          <a:solidFill>
                            <a:srgbClr val="000000"/>
                          </a:solidFill>
                          <a:latin typeface="Arial Narrow"/>
                        </a:rPr>
                        <a:t>DAY 3</a:t>
                      </a:r>
                    </a:p>
                  </a:txBody>
                  <a:tcPr marL="3030" marR="3030" marT="3030" marB="0" anchor="ctr">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71583">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1583">
                <a:tc>
                  <a:txBody>
                    <a:bodyPr/>
                    <a:lstStyle/>
                    <a:p>
                      <a:pPr algn="l" fontAlgn="ctr"/>
                      <a:endParaRPr lang="en-US" sz="1100" b="0" i="1" u="none" strike="noStrike">
                        <a:solidFill>
                          <a:srgbClr val="000000"/>
                        </a:solidFill>
                        <a:latin typeface="Arial Narrow"/>
                      </a:endParaRPr>
                    </a:p>
                  </a:txBody>
                  <a:tcPr marL="3030" marR="3030" marT="303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gridSpan="2">
                  <a:txBody>
                    <a:bodyPr/>
                    <a:lstStyle/>
                    <a:p>
                      <a:pPr algn="ctr" fontAlgn="ctr"/>
                      <a:r>
                        <a:rPr lang="en-US" sz="1100" b="0" i="1" u="none" strike="noStrike">
                          <a:solidFill>
                            <a:srgbClr val="000000"/>
                          </a:solidFill>
                          <a:latin typeface="Arial Narrow"/>
                        </a:rPr>
                        <a:t>WARM-UP</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algn="ctr" fontAlgn="ctr"/>
                      <a:r>
                        <a:rPr lang="en-US" sz="1100" b="0" i="1" u="none" strike="noStrike">
                          <a:solidFill>
                            <a:srgbClr val="000000"/>
                          </a:solidFill>
                          <a:latin typeface="Arial Narrow"/>
                        </a:rPr>
                        <a:t>WARM-UP</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3">
                  <a:txBody>
                    <a:bodyPr/>
                    <a:lstStyle/>
                    <a:p>
                      <a:pPr algn="ctr" fontAlgn="ctr"/>
                      <a:r>
                        <a:rPr lang="en-US" sz="1100" b="0" i="1" u="none" strike="noStrike">
                          <a:solidFill>
                            <a:srgbClr val="000000"/>
                          </a:solidFill>
                          <a:latin typeface="Arial Narrow"/>
                        </a:rPr>
                        <a:t>WORK SETS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rowSpan="8">
                  <a:txBody>
                    <a:bodyPr/>
                    <a:lstStyle/>
                    <a:p>
                      <a:pPr algn="ctr" fontAlgn="ctr"/>
                      <a:r>
                        <a:rPr lang="en-US" sz="1100" b="0" i="1" u="none" strike="noStrike">
                          <a:solidFill>
                            <a:srgbClr val="000000"/>
                          </a:solidFill>
                          <a:latin typeface="Arial Narrow"/>
                        </a:rPr>
                        <a:t>SAME WEIGHT AS MONDAY, BUT MOVE BAR WITH SPEED</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71583">
                <a:tc>
                  <a:txBody>
                    <a:bodyPr/>
                    <a:lstStyle/>
                    <a:p>
                      <a:pPr algn="ctr" fontAlgn="ctr"/>
                      <a:r>
                        <a:rPr lang="en-US" sz="1100" b="0" i="1" u="none" strike="noStrike">
                          <a:solidFill>
                            <a:srgbClr val="000000"/>
                          </a:solidFill>
                          <a:latin typeface="Arial Narrow"/>
                        </a:rPr>
                        <a:t>EXERCISE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WEIGHT</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WEIGHT</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WEIGHT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SETS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68092">
                <a:tc>
                  <a:txBody>
                    <a:bodyPr/>
                    <a:lstStyle/>
                    <a:p>
                      <a:pPr algn="l" fontAlgn="ctr"/>
                      <a:r>
                        <a:rPr lang="en-US" sz="1100" b="0" i="1" u="none" strike="noStrike">
                          <a:solidFill>
                            <a:srgbClr val="000000"/>
                          </a:solidFill>
                          <a:latin typeface="Arial Narrow"/>
                        </a:rPr>
                        <a:t>BOX JUMPS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68092">
                <a:tc>
                  <a:txBody>
                    <a:bodyPr/>
                    <a:lstStyle/>
                    <a:p>
                      <a:pPr algn="l" fontAlgn="ctr"/>
                      <a:r>
                        <a:rPr lang="en-US" sz="1100" b="0" i="1" u="none" strike="noStrike">
                          <a:solidFill>
                            <a:srgbClr val="000000"/>
                          </a:solidFill>
                          <a:latin typeface="Arial Narrow"/>
                        </a:rPr>
                        <a:t>LEG PRESS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68092">
                <a:tc>
                  <a:txBody>
                    <a:bodyPr/>
                    <a:lstStyle/>
                    <a:p>
                      <a:pPr algn="l" fontAlgn="ctr"/>
                      <a:r>
                        <a:rPr lang="en-US" sz="1100" b="0" i="1" u="none" strike="noStrike">
                          <a:solidFill>
                            <a:srgbClr val="000000"/>
                          </a:solidFill>
                          <a:latin typeface="Arial Narrow"/>
                        </a:rPr>
                        <a:t>STEP-UPS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 EA.</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68092">
                <a:tc>
                  <a:txBody>
                    <a:bodyPr/>
                    <a:lstStyle/>
                    <a:p>
                      <a:pPr algn="l" fontAlgn="ctr"/>
                      <a:r>
                        <a:rPr lang="en-US" sz="1100" b="0" i="1" u="none" strike="noStrike">
                          <a:solidFill>
                            <a:srgbClr val="000000"/>
                          </a:solidFill>
                          <a:latin typeface="Arial Narrow"/>
                        </a:rPr>
                        <a:t>GOOD MORNINGS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68092">
                <a:tc>
                  <a:txBody>
                    <a:bodyPr/>
                    <a:lstStyle/>
                    <a:p>
                      <a:pPr algn="l" fontAlgn="ctr"/>
                      <a:r>
                        <a:rPr lang="en-US" sz="1100" b="0" i="1" u="none" strike="noStrike">
                          <a:solidFill>
                            <a:srgbClr val="000000"/>
                          </a:solidFill>
                          <a:latin typeface="Arial Narrow"/>
                        </a:rPr>
                        <a:t>BI'S AND TRI'S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 EA.</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71583">
                <a:tc>
                  <a:txBody>
                    <a:bodyPr/>
                    <a:lstStyle/>
                    <a:p>
                      <a:pPr algn="l" fontAlgn="ctr"/>
                      <a:r>
                        <a:rPr lang="en-US" sz="1100" b="0" i="1" u="none" strike="noStrike">
                          <a:solidFill>
                            <a:srgbClr val="000000"/>
                          </a:solidFill>
                          <a:latin typeface="Arial Narrow"/>
                        </a:rPr>
                        <a:t>FOREARMS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10</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68092">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68092">
                <a:tc gridSpan="10">
                  <a:txBody>
                    <a:bodyPr/>
                    <a:lstStyle/>
                    <a:p>
                      <a:pPr algn="ctr" fontAlgn="ctr"/>
                      <a:r>
                        <a:rPr lang="en-US" sz="1100" b="0" i="1" u="none" strike="noStrike">
                          <a:solidFill>
                            <a:srgbClr val="000000"/>
                          </a:solidFill>
                          <a:latin typeface="Arial Narrow"/>
                        </a:rPr>
                        <a:t>DAY 4</a:t>
                      </a:r>
                    </a:p>
                  </a:txBody>
                  <a:tcPr marL="3030" marR="3030" marT="3030" marB="0" anchor="ctr">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71583">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1583">
                <a:tc>
                  <a:txBody>
                    <a:bodyPr/>
                    <a:lstStyle/>
                    <a:p>
                      <a:pPr algn="l" fontAlgn="ctr"/>
                      <a:endParaRPr lang="en-US" sz="1100" b="0" i="1" u="none" strike="noStrike">
                        <a:solidFill>
                          <a:srgbClr val="000000"/>
                        </a:solidFill>
                        <a:latin typeface="Arial Narrow"/>
                      </a:endParaRPr>
                    </a:p>
                  </a:txBody>
                  <a:tcPr marL="3030" marR="3030" marT="303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gridSpan="2">
                  <a:txBody>
                    <a:bodyPr/>
                    <a:lstStyle/>
                    <a:p>
                      <a:pPr algn="ctr" fontAlgn="ctr"/>
                      <a:r>
                        <a:rPr lang="en-US" sz="1100" b="0" i="1" u="none" strike="noStrike">
                          <a:solidFill>
                            <a:srgbClr val="000000"/>
                          </a:solidFill>
                          <a:latin typeface="Arial Narrow"/>
                        </a:rPr>
                        <a:t>WARM-UP</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algn="ctr" fontAlgn="ctr"/>
                      <a:r>
                        <a:rPr lang="en-US" sz="1100" b="0" i="1" u="none" strike="noStrike">
                          <a:solidFill>
                            <a:srgbClr val="000000"/>
                          </a:solidFill>
                          <a:latin typeface="Arial Narrow"/>
                        </a:rPr>
                        <a:t>WARM-UP</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3">
                  <a:txBody>
                    <a:bodyPr/>
                    <a:lstStyle/>
                    <a:p>
                      <a:pPr algn="ctr" fontAlgn="ctr"/>
                      <a:r>
                        <a:rPr lang="en-US" sz="1100" b="0" i="1" u="none" strike="noStrike">
                          <a:solidFill>
                            <a:srgbClr val="000000"/>
                          </a:solidFill>
                          <a:latin typeface="Arial Narrow"/>
                        </a:rPr>
                        <a:t>WORK SETS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rowSpan="8">
                  <a:txBody>
                    <a:bodyPr/>
                    <a:lstStyle/>
                    <a:p>
                      <a:pPr algn="ctr" fontAlgn="ctr"/>
                      <a:r>
                        <a:rPr lang="en-US" sz="1100" b="0" i="1" u="none" strike="noStrike">
                          <a:solidFill>
                            <a:srgbClr val="000000"/>
                          </a:solidFill>
                          <a:latin typeface="Arial Narrow"/>
                        </a:rPr>
                        <a:t>SAME WEIGHT AS TUESDAY, BUT MOVE BAR WITH SPEED</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71583">
                <a:tc>
                  <a:txBody>
                    <a:bodyPr/>
                    <a:lstStyle/>
                    <a:p>
                      <a:pPr algn="ctr" fontAlgn="ctr"/>
                      <a:r>
                        <a:rPr lang="en-US" sz="1100" b="0" i="1" u="none" strike="noStrike">
                          <a:solidFill>
                            <a:srgbClr val="000000"/>
                          </a:solidFill>
                          <a:latin typeface="Arial Narrow"/>
                        </a:rPr>
                        <a:t>EXERCISE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WEIGHT</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WEIGHT</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WEIGHT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SETS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68092">
                <a:tc>
                  <a:txBody>
                    <a:bodyPr/>
                    <a:lstStyle/>
                    <a:p>
                      <a:pPr algn="l" fontAlgn="ctr"/>
                      <a:r>
                        <a:rPr lang="en-US" sz="1100" b="0" i="1" u="none" strike="noStrike">
                          <a:solidFill>
                            <a:srgbClr val="000000"/>
                          </a:solidFill>
                          <a:latin typeface="Arial Narrow"/>
                        </a:rPr>
                        <a:t>INCLINE DB BENCH</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68092">
                <a:tc>
                  <a:txBody>
                    <a:bodyPr/>
                    <a:lstStyle/>
                    <a:p>
                      <a:pPr algn="ctr" fontAlgn="ctr"/>
                      <a:r>
                        <a:rPr lang="en-US" sz="1100" b="0" i="1" u="none" strike="noStrike">
                          <a:solidFill>
                            <a:srgbClr val="000000"/>
                          </a:solidFill>
                          <a:latin typeface="Arial Narrow"/>
                        </a:rPr>
                        <a:t>W/ 3-WAY PUSH-UPS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1100" b="0" i="1" u="none" strike="noStrike">
                          <a:solidFill>
                            <a:srgbClr val="000000"/>
                          </a:solidFill>
                          <a:latin typeface="Arial Narrow"/>
                        </a:rPr>
                        <a:t>FAILURE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68092">
                <a:tc>
                  <a:txBody>
                    <a:bodyPr/>
                    <a:lstStyle/>
                    <a:p>
                      <a:pPr algn="l" fontAlgn="ctr"/>
                      <a:r>
                        <a:rPr lang="en-US" sz="1100" b="0" i="1" u="none" strike="noStrike">
                          <a:solidFill>
                            <a:srgbClr val="000000"/>
                          </a:solidFill>
                          <a:latin typeface="Arial Narrow"/>
                        </a:rPr>
                        <a:t>PULL-UPS (ANY GRIP)</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1100" b="0" i="1" u="none" strike="noStrike">
                          <a:solidFill>
                            <a:srgbClr val="000000"/>
                          </a:solidFill>
                          <a:latin typeface="Arial Narrow"/>
                        </a:rPr>
                        <a:t>FAILURE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68092">
                <a:tc>
                  <a:txBody>
                    <a:bodyPr/>
                    <a:lstStyle/>
                    <a:p>
                      <a:pPr algn="l" fontAlgn="ctr"/>
                      <a:r>
                        <a:rPr lang="en-US" sz="1100" b="0" i="1" u="none" strike="noStrike">
                          <a:solidFill>
                            <a:srgbClr val="000000"/>
                          </a:solidFill>
                          <a:latin typeface="Arial Narrow"/>
                        </a:rPr>
                        <a:t>UPRIGHT ROW</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68092">
                <a:tc>
                  <a:txBody>
                    <a:bodyPr/>
                    <a:lstStyle/>
                    <a:p>
                      <a:pPr algn="l" fontAlgn="ctr"/>
                      <a:r>
                        <a:rPr lang="en-US" sz="1100" b="0" i="1" u="none" strike="noStrike">
                          <a:solidFill>
                            <a:srgbClr val="000000"/>
                          </a:solidFill>
                          <a:latin typeface="Arial Narrow"/>
                        </a:rPr>
                        <a:t>BENT OVER ROW</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71583">
                <a:tc>
                  <a:txBody>
                    <a:bodyPr/>
                    <a:lstStyle/>
                    <a:p>
                      <a:pPr algn="l" fontAlgn="ctr"/>
                      <a:r>
                        <a:rPr lang="en-US" sz="1100" b="0" i="1" u="none" strike="noStrike">
                          <a:solidFill>
                            <a:srgbClr val="000000"/>
                          </a:solidFill>
                          <a:latin typeface="Arial Narrow"/>
                        </a:rPr>
                        <a:t>SHOULDER PRE-HAB</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15</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dirty="0">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bl>
          </a:graphicData>
        </a:graphic>
      </p:graphicFrame>
      <p:sp>
        <p:nvSpPr>
          <p:cNvPr id="5" name="Rectangle 4"/>
          <p:cNvSpPr/>
          <p:nvPr/>
        </p:nvSpPr>
        <p:spPr>
          <a:xfrm>
            <a:off x="0" y="-228600"/>
            <a:ext cx="6858000" cy="1815882"/>
          </a:xfrm>
          <a:prstGeom prst="rect">
            <a:avLst/>
          </a:prstGeom>
          <a:noFill/>
        </p:spPr>
        <p:txBody>
          <a:bodyPr wrap="square" lIns="91440" tIns="45720" rIns="91440" bIns="45720">
            <a:spAutoFit/>
          </a:bodyPr>
          <a:lstStyle/>
          <a:p>
            <a:pPr algn="ctr"/>
            <a:r>
              <a:rPr lang="en-US" sz="7200" b="1" dirty="0" smtClean="0">
                <a:ln w="28575">
                  <a:solidFill>
                    <a:srgbClr val="0000FF"/>
                  </a:solidFill>
                  <a:prstDash val="solid"/>
                </a:ln>
                <a:solidFill>
                  <a:schemeClr val="bg1"/>
                </a:solidFill>
                <a:effectLst>
                  <a:outerShdw blurRad="41275" dist="20320" dir="1800000" algn="tl" rotWithShape="0">
                    <a:srgbClr val="000000">
                      <a:alpha val="40000"/>
                    </a:srgbClr>
                  </a:outerShdw>
                </a:effectLst>
                <a:latin typeface="CCSU" pitchFamily="2" charset="0"/>
              </a:rPr>
              <a:t>BLUE DEVIL</a:t>
            </a:r>
          </a:p>
          <a:p>
            <a:pPr algn="ctr"/>
            <a:r>
              <a:rPr lang="en-US" sz="4000" b="1" dirty="0" smtClean="0">
                <a:ln w="28575">
                  <a:solidFill>
                    <a:srgbClr val="0000FF"/>
                  </a:solidFill>
                  <a:prstDash val="solid"/>
                </a:ln>
                <a:solidFill>
                  <a:schemeClr val="bg1"/>
                </a:solidFill>
                <a:effectLst>
                  <a:outerShdw blurRad="41275" dist="20320" dir="1800000" algn="tl" rotWithShape="0">
                    <a:srgbClr val="000000">
                      <a:alpha val="40000"/>
                    </a:srgbClr>
                  </a:outerShdw>
                </a:effectLst>
                <a:latin typeface="CCSU" pitchFamily="2" charset="0"/>
              </a:rPr>
              <a:t>SWIMMING &amp; DIVING </a:t>
            </a:r>
            <a:endParaRPr lang="en-US" sz="4000" b="1" dirty="0">
              <a:ln w="28575">
                <a:solidFill>
                  <a:srgbClr val="0000FF"/>
                </a:solidFill>
                <a:prstDash val="solid"/>
              </a:ln>
              <a:solidFill>
                <a:schemeClr val="bg1"/>
              </a:solidFill>
              <a:effectLst>
                <a:outerShdw blurRad="41275" dist="20320" dir="1800000" algn="tl" rotWithShape="0">
                  <a:srgbClr val="000000">
                    <a:alpha val="40000"/>
                  </a:srgbClr>
                </a:outerShdw>
              </a:effectLst>
              <a:latin typeface="CCSU" pitchFamily="2"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0" y="1404106"/>
          <a:ext cx="6858000" cy="7739894"/>
        </p:xfrm>
        <a:graphic>
          <a:graphicData uri="http://schemas.openxmlformats.org/drawingml/2006/table">
            <a:tbl>
              <a:tblPr/>
              <a:tblGrid>
                <a:gridCol w="1721187"/>
                <a:gridCol w="570757"/>
                <a:gridCol w="570757"/>
                <a:gridCol w="570757"/>
                <a:gridCol w="570757"/>
                <a:gridCol w="570757"/>
                <a:gridCol w="570757"/>
                <a:gridCol w="570757"/>
                <a:gridCol w="570757"/>
                <a:gridCol w="570757"/>
              </a:tblGrid>
              <a:tr h="169163">
                <a:tc gridSpan="10">
                  <a:txBody>
                    <a:bodyPr/>
                    <a:lstStyle/>
                    <a:p>
                      <a:pPr algn="ctr" fontAlgn="ctr"/>
                      <a:r>
                        <a:rPr lang="en-US" sz="1100" b="0" i="1" u="none" strike="noStrike" dirty="0">
                          <a:solidFill>
                            <a:srgbClr val="000000"/>
                          </a:solidFill>
                          <a:latin typeface="Arial Narrow"/>
                        </a:rPr>
                        <a:t>WEEK </a:t>
                      </a:r>
                      <a:r>
                        <a:rPr lang="en-US" sz="1100" b="0" i="1" u="none" strike="noStrike" dirty="0" smtClean="0">
                          <a:solidFill>
                            <a:srgbClr val="000000"/>
                          </a:solidFill>
                          <a:latin typeface="Arial Narrow"/>
                        </a:rPr>
                        <a:t>10</a:t>
                      </a:r>
                      <a:endParaRPr lang="en-US" sz="1100" b="0" i="1" u="none" strike="noStrike" dirty="0">
                        <a:solidFill>
                          <a:srgbClr val="000000"/>
                        </a:solidFill>
                        <a:latin typeface="Arial Narrow"/>
                      </a:endParaRPr>
                    </a:p>
                  </a:txBody>
                  <a:tcPr marL="3030" marR="3030" marT="3030" marB="0" anchor="ctr">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69163">
                <a:tc gridSpan="10">
                  <a:txBody>
                    <a:bodyPr/>
                    <a:lstStyle/>
                    <a:p>
                      <a:pPr algn="ctr" fontAlgn="ctr"/>
                      <a:r>
                        <a:rPr lang="en-US" sz="1100" b="0" i="1" u="none" strike="noStrike">
                          <a:solidFill>
                            <a:srgbClr val="000000"/>
                          </a:solidFill>
                          <a:latin typeface="Arial Narrow"/>
                        </a:rPr>
                        <a:t>DOWNLOAD WEEK- DO NOT GO HEAVY!</a:t>
                      </a:r>
                    </a:p>
                  </a:txBody>
                  <a:tcPr marL="3030" marR="3030" marT="3030" marB="0" anchor="ctr">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69163">
                <a:tc gridSpan="10">
                  <a:txBody>
                    <a:bodyPr/>
                    <a:lstStyle/>
                    <a:p>
                      <a:pPr algn="ctr" fontAlgn="ctr"/>
                      <a:r>
                        <a:rPr lang="en-US" sz="1100" b="0" i="1" u="none" strike="noStrike">
                          <a:solidFill>
                            <a:srgbClr val="000000"/>
                          </a:solidFill>
                          <a:latin typeface="Arial Narrow"/>
                        </a:rPr>
                        <a:t>DAY 1</a:t>
                      </a:r>
                    </a:p>
                  </a:txBody>
                  <a:tcPr marL="3030" marR="3030" marT="3030" marB="0" anchor="ctr">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74404">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4404">
                <a:tc>
                  <a:txBody>
                    <a:bodyPr/>
                    <a:lstStyle/>
                    <a:p>
                      <a:pPr algn="l" fontAlgn="ctr"/>
                      <a:endParaRPr lang="en-US" sz="1100" b="0" i="1" u="none" strike="noStrike">
                        <a:solidFill>
                          <a:srgbClr val="000000"/>
                        </a:solidFill>
                        <a:latin typeface="Arial Narrow"/>
                      </a:endParaRPr>
                    </a:p>
                  </a:txBody>
                  <a:tcPr marL="3030" marR="3030" marT="303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gridSpan="2">
                  <a:txBody>
                    <a:bodyPr/>
                    <a:lstStyle/>
                    <a:p>
                      <a:pPr algn="ctr" fontAlgn="ctr"/>
                      <a:r>
                        <a:rPr lang="en-US" sz="1100" b="0" i="1" u="none" strike="noStrike">
                          <a:solidFill>
                            <a:srgbClr val="000000"/>
                          </a:solidFill>
                          <a:latin typeface="Arial Narrow"/>
                        </a:rPr>
                        <a:t>WARM-UP</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algn="ctr" fontAlgn="ctr"/>
                      <a:r>
                        <a:rPr lang="en-US" sz="1100" b="0" i="1" u="none" strike="noStrike">
                          <a:solidFill>
                            <a:srgbClr val="000000"/>
                          </a:solidFill>
                          <a:latin typeface="Arial Narrow"/>
                        </a:rPr>
                        <a:t>WARM-UP</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3">
                  <a:txBody>
                    <a:bodyPr/>
                    <a:lstStyle/>
                    <a:p>
                      <a:pPr algn="ctr" fontAlgn="ctr"/>
                      <a:r>
                        <a:rPr lang="en-US" sz="1100" b="0" i="1" u="none" strike="noStrike">
                          <a:solidFill>
                            <a:srgbClr val="000000"/>
                          </a:solidFill>
                          <a:latin typeface="Arial Narrow"/>
                        </a:rPr>
                        <a:t>WORK SETS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l" fontAlgn="ctr"/>
                      <a:endParaRPr lang="en-US" sz="1100" b="0" i="1"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4404">
                <a:tc>
                  <a:txBody>
                    <a:bodyPr/>
                    <a:lstStyle/>
                    <a:p>
                      <a:pPr algn="ctr" fontAlgn="ctr"/>
                      <a:r>
                        <a:rPr lang="en-US" sz="1100" b="0" i="1" u="none" strike="noStrike">
                          <a:solidFill>
                            <a:srgbClr val="000000"/>
                          </a:solidFill>
                          <a:latin typeface="Arial Narrow"/>
                        </a:rPr>
                        <a:t>EXERCISE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WEIGHT</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WEIGHT</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WEIGHT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SETS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69163">
                <a:tc>
                  <a:txBody>
                    <a:bodyPr/>
                    <a:lstStyle/>
                    <a:p>
                      <a:pPr algn="l" fontAlgn="ctr"/>
                      <a:r>
                        <a:rPr lang="en-US" sz="1100" b="0" i="1" u="none" strike="noStrike">
                          <a:solidFill>
                            <a:srgbClr val="000000"/>
                          </a:solidFill>
                          <a:latin typeface="Arial Narrow"/>
                        </a:rPr>
                        <a:t>INCLINE BENCH</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6</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69163">
                <a:tc>
                  <a:txBody>
                    <a:bodyPr/>
                    <a:lstStyle/>
                    <a:p>
                      <a:pPr algn="l" fontAlgn="ctr"/>
                      <a:r>
                        <a:rPr lang="en-US" sz="1100" b="0" i="1" u="none" strike="noStrike">
                          <a:solidFill>
                            <a:srgbClr val="000000"/>
                          </a:solidFill>
                          <a:latin typeface="Arial Narrow"/>
                        </a:rPr>
                        <a:t>DB UPRIGHT ROW</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6</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69163">
                <a:tc>
                  <a:txBody>
                    <a:bodyPr/>
                    <a:lstStyle/>
                    <a:p>
                      <a:pPr algn="l" fontAlgn="ctr"/>
                      <a:r>
                        <a:rPr lang="en-US" sz="1100" b="0" i="1" u="none" strike="noStrike">
                          <a:solidFill>
                            <a:srgbClr val="000000"/>
                          </a:solidFill>
                          <a:latin typeface="Arial Narrow"/>
                        </a:rPr>
                        <a:t>3-WAY SHOULDER</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6</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69163">
                <a:tc>
                  <a:txBody>
                    <a:bodyPr/>
                    <a:lstStyle/>
                    <a:p>
                      <a:pPr algn="l" fontAlgn="ctr"/>
                      <a:r>
                        <a:rPr lang="en-US" sz="1100" b="0" i="1" u="none" strike="noStrike">
                          <a:solidFill>
                            <a:srgbClr val="000000"/>
                          </a:solidFill>
                          <a:latin typeface="Arial Narrow"/>
                        </a:rPr>
                        <a:t>INVERTED ROW</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1100" b="0" i="1" u="none" strike="noStrike">
                          <a:solidFill>
                            <a:srgbClr val="000000"/>
                          </a:solidFill>
                          <a:latin typeface="Arial Narrow"/>
                        </a:rPr>
                        <a:t>FAILURE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69163">
                <a:tc>
                  <a:txBody>
                    <a:bodyPr/>
                    <a:lstStyle/>
                    <a:p>
                      <a:pPr algn="l" fontAlgn="ctr"/>
                      <a:r>
                        <a:rPr lang="en-US" sz="1100" b="0" i="1" u="none" strike="noStrike">
                          <a:solidFill>
                            <a:srgbClr val="000000"/>
                          </a:solidFill>
                          <a:latin typeface="Arial Narrow"/>
                        </a:rPr>
                        <a:t>DIPS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1100" b="0" i="1" u="none" strike="noStrike">
                          <a:solidFill>
                            <a:srgbClr val="000000"/>
                          </a:solidFill>
                          <a:latin typeface="Arial Narrow"/>
                        </a:rPr>
                        <a:t>FAILURE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100" b="0" i="1" u="none" strike="noStrike">
                          <a:solidFill>
                            <a:srgbClr val="000000"/>
                          </a:solidFill>
                          <a:latin typeface="Arial Narrow"/>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4404">
                <a:tc>
                  <a:txBody>
                    <a:bodyPr/>
                    <a:lstStyle/>
                    <a:p>
                      <a:pPr algn="l" fontAlgn="ctr"/>
                      <a:r>
                        <a:rPr lang="en-US" sz="1100" b="0" i="1" u="none" strike="noStrike">
                          <a:solidFill>
                            <a:srgbClr val="000000"/>
                          </a:solidFill>
                          <a:latin typeface="Arial Narrow"/>
                        </a:rPr>
                        <a:t>SHOULDER PRE-HAB</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4">
                  <a:txBody>
                    <a:bodyPr/>
                    <a:lstStyle/>
                    <a:p>
                      <a:pPr algn="ctr" fontAlgn="ctr"/>
                      <a:r>
                        <a:rPr lang="en-US" sz="1100" b="0" i="1" u="none" strike="noStrike">
                          <a:solidFill>
                            <a:srgbClr val="000000"/>
                          </a:solidFill>
                          <a:latin typeface="Arial Narrow"/>
                        </a:rPr>
                        <a:t>YOUR CHOICE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ctr"/>
                      <a:r>
                        <a:rPr lang="en-US" sz="1100" b="0" i="1" u="none" strike="noStrike">
                          <a:solidFill>
                            <a:srgbClr val="000000"/>
                          </a:solidFill>
                          <a:latin typeface="Arial Narrow"/>
                        </a:rPr>
                        <a:t>15</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69163">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69163">
                <a:tc gridSpan="10">
                  <a:txBody>
                    <a:bodyPr/>
                    <a:lstStyle/>
                    <a:p>
                      <a:pPr algn="ctr" fontAlgn="ctr"/>
                      <a:r>
                        <a:rPr lang="en-US" sz="1100" b="0" i="1" u="none" strike="noStrike">
                          <a:solidFill>
                            <a:srgbClr val="000000"/>
                          </a:solidFill>
                          <a:latin typeface="Arial Narrow"/>
                        </a:rPr>
                        <a:t>DAY 2</a:t>
                      </a:r>
                    </a:p>
                  </a:txBody>
                  <a:tcPr marL="3030" marR="3030" marT="3030" marB="0" anchor="ctr">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74404">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4404">
                <a:tc>
                  <a:txBody>
                    <a:bodyPr/>
                    <a:lstStyle/>
                    <a:p>
                      <a:pPr algn="l" fontAlgn="ctr"/>
                      <a:endParaRPr lang="en-US" sz="1100" b="0" i="1" u="none" strike="noStrike">
                        <a:solidFill>
                          <a:srgbClr val="000000"/>
                        </a:solidFill>
                        <a:latin typeface="Arial Narrow"/>
                      </a:endParaRPr>
                    </a:p>
                  </a:txBody>
                  <a:tcPr marL="3030" marR="3030" marT="303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gridSpan="2">
                  <a:txBody>
                    <a:bodyPr/>
                    <a:lstStyle/>
                    <a:p>
                      <a:pPr algn="ctr" fontAlgn="ctr"/>
                      <a:r>
                        <a:rPr lang="en-US" sz="1100" b="0" i="1" u="none" strike="noStrike">
                          <a:solidFill>
                            <a:srgbClr val="000000"/>
                          </a:solidFill>
                          <a:latin typeface="Arial Narrow"/>
                        </a:rPr>
                        <a:t>WARM-UP</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algn="ctr" fontAlgn="ctr"/>
                      <a:r>
                        <a:rPr lang="en-US" sz="1100" b="0" i="1" u="none" strike="noStrike">
                          <a:solidFill>
                            <a:srgbClr val="000000"/>
                          </a:solidFill>
                          <a:latin typeface="Arial Narrow"/>
                        </a:rPr>
                        <a:t>WARM-UP</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3">
                  <a:txBody>
                    <a:bodyPr/>
                    <a:lstStyle/>
                    <a:p>
                      <a:pPr algn="ctr" fontAlgn="ctr"/>
                      <a:r>
                        <a:rPr lang="en-US" sz="1100" b="0" i="1" u="none" strike="noStrike">
                          <a:solidFill>
                            <a:srgbClr val="000000"/>
                          </a:solidFill>
                          <a:latin typeface="Arial Narrow"/>
                        </a:rPr>
                        <a:t>WORK SETS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l" fontAlgn="ctr"/>
                      <a:endParaRPr lang="en-US" sz="1100" b="0" i="1"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4404">
                <a:tc>
                  <a:txBody>
                    <a:bodyPr/>
                    <a:lstStyle/>
                    <a:p>
                      <a:pPr algn="ctr" fontAlgn="ctr"/>
                      <a:r>
                        <a:rPr lang="en-US" sz="1100" b="0" i="1" u="none" strike="noStrike">
                          <a:solidFill>
                            <a:srgbClr val="000000"/>
                          </a:solidFill>
                          <a:latin typeface="Arial Narrow"/>
                        </a:rPr>
                        <a:t>EXERCISE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WEIGHT</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WEIGHT</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WEIGHT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SETS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69163">
                <a:tc>
                  <a:txBody>
                    <a:bodyPr/>
                    <a:lstStyle/>
                    <a:p>
                      <a:pPr algn="l" fontAlgn="ctr"/>
                      <a:r>
                        <a:rPr lang="en-US" sz="1100" b="0" i="1" u="none" strike="noStrike">
                          <a:solidFill>
                            <a:srgbClr val="000000"/>
                          </a:solidFill>
                          <a:latin typeface="Arial Narrow"/>
                        </a:rPr>
                        <a:t>JUMP SQUATS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6</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25 LBS.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69163">
                <a:tc>
                  <a:txBody>
                    <a:bodyPr/>
                    <a:lstStyle/>
                    <a:p>
                      <a:pPr algn="l" fontAlgn="ctr"/>
                      <a:r>
                        <a:rPr lang="en-US" sz="1100" b="0" i="1" u="none" strike="noStrike">
                          <a:solidFill>
                            <a:srgbClr val="000000"/>
                          </a:solidFill>
                          <a:latin typeface="Arial Narrow"/>
                        </a:rPr>
                        <a:t>BACK SQUAT</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6</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69163">
                <a:tc>
                  <a:txBody>
                    <a:bodyPr/>
                    <a:lstStyle/>
                    <a:p>
                      <a:pPr algn="l" fontAlgn="ctr"/>
                      <a:r>
                        <a:rPr lang="en-US" sz="1100" b="0" i="1" u="none" strike="noStrike">
                          <a:solidFill>
                            <a:srgbClr val="000000"/>
                          </a:solidFill>
                          <a:latin typeface="Arial Narrow"/>
                        </a:rPr>
                        <a:t>SIDE LUNGES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6 EA.</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69163">
                <a:tc>
                  <a:txBody>
                    <a:bodyPr/>
                    <a:lstStyle/>
                    <a:p>
                      <a:pPr algn="l" fontAlgn="ctr"/>
                      <a:r>
                        <a:rPr lang="en-US" sz="1100" b="0" i="1" u="none" strike="noStrike">
                          <a:solidFill>
                            <a:srgbClr val="000000"/>
                          </a:solidFill>
                          <a:latin typeface="Arial Narrow"/>
                        </a:rPr>
                        <a:t>PB LEG CURLS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6</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69163">
                <a:tc>
                  <a:txBody>
                    <a:bodyPr/>
                    <a:lstStyle/>
                    <a:p>
                      <a:pPr algn="l" fontAlgn="ctr"/>
                      <a:r>
                        <a:rPr lang="en-US" sz="1100" b="0" i="1" u="none" strike="noStrike">
                          <a:solidFill>
                            <a:srgbClr val="000000"/>
                          </a:solidFill>
                          <a:latin typeface="Arial Narrow"/>
                        </a:rPr>
                        <a:t>BI'S AND TRI'S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4">
                  <a:txBody>
                    <a:bodyPr/>
                    <a:lstStyle/>
                    <a:p>
                      <a:pPr algn="ctr" fontAlgn="ctr"/>
                      <a:r>
                        <a:rPr lang="en-US" sz="1100" b="0" i="1" u="none" strike="noStrike">
                          <a:solidFill>
                            <a:srgbClr val="000000"/>
                          </a:solidFill>
                          <a:latin typeface="Arial Narrow"/>
                        </a:rPr>
                        <a:t>YOUR CHOICE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ctr"/>
                      <a:r>
                        <a:rPr lang="en-US" sz="1100" b="0" i="1" u="none" strike="noStrike">
                          <a:solidFill>
                            <a:srgbClr val="000000"/>
                          </a:solidFill>
                          <a:latin typeface="Arial Narrow"/>
                        </a:rPr>
                        <a:t>6 EA.</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4404">
                <a:tc>
                  <a:txBody>
                    <a:bodyPr/>
                    <a:lstStyle/>
                    <a:p>
                      <a:pPr algn="l" fontAlgn="ctr"/>
                      <a:r>
                        <a:rPr lang="en-US" sz="1100" b="0" i="1" u="none" strike="noStrike">
                          <a:solidFill>
                            <a:srgbClr val="000000"/>
                          </a:solidFill>
                          <a:latin typeface="Arial Narrow"/>
                        </a:rPr>
                        <a:t>FOREARMS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4">
                  <a:txBody>
                    <a:bodyPr/>
                    <a:lstStyle/>
                    <a:p>
                      <a:pPr algn="ctr" fontAlgn="ctr"/>
                      <a:r>
                        <a:rPr lang="en-US" sz="1100" b="0" i="1" u="none" strike="noStrike">
                          <a:solidFill>
                            <a:srgbClr val="000000"/>
                          </a:solidFill>
                          <a:latin typeface="Arial Narrow"/>
                        </a:rPr>
                        <a:t>YOUR CHOICE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ctr"/>
                      <a:r>
                        <a:rPr lang="en-US" sz="1100" b="0" i="1" u="none" strike="noStrike">
                          <a:solidFill>
                            <a:srgbClr val="000000"/>
                          </a:solidFill>
                          <a:latin typeface="Arial Narrow"/>
                        </a:rPr>
                        <a:t>10</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69163">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69163">
                <a:tc gridSpan="10">
                  <a:txBody>
                    <a:bodyPr/>
                    <a:lstStyle/>
                    <a:p>
                      <a:pPr algn="ctr" fontAlgn="ctr"/>
                      <a:r>
                        <a:rPr lang="en-US" sz="1100" b="0" i="1" u="none" strike="noStrike">
                          <a:solidFill>
                            <a:srgbClr val="000000"/>
                          </a:solidFill>
                          <a:latin typeface="Arial Narrow"/>
                        </a:rPr>
                        <a:t>DAY 3</a:t>
                      </a:r>
                    </a:p>
                  </a:txBody>
                  <a:tcPr marL="3030" marR="3030" marT="3030" marB="0" anchor="ctr">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74404">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4404">
                <a:tc>
                  <a:txBody>
                    <a:bodyPr/>
                    <a:lstStyle/>
                    <a:p>
                      <a:pPr algn="l" fontAlgn="ctr"/>
                      <a:endParaRPr lang="en-US" sz="1100" b="0" i="1" u="none" strike="noStrike">
                        <a:solidFill>
                          <a:srgbClr val="000000"/>
                        </a:solidFill>
                        <a:latin typeface="Arial Narrow"/>
                      </a:endParaRPr>
                    </a:p>
                  </a:txBody>
                  <a:tcPr marL="3030" marR="3030" marT="303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gridSpan="2">
                  <a:txBody>
                    <a:bodyPr/>
                    <a:lstStyle/>
                    <a:p>
                      <a:pPr algn="ctr" fontAlgn="ctr"/>
                      <a:r>
                        <a:rPr lang="en-US" sz="1100" b="0" i="1" u="none" strike="noStrike">
                          <a:solidFill>
                            <a:srgbClr val="000000"/>
                          </a:solidFill>
                          <a:latin typeface="Arial Narrow"/>
                        </a:rPr>
                        <a:t>WARM-UP</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algn="ctr" fontAlgn="ctr"/>
                      <a:r>
                        <a:rPr lang="en-US" sz="1100" b="0" i="1" u="none" strike="noStrike">
                          <a:solidFill>
                            <a:srgbClr val="000000"/>
                          </a:solidFill>
                          <a:latin typeface="Arial Narrow"/>
                        </a:rPr>
                        <a:t>WARM-UP</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3">
                  <a:txBody>
                    <a:bodyPr/>
                    <a:lstStyle/>
                    <a:p>
                      <a:pPr algn="ctr" fontAlgn="ctr"/>
                      <a:r>
                        <a:rPr lang="en-US" sz="1100" b="0" i="1" u="none" strike="noStrike">
                          <a:solidFill>
                            <a:srgbClr val="000000"/>
                          </a:solidFill>
                          <a:latin typeface="Arial Narrow"/>
                        </a:rPr>
                        <a:t>WORK SETS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rowSpan="8">
                  <a:txBody>
                    <a:bodyPr/>
                    <a:lstStyle/>
                    <a:p>
                      <a:pPr algn="ctr" fontAlgn="ctr"/>
                      <a:r>
                        <a:rPr lang="en-US" sz="1100" b="0" i="1" u="none" strike="noStrike">
                          <a:solidFill>
                            <a:srgbClr val="000000"/>
                          </a:solidFill>
                          <a:latin typeface="Arial Narrow"/>
                        </a:rPr>
                        <a:t>SAME WEIGHT AS MONDAY, BUT MOVE BAR WITH SPEED</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74404">
                <a:tc>
                  <a:txBody>
                    <a:bodyPr/>
                    <a:lstStyle/>
                    <a:p>
                      <a:pPr algn="ctr" fontAlgn="ctr"/>
                      <a:r>
                        <a:rPr lang="en-US" sz="1100" b="0" i="1" u="none" strike="noStrike">
                          <a:solidFill>
                            <a:srgbClr val="000000"/>
                          </a:solidFill>
                          <a:latin typeface="Arial Narrow"/>
                        </a:rPr>
                        <a:t>EXERCISE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WEIGHT</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WEIGHT</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WEIGHT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SETS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69163">
                <a:tc>
                  <a:txBody>
                    <a:bodyPr/>
                    <a:lstStyle/>
                    <a:p>
                      <a:pPr algn="l" fontAlgn="ctr"/>
                      <a:r>
                        <a:rPr lang="en-US" sz="1100" b="0" i="1" u="none" strike="noStrike">
                          <a:solidFill>
                            <a:srgbClr val="000000"/>
                          </a:solidFill>
                          <a:latin typeface="Arial Narrow"/>
                        </a:rPr>
                        <a:t>DB BENCH</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6</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69163">
                <a:tc>
                  <a:txBody>
                    <a:bodyPr/>
                    <a:lstStyle/>
                    <a:p>
                      <a:pPr algn="ctr" fontAlgn="ctr"/>
                      <a:r>
                        <a:rPr lang="en-US" sz="1100" b="0" i="1" u="none" strike="noStrike">
                          <a:solidFill>
                            <a:srgbClr val="000000"/>
                          </a:solidFill>
                          <a:latin typeface="Arial Narrow"/>
                        </a:rPr>
                        <a:t>W/ CLAP PUSH-UPS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1100" b="0" i="1" u="none" strike="noStrike">
                          <a:solidFill>
                            <a:srgbClr val="000000"/>
                          </a:solidFill>
                          <a:latin typeface="Arial Narrow"/>
                        </a:rPr>
                        <a:t>FAILURE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69163">
                <a:tc>
                  <a:txBody>
                    <a:bodyPr/>
                    <a:lstStyle/>
                    <a:p>
                      <a:pPr algn="l" fontAlgn="ctr"/>
                      <a:r>
                        <a:rPr lang="en-US" sz="1100" b="0" i="1" u="none" strike="noStrike">
                          <a:solidFill>
                            <a:srgbClr val="000000"/>
                          </a:solidFill>
                          <a:latin typeface="Arial Narrow"/>
                        </a:rPr>
                        <a:t>PULL-UPS (ANY GRIP)</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1100" b="0" i="1" u="none" strike="noStrike">
                          <a:solidFill>
                            <a:srgbClr val="000000"/>
                          </a:solidFill>
                          <a:latin typeface="Arial Narrow"/>
                        </a:rPr>
                        <a:t>FAILURE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69163">
                <a:tc>
                  <a:txBody>
                    <a:bodyPr/>
                    <a:lstStyle/>
                    <a:p>
                      <a:pPr algn="l" fontAlgn="ctr"/>
                      <a:r>
                        <a:rPr lang="en-US" sz="1100" b="0" i="1" u="none" strike="noStrike">
                          <a:solidFill>
                            <a:srgbClr val="000000"/>
                          </a:solidFill>
                          <a:latin typeface="Arial Narrow"/>
                        </a:rPr>
                        <a:t>DB SHOULDER PRESS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6</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69163">
                <a:tc>
                  <a:txBody>
                    <a:bodyPr/>
                    <a:lstStyle/>
                    <a:p>
                      <a:pPr algn="l" fontAlgn="ctr"/>
                      <a:r>
                        <a:rPr lang="en-US" sz="1100" b="0" i="1" u="none" strike="noStrike">
                          <a:solidFill>
                            <a:srgbClr val="000000"/>
                          </a:solidFill>
                          <a:latin typeface="Arial Narrow"/>
                        </a:rPr>
                        <a:t>SEATED ROW</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6</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74404">
                <a:tc>
                  <a:txBody>
                    <a:bodyPr/>
                    <a:lstStyle/>
                    <a:p>
                      <a:pPr algn="l" fontAlgn="ctr"/>
                      <a:r>
                        <a:rPr lang="en-US" sz="1100" b="0" i="1" u="none" strike="noStrike">
                          <a:solidFill>
                            <a:srgbClr val="000000"/>
                          </a:solidFill>
                          <a:latin typeface="Arial Narrow"/>
                        </a:rPr>
                        <a:t>SHOULDER PRE-HAB</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15</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69163">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69163">
                <a:tc gridSpan="10">
                  <a:txBody>
                    <a:bodyPr/>
                    <a:lstStyle/>
                    <a:p>
                      <a:pPr algn="ctr" fontAlgn="ctr"/>
                      <a:r>
                        <a:rPr lang="en-US" sz="1100" b="0" i="1" u="none" strike="noStrike">
                          <a:solidFill>
                            <a:srgbClr val="000000"/>
                          </a:solidFill>
                          <a:latin typeface="Arial Narrow"/>
                        </a:rPr>
                        <a:t>DAY 4</a:t>
                      </a:r>
                    </a:p>
                  </a:txBody>
                  <a:tcPr marL="3030" marR="3030" marT="3030" marB="0" anchor="ctr">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74404">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4404">
                <a:tc>
                  <a:txBody>
                    <a:bodyPr/>
                    <a:lstStyle/>
                    <a:p>
                      <a:pPr algn="l" fontAlgn="ctr"/>
                      <a:endParaRPr lang="en-US" sz="1100" b="0" i="1" u="none" strike="noStrike">
                        <a:solidFill>
                          <a:srgbClr val="000000"/>
                        </a:solidFill>
                        <a:latin typeface="Arial Narrow"/>
                      </a:endParaRPr>
                    </a:p>
                  </a:txBody>
                  <a:tcPr marL="3030" marR="3030" marT="303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gridSpan="2">
                  <a:txBody>
                    <a:bodyPr/>
                    <a:lstStyle/>
                    <a:p>
                      <a:pPr algn="ctr" fontAlgn="ctr"/>
                      <a:r>
                        <a:rPr lang="en-US" sz="1100" b="0" i="1" u="none" strike="noStrike">
                          <a:solidFill>
                            <a:srgbClr val="000000"/>
                          </a:solidFill>
                          <a:latin typeface="Arial Narrow"/>
                        </a:rPr>
                        <a:t>WARM-UP</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algn="ctr" fontAlgn="ctr"/>
                      <a:r>
                        <a:rPr lang="en-US" sz="1100" b="0" i="1" u="none" strike="noStrike">
                          <a:solidFill>
                            <a:srgbClr val="000000"/>
                          </a:solidFill>
                          <a:latin typeface="Arial Narrow"/>
                        </a:rPr>
                        <a:t>WARM-UP</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3">
                  <a:txBody>
                    <a:bodyPr/>
                    <a:lstStyle/>
                    <a:p>
                      <a:pPr algn="ctr" fontAlgn="ctr"/>
                      <a:r>
                        <a:rPr lang="en-US" sz="1100" b="0" i="1" u="none" strike="noStrike">
                          <a:solidFill>
                            <a:srgbClr val="000000"/>
                          </a:solidFill>
                          <a:latin typeface="Arial Narrow"/>
                        </a:rPr>
                        <a:t>WORK SETS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rowSpan="8">
                  <a:txBody>
                    <a:bodyPr/>
                    <a:lstStyle/>
                    <a:p>
                      <a:pPr algn="ctr" fontAlgn="ctr"/>
                      <a:r>
                        <a:rPr lang="en-US" sz="1100" b="0" i="1" u="none" strike="noStrike">
                          <a:solidFill>
                            <a:srgbClr val="000000"/>
                          </a:solidFill>
                          <a:latin typeface="Arial Narrow"/>
                        </a:rPr>
                        <a:t>SAME WEIGHT AS TUESDAY, BUT MOVE BAR WITH SPEED</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74404">
                <a:tc>
                  <a:txBody>
                    <a:bodyPr/>
                    <a:lstStyle/>
                    <a:p>
                      <a:pPr algn="ctr" fontAlgn="ctr"/>
                      <a:r>
                        <a:rPr lang="en-US" sz="1100" b="0" i="1" u="none" strike="noStrike">
                          <a:solidFill>
                            <a:srgbClr val="000000"/>
                          </a:solidFill>
                          <a:latin typeface="Arial Narrow"/>
                        </a:rPr>
                        <a:t>EXERCISE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WEIGHT</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WEIGHT</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WEIGHT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SETS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69163">
                <a:tc>
                  <a:txBody>
                    <a:bodyPr/>
                    <a:lstStyle/>
                    <a:p>
                      <a:pPr algn="l" fontAlgn="ctr"/>
                      <a:r>
                        <a:rPr lang="en-US" sz="1100" b="0" i="1" u="none" strike="noStrike">
                          <a:solidFill>
                            <a:srgbClr val="000000"/>
                          </a:solidFill>
                          <a:latin typeface="Arial Narrow"/>
                        </a:rPr>
                        <a:t>BOX JUMPS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6</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69163">
                <a:tc>
                  <a:txBody>
                    <a:bodyPr/>
                    <a:lstStyle/>
                    <a:p>
                      <a:pPr algn="l" fontAlgn="ctr"/>
                      <a:r>
                        <a:rPr lang="en-US" sz="1100" b="0" i="1" u="none" strike="noStrike">
                          <a:solidFill>
                            <a:srgbClr val="000000"/>
                          </a:solidFill>
                          <a:latin typeface="Arial Narrow"/>
                        </a:rPr>
                        <a:t>LEG PRESS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6</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69163">
                <a:tc>
                  <a:txBody>
                    <a:bodyPr/>
                    <a:lstStyle/>
                    <a:p>
                      <a:pPr algn="l" fontAlgn="ctr"/>
                      <a:r>
                        <a:rPr lang="en-US" sz="1100" b="0" i="1" u="none" strike="noStrike">
                          <a:solidFill>
                            <a:srgbClr val="000000"/>
                          </a:solidFill>
                          <a:latin typeface="Arial Narrow"/>
                        </a:rPr>
                        <a:t>LUNGES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6 EA.</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69163">
                <a:tc>
                  <a:txBody>
                    <a:bodyPr/>
                    <a:lstStyle/>
                    <a:p>
                      <a:pPr algn="l" fontAlgn="ctr"/>
                      <a:r>
                        <a:rPr lang="en-US" sz="1100" b="0" i="1" u="none" strike="noStrike">
                          <a:solidFill>
                            <a:srgbClr val="000000"/>
                          </a:solidFill>
                          <a:latin typeface="Arial Narrow"/>
                        </a:rPr>
                        <a:t>MB HIP EXTENSIONS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6</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69163">
                <a:tc>
                  <a:txBody>
                    <a:bodyPr/>
                    <a:lstStyle/>
                    <a:p>
                      <a:pPr algn="l" fontAlgn="ctr"/>
                      <a:r>
                        <a:rPr lang="en-US" sz="1100" b="0" i="1" u="none" strike="noStrike">
                          <a:solidFill>
                            <a:srgbClr val="000000"/>
                          </a:solidFill>
                          <a:latin typeface="Arial Narrow"/>
                        </a:rPr>
                        <a:t>BI'S AND TRI'S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6 EA.</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74404">
                <a:tc>
                  <a:txBody>
                    <a:bodyPr/>
                    <a:lstStyle/>
                    <a:p>
                      <a:pPr algn="l" fontAlgn="ctr"/>
                      <a:r>
                        <a:rPr lang="en-US" sz="1100" b="0" i="1" u="none" strike="noStrike">
                          <a:solidFill>
                            <a:srgbClr val="000000"/>
                          </a:solidFill>
                          <a:latin typeface="Arial Narrow"/>
                        </a:rPr>
                        <a:t>FOREARMS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10</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dirty="0">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bl>
          </a:graphicData>
        </a:graphic>
      </p:graphicFrame>
      <p:sp>
        <p:nvSpPr>
          <p:cNvPr id="5" name="Rectangle 4"/>
          <p:cNvSpPr/>
          <p:nvPr/>
        </p:nvSpPr>
        <p:spPr>
          <a:xfrm>
            <a:off x="0" y="-228600"/>
            <a:ext cx="6858000" cy="1815882"/>
          </a:xfrm>
          <a:prstGeom prst="rect">
            <a:avLst/>
          </a:prstGeom>
          <a:noFill/>
        </p:spPr>
        <p:txBody>
          <a:bodyPr wrap="square" lIns="91440" tIns="45720" rIns="91440" bIns="45720">
            <a:spAutoFit/>
          </a:bodyPr>
          <a:lstStyle/>
          <a:p>
            <a:pPr algn="ctr"/>
            <a:r>
              <a:rPr lang="en-US" sz="7200" b="1" dirty="0" smtClean="0">
                <a:ln w="28575">
                  <a:solidFill>
                    <a:srgbClr val="0000FF"/>
                  </a:solidFill>
                  <a:prstDash val="solid"/>
                </a:ln>
                <a:solidFill>
                  <a:schemeClr val="bg1"/>
                </a:solidFill>
                <a:effectLst>
                  <a:outerShdw blurRad="41275" dist="20320" dir="1800000" algn="tl" rotWithShape="0">
                    <a:srgbClr val="000000">
                      <a:alpha val="40000"/>
                    </a:srgbClr>
                  </a:outerShdw>
                </a:effectLst>
                <a:latin typeface="CCSU" pitchFamily="2" charset="0"/>
              </a:rPr>
              <a:t>BLUE DEVIL</a:t>
            </a:r>
          </a:p>
          <a:p>
            <a:pPr algn="ctr"/>
            <a:r>
              <a:rPr lang="en-US" sz="4000" b="1" dirty="0" smtClean="0">
                <a:ln w="28575">
                  <a:solidFill>
                    <a:srgbClr val="0000FF"/>
                  </a:solidFill>
                  <a:prstDash val="solid"/>
                </a:ln>
                <a:solidFill>
                  <a:schemeClr val="bg1"/>
                </a:solidFill>
                <a:effectLst>
                  <a:outerShdw blurRad="41275" dist="20320" dir="1800000" algn="tl" rotWithShape="0">
                    <a:srgbClr val="000000">
                      <a:alpha val="40000"/>
                    </a:srgbClr>
                  </a:outerShdw>
                </a:effectLst>
                <a:latin typeface="CCSU" pitchFamily="2" charset="0"/>
              </a:rPr>
              <a:t>SWIMMING &amp; DIVING </a:t>
            </a:r>
            <a:endParaRPr lang="en-US" sz="4000" b="1" dirty="0">
              <a:ln w="28575">
                <a:solidFill>
                  <a:srgbClr val="0000FF"/>
                </a:solidFill>
                <a:prstDash val="solid"/>
              </a:ln>
              <a:solidFill>
                <a:schemeClr val="bg1"/>
              </a:solidFill>
              <a:effectLst>
                <a:outerShdw blurRad="41275" dist="20320" dir="1800000" algn="tl" rotWithShape="0">
                  <a:srgbClr val="000000">
                    <a:alpha val="40000"/>
                  </a:srgbClr>
                </a:outerShdw>
              </a:effectLst>
              <a:latin typeface="CCSU" pitchFamily="2"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0" y="1066810"/>
          <a:ext cx="6858000" cy="8238862"/>
        </p:xfrm>
        <a:graphic>
          <a:graphicData uri="http://schemas.openxmlformats.org/drawingml/2006/table">
            <a:tbl>
              <a:tblPr/>
              <a:tblGrid>
                <a:gridCol w="1721187"/>
                <a:gridCol w="570757"/>
                <a:gridCol w="570757"/>
                <a:gridCol w="570757"/>
                <a:gridCol w="570757"/>
                <a:gridCol w="570757"/>
                <a:gridCol w="570757"/>
                <a:gridCol w="570757"/>
                <a:gridCol w="570757"/>
                <a:gridCol w="570757"/>
              </a:tblGrid>
              <a:tr h="176638">
                <a:tc gridSpan="10">
                  <a:txBody>
                    <a:bodyPr/>
                    <a:lstStyle/>
                    <a:p>
                      <a:pPr algn="ctr" fontAlgn="ctr"/>
                      <a:r>
                        <a:rPr lang="en-US" sz="1100" b="1" i="0" u="none" strike="noStrike" dirty="0">
                          <a:solidFill>
                            <a:srgbClr val="000000"/>
                          </a:solidFill>
                          <a:latin typeface="Arial Narrow"/>
                        </a:rPr>
                        <a:t>WEEK </a:t>
                      </a:r>
                      <a:r>
                        <a:rPr lang="en-US" sz="1100" b="1" i="0" u="none" strike="noStrike" dirty="0" smtClean="0">
                          <a:solidFill>
                            <a:srgbClr val="000000"/>
                          </a:solidFill>
                          <a:latin typeface="Arial Narrow"/>
                        </a:rPr>
                        <a:t>11</a:t>
                      </a:r>
                      <a:endParaRPr lang="en-US" sz="1100" b="1" i="0" u="none" strike="noStrike" dirty="0">
                        <a:solidFill>
                          <a:srgbClr val="000000"/>
                        </a:solidFill>
                        <a:latin typeface="Arial Narrow"/>
                      </a:endParaRPr>
                    </a:p>
                  </a:txBody>
                  <a:tcPr marL="3030" marR="3030" marT="3030" marB="0" anchor="ctr">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76638">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6638">
                <a:tc gridSpan="10">
                  <a:txBody>
                    <a:bodyPr/>
                    <a:lstStyle/>
                    <a:p>
                      <a:pPr algn="ctr" fontAlgn="ctr"/>
                      <a:r>
                        <a:rPr lang="en-US" sz="1100" b="1" i="0" u="none" strike="noStrike">
                          <a:solidFill>
                            <a:srgbClr val="000000"/>
                          </a:solidFill>
                          <a:latin typeface="Arial Narrow"/>
                        </a:rPr>
                        <a:t>DAY 1</a:t>
                      </a:r>
                    </a:p>
                  </a:txBody>
                  <a:tcPr marL="3030" marR="3030" marT="3030" marB="0" anchor="ctr">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84668">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84668">
                <a:tc>
                  <a:txBody>
                    <a:bodyPr/>
                    <a:lstStyle/>
                    <a:p>
                      <a:pPr algn="l" fontAlgn="ctr"/>
                      <a:endParaRPr lang="en-US" sz="1100" b="1" i="0" u="none" strike="noStrike">
                        <a:solidFill>
                          <a:srgbClr val="000000"/>
                        </a:solidFill>
                        <a:latin typeface="Arial Narrow"/>
                      </a:endParaRPr>
                    </a:p>
                  </a:txBody>
                  <a:tcPr marL="3030" marR="3030" marT="303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gridSpan="2">
                  <a:txBody>
                    <a:bodyPr/>
                    <a:lstStyle/>
                    <a:p>
                      <a:pPr algn="ctr" fontAlgn="ctr"/>
                      <a:r>
                        <a:rPr lang="en-US" sz="1100" b="1" i="0" u="none" strike="noStrike">
                          <a:solidFill>
                            <a:srgbClr val="000000"/>
                          </a:solidFill>
                          <a:latin typeface="Arial Narrow"/>
                        </a:rPr>
                        <a:t>WARM-UP</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algn="ctr" fontAlgn="ctr"/>
                      <a:r>
                        <a:rPr lang="en-US" sz="1100" b="1" i="0" u="none" strike="noStrike">
                          <a:solidFill>
                            <a:srgbClr val="000000"/>
                          </a:solidFill>
                          <a:latin typeface="Arial Narrow"/>
                        </a:rPr>
                        <a:t>WARM-UP</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3">
                  <a:txBody>
                    <a:bodyPr/>
                    <a:lstStyle/>
                    <a:p>
                      <a:pPr algn="ctr" fontAlgn="ctr"/>
                      <a:r>
                        <a:rPr lang="en-US" sz="1100" b="1" i="0" u="none" strike="noStrike">
                          <a:solidFill>
                            <a:srgbClr val="000000"/>
                          </a:solidFill>
                          <a:latin typeface="Arial Narrow"/>
                        </a:rPr>
                        <a:t>WORK SETS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l" fontAlgn="ctr"/>
                      <a:endParaRPr lang="en-US" sz="1100" b="1"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84668">
                <a:tc>
                  <a:txBody>
                    <a:bodyPr/>
                    <a:lstStyle/>
                    <a:p>
                      <a:pPr algn="ctr" fontAlgn="ctr"/>
                      <a:r>
                        <a:rPr lang="en-US" sz="1100" b="1" i="0" u="none" strike="noStrike">
                          <a:solidFill>
                            <a:srgbClr val="000000"/>
                          </a:solidFill>
                          <a:latin typeface="Arial Narrow"/>
                        </a:rPr>
                        <a:t>EXERCISE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WEIGHT</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WEIGHT</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WEIGHT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SETS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6638">
                <a:tc>
                  <a:txBody>
                    <a:bodyPr/>
                    <a:lstStyle/>
                    <a:p>
                      <a:pPr algn="l" fontAlgn="ctr"/>
                      <a:r>
                        <a:rPr lang="en-US" sz="1100" b="1" i="0" u="none" strike="noStrike">
                          <a:solidFill>
                            <a:srgbClr val="000000"/>
                          </a:solidFill>
                          <a:latin typeface="Arial Narrow"/>
                        </a:rPr>
                        <a:t>INCLINE BENCH</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6</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6638">
                <a:tc>
                  <a:txBody>
                    <a:bodyPr/>
                    <a:lstStyle/>
                    <a:p>
                      <a:pPr algn="l" fontAlgn="ctr"/>
                      <a:r>
                        <a:rPr lang="en-US" sz="1100" b="1" i="0" u="none" strike="noStrike">
                          <a:solidFill>
                            <a:srgbClr val="000000"/>
                          </a:solidFill>
                          <a:latin typeface="Arial Narrow"/>
                        </a:rPr>
                        <a:t>DB UPRIGHT ROW</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6</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6638">
                <a:tc>
                  <a:txBody>
                    <a:bodyPr/>
                    <a:lstStyle/>
                    <a:p>
                      <a:pPr algn="l" fontAlgn="ctr"/>
                      <a:r>
                        <a:rPr lang="en-US" sz="1100" b="1" i="0" u="none" strike="noStrike">
                          <a:solidFill>
                            <a:srgbClr val="000000"/>
                          </a:solidFill>
                          <a:latin typeface="Arial Narrow"/>
                        </a:rPr>
                        <a:t>3-WAY SHOULDER</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6</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6638">
                <a:tc>
                  <a:txBody>
                    <a:bodyPr/>
                    <a:lstStyle/>
                    <a:p>
                      <a:pPr algn="l" fontAlgn="ctr"/>
                      <a:r>
                        <a:rPr lang="en-US" sz="1100" b="1" i="0" u="none" strike="noStrike">
                          <a:solidFill>
                            <a:srgbClr val="000000"/>
                          </a:solidFill>
                          <a:latin typeface="Arial Narrow"/>
                        </a:rPr>
                        <a:t>INVERTED ROW</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6</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6638">
                <a:tc>
                  <a:txBody>
                    <a:bodyPr/>
                    <a:lstStyle/>
                    <a:p>
                      <a:pPr algn="l" fontAlgn="ctr"/>
                      <a:r>
                        <a:rPr lang="en-US" sz="1100" b="1" i="0" u="none" strike="noStrike">
                          <a:solidFill>
                            <a:srgbClr val="000000"/>
                          </a:solidFill>
                          <a:latin typeface="Arial Narrow"/>
                        </a:rPr>
                        <a:t>DIPS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1100" b="1" i="0" u="none" strike="noStrike">
                          <a:solidFill>
                            <a:srgbClr val="000000"/>
                          </a:solidFill>
                          <a:latin typeface="Arial Narrow"/>
                        </a:rPr>
                        <a:t>FAILURE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100" b="1" i="0" u="none" strike="noStrike">
                          <a:solidFill>
                            <a:srgbClr val="000000"/>
                          </a:solidFill>
                          <a:latin typeface="Arial Narrow"/>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84668">
                <a:tc>
                  <a:txBody>
                    <a:bodyPr/>
                    <a:lstStyle/>
                    <a:p>
                      <a:pPr algn="l" fontAlgn="ctr"/>
                      <a:r>
                        <a:rPr lang="en-US" sz="1100" b="1" i="0" u="none" strike="noStrike">
                          <a:solidFill>
                            <a:srgbClr val="000000"/>
                          </a:solidFill>
                          <a:latin typeface="Arial Narrow"/>
                        </a:rPr>
                        <a:t>SHOULDER PRE-HAB</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4">
                  <a:txBody>
                    <a:bodyPr/>
                    <a:lstStyle/>
                    <a:p>
                      <a:pPr algn="ctr" fontAlgn="ctr"/>
                      <a:r>
                        <a:rPr lang="en-US" sz="1100" b="1" i="0" u="none" strike="noStrike">
                          <a:solidFill>
                            <a:srgbClr val="000000"/>
                          </a:solidFill>
                          <a:latin typeface="Arial Narrow"/>
                        </a:rPr>
                        <a:t>YOUR CHOICE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ctr"/>
                      <a:r>
                        <a:rPr lang="en-US" sz="1100" b="1" i="0" u="none" strike="noStrike">
                          <a:solidFill>
                            <a:srgbClr val="000000"/>
                          </a:solidFill>
                          <a:latin typeface="Arial Narrow"/>
                        </a:rPr>
                        <a:t>15</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6638">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6638">
                <a:tc gridSpan="10">
                  <a:txBody>
                    <a:bodyPr/>
                    <a:lstStyle/>
                    <a:p>
                      <a:pPr algn="ctr" fontAlgn="ctr"/>
                      <a:r>
                        <a:rPr lang="en-US" sz="1100" b="1" i="0" u="none" strike="noStrike">
                          <a:solidFill>
                            <a:srgbClr val="000000"/>
                          </a:solidFill>
                          <a:latin typeface="Arial Narrow"/>
                        </a:rPr>
                        <a:t>DAY 2</a:t>
                      </a:r>
                    </a:p>
                  </a:txBody>
                  <a:tcPr marL="3030" marR="3030" marT="3030" marB="0" anchor="ctr">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84668">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84668">
                <a:tc>
                  <a:txBody>
                    <a:bodyPr/>
                    <a:lstStyle/>
                    <a:p>
                      <a:pPr algn="l" fontAlgn="ctr"/>
                      <a:endParaRPr lang="en-US" sz="1100" b="1" i="0" u="none" strike="noStrike">
                        <a:solidFill>
                          <a:srgbClr val="000000"/>
                        </a:solidFill>
                        <a:latin typeface="Arial Narrow"/>
                      </a:endParaRPr>
                    </a:p>
                  </a:txBody>
                  <a:tcPr marL="3030" marR="3030" marT="303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gridSpan="2">
                  <a:txBody>
                    <a:bodyPr/>
                    <a:lstStyle/>
                    <a:p>
                      <a:pPr algn="ctr" fontAlgn="ctr"/>
                      <a:r>
                        <a:rPr lang="en-US" sz="1100" b="1" i="0" u="none" strike="noStrike">
                          <a:solidFill>
                            <a:srgbClr val="000000"/>
                          </a:solidFill>
                          <a:latin typeface="Arial Narrow"/>
                        </a:rPr>
                        <a:t>WARM-UP</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algn="ctr" fontAlgn="ctr"/>
                      <a:r>
                        <a:rPr lang="en-US" sz="1100" b="1" i="0" u="none" strike="noStrike">
                          <a:solidFill>
                            <a:srgbClr val="000000"/>
                          </a:solidFill>
                          <a:latin typeface="Arial Narrow"/>
                        </a:rPr>
                        <a:t>WARM-UP</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3">
                  <a:txBody>
                    <a:bodyPr/>
                    <a:lstStyle/>
                    <a:p>
                      <a:pPr algn="ctr" fontAlgn="ctr"/>
                      <a:r>
                        <a:rPr lang="en-US" sz="1100" b="1" i="0" u="none" strike="noStrike">
                          <a:solidFill>
                            <a:srgbClr val="000000"/>
                          </a:solidFill>
                          <a:latin typeface="Arial Narrow"/>
                        </a:rPr>
                        <a:t>WORK SETS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l" fontAlgn="ctr"/>
                      <a:endParaRPr lang="en-US" sz="1100" b="1"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84668">
                <a:tc>
                  <a:txBody>
                    <a:bodyPr/>
                    <a:lstStyle/>
                    <a:p>
                      <a:pPr algn="ctr" fontAlgn="ctr"/>
                      <a:r>
                        <a:rPr lang="en-US" sz="1100" b="1" i="0" u="none" strike="noStrike">
                          <a:solidFill>
                            <a:srgbClr val="000000"/>
                          </a:solidFill>
                          <a:latin typeface="Arial Narrow"/>
                        </a:rPr>
                        <a:t>EXERCISE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WEIGHT</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WEIGHT</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WEIGHT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SETS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6638">
                <a:tc>
                  <a:txBody>
                    <a:bodyPr/>
                    <a:lstStyle/>
                    <a:p>
                      <a:pPr algn="l" fontAlgn="ctr"/>
                      <a:r>
                        <a:rPr lang="en-US" sz="1100" b="1" i="0" u="none" strike="noStrike">
                          <a:solidFill>
                            <a:srgbClr val="000000"/>
                          </a:solidFill>
                          <a:latin typeface="Arial Narrow"/>
                        </a:rPr>
                        <a:t>JUMP SQUATS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6</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35 LBS.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6638">
                <a:tc>
                  <a:txBody>
                    <a:bodyPr/>
                    <a:lstStyle/>
                    <a:p>
                      <a:pPr algn="l" fontAlgn="ctr"/>
                      <a:r>
                        <a:rPr lang="en-US" sz="1100" b="1" i="0" u="none" strike="noStrike">
                          <a:solidFill>
                            <a:srgbClr val="000000"/>
                          </a:solidFill>
                          <a:latin typeface="Arial Narrow"/>
                        </a:rPr>
                        <a:t>BACK SQUAT</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6</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6638">
                <a:tc>
                  <a:txBody>
                    <a:bodyPr/>
                    <a:lstStyle/>
                    <a:p>
                      <a:pPr algn="l" fontAlgn="ctr"/>
                      <a:r>
                        <a:rPr lang="en-US" sz="1100" b="1" i="0" u="none" strike="noStrike">
                          <a:solidFill>
                            <a:srgbClr val="000000"/>
                          </a:solidFill>
                          <a:latin typeface="Arial Narrow"/>
                        </a:rPr>
                        <a:t>1-LEG SQUATS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6 EA.</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6638">
                <a:tc>
                  <a:txBody>
                    <a:bodyPr/>
                    <a:lstStyle/>
                    <a:p>
                      <a:pPr algn="l" fontAlgn="ctr"/>
                      <a:r>
                        <a:rPr lang="en-US" sz="1100" b="1" i="0" u="none" strike="noStrike">
                          <a:solidFill>
                            <a:srgbClr val="000000"/>
                          </a:solidFill>
                          <a:latin typeface="Arial Narrow"/>
                        </a:rPr>
                        <a:t>RDL</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6</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6638">
                <a:tc>
                  <a:txBody>
                    <a:bodyPr/>
                    <a:lstStyle/>
                    <a:p>
                      <a:pPr algn="l" fontAlgn="ctr"/>
                      <a:r>
                        <a:rPr lang="en-US" sz="1100" b="1" i="0" u="none" strike="noStrike">
                          <a:solidFill>
                            <a:srgbClr val="000000"/>
                          </a:solidFill>
                          <a:latin typeface="Arial Narrow"/>
                        </a:rPr>
                        <a:t>BI'S AND TRI'S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4">
                  <a:txBody>
                    <a:bodyPr/>
                    <a:lstStyle/>
                    <a:p>
                      <a:pPr algn="ctr" fontAlgn="ctr"/>
                      <a:r>
                        <a:rPr lang="en-US" sz="1100" b="1" i="0" u="none" strike="noStrike">
                          <a:solidFill>
                            <a:srgbClr val="000000"/>
                          </a:solidFill>
                          <a:latin typeface="Arial Narrow"/>
                        </a:rPr>
                        <a:t>YOUR CHOICE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ctr"/>
                      <a:r>
                        <a:rPr lang="en-US" sz="1100" b="1" i="0" u="none" strike="noStrike">
                          <a:solidFill>
                            <a:srgbClr val="000000"/>
                          </a:solidFill>
                          <a:latin typeface="Arial Narrow"/>
                        </a:rPr>
                        <a:t>6 EA.</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84668">
                <a:tc>
                  <a:txBody>
                    <a:bodyPr/>
                    <a:lstStyle/>
                    <a:p>
                      <a:pPr algn="l" fontAlgn="ctr"/>
                      <a:r>
                        <a:rPr lang="en-US" sz="1100" b="1" i="0" u="none" strike="noStrike">
                          <a:solidFill>
                            <a:srgbClr val="000000"/>
                          </a:solidFill>
                          <a:latin typeface="Arial Narrow"/>
                        </a:rPr>
                        <a:t>FOREARMS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4">
                  <a:txBody>
                    <a:bodyPr/>
                    <a:lstStyle/>
                    <a:p>
                      <a:pPr algn="ctr" fontAlgn="ctr"/>
                      <a:r>
                        <a:rPr lang="en-US" sz="1100" b="1" i="0" u="none" strike="noStrike">
                          <a:solidFill>
                            <a:srgbClr val="000000"/>
                          </a:solidFill>
                          <a:latin typeface="Arial Narrow"/>
                        </a:rPr>
                        <a:t>YOUR CHOICE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ctr"/>
                      <a:r>
                        <a:rPr lang="en-US" sz="1100" b="1" i="0" u="none" strike="noStrike">
                          <a:solidFill>
                            <a:srgbClr val="000000"/>
                          </a:solidFill>
                          <a:latin typeface="Arial Narrow"/>
                        </a:rPr>
                        <a:t>10</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6638">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6638">
                <a:tc gridSpan="10">
                  <a:txBody>
                    <a:bodyPr/>
                    <a:lstStyle/>
                    <a:p>
                      <a:pPr algn="ctr" fontAlgn="ctr"/>
                      <a:r>
                        <a:rPr lang="en-US" sz="1100" b="0" i="1" u="none" strike="noStrike">
                          <a:solidFill>
                            <a:srgbClr val="000000"/>
                          </a:solidFill>
                          <a:latin typeface="Arial Narrow"/>
                        </a:rPr>
                        <a:t>DAY 3</a:t>
                      </a:r>
                    </a:p>
                  </a:txBody>
                  <a:tcPr marL="3030" marR="3030" marT="3030" marB="0" anchor="ctr">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84668">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84668">
                <a:tc>
                  <a:txBody>
                    <a:bodyPr/>
                    <a:lstStyle/>
                    <a:p>
                      <a:pPr algn="l" fontAlgn="ctr"/>
                      <a:endParaRPr lang="en-US" sz="1100" b="0" i="1" u="none" strike="noStrike">
                        <a:solidFill>
                          <a:srgbClr val="000000"/>
                        </a:solidFill>
                        <a:latin typeface="Arial Narrow"/>
                      </a:endParaRPr>
                    </a:p>
                  </a:txBody>
                  <a:tcPr marL="3030" marR="3030" marT="303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gridSpan="2">
                  <a:txBody>
                    <a:bodyPr/>
                    <a:lstStyle/>
                    <a:p>
                      <a:pPr algn="ctr" fontAlgn="ctr"/>
                      <a:r>
                        <a:rPr lang="en-US" sz="1100" b="0" i="1" u="none" strike="noStrike">
                          <a:solidFill>
                            <a:srgbClr val="000000"/>
                          </a:solidFill>
                          <a:latin typeface="Arial Narrow"/>
                        </a:rPr>
                        <a:t>WARM-UP</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algn="ctr" fontAlgn="ctr"/>
                      <a:r>
                        <a:rPr lang="en-US" sz="1100" b="0" i="1" u="none" strike="noStrike">
                          <a:solidFill>
                            <a:srgbClr val="000000"/>
                          </a:solidFill>
                          <a:latin typeface="Arial Narrow"/>
                        </a:rPr>
                        <a:t>WARM-UP</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3">
                  <a:txBody>
                    <a:bodyPr/>
                    <a:lstStyle/>
                    <a:p>
                      <a:pPr algn="ctr" fontAlgn="ctr"/>
                      <a:r>
                        <a:rPr lang="en-US" sz="1100" b="0" i="1" u="none" strike="noStrike">
                          <a:solidFill>
                            <a:srgbClr val="000000"/>
                          </a:solidFill>
                          <a:latin typeface="Arial Narrow"/>
                        </a:rPr>
                        <a:t>WORK SETS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rowSpan="8">
                  <a:txBody>
                    <a:bodyPr/>
                    <a:lstStyle/>
                    <a:p>
                      <a:pPr algn="ctr" fontAlgn="ctr"/>
                      <a:r>
                        <a:rPr lang="en-US" sz="1100" b="0" i="1" u="none" strike="noStrike">
                          <a:solidFill>
                            <a:srgbClr val="000000"/>
                          </a:solidFill>
                          <a:latin typeface="Arial Narrow"/>
                        </a:rPr>
                        <a:t>SAME WEIGHT AS MONDAY, BUT MOVE BAR WITH SPEED</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84668">
                <a:tc>
                  <a:txBody>
                    <a:bodyPr/>
                    <a:lstStyle/>
                    <a:p>
                      <a:pPr algn="ctr" fontAlgn="ctr"/>
                      <a:r>
                        <a:rPr lang="en-US" sz="1100" b="0" i="1" u="none" strike="noStrike">
                          <a:solidFill>
                            <a:srgbClr val="000000"/>
                          </a:solidFill>
                          <a:latin typeface="Arial Narrow"/>
                        </a:rPr>
                        <a:t>EXERCISE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WEIGHT</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WEIGHT</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WEIGHT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SETS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76638">
                <a:tc>
                  <a:txBody>
                    <a:bodyPr/>
                    <a:lstStyle/>
                    <a:p>
                      <a:pPr algn="l" fontAlgn="ctr"/>
                      <a:r>
                        <a:rPr lang="en-US" sz="1100" b="0" i="1" u="none" strike="noStrike">
                          <a:solidFill>
                            <a:srgbClr val="000000"/>
                          </a:solidFill>
                          <a:latin typeface="Arial Narrow"/>
                        </a:rPr>
                        <a:t>INCLINE DB BENCH</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76638">
                <a:tc>
                  <a:txBody>
                    <a:bodyPr/>
                    <a:lstStyle/>
                    <a:p>
                      <a:pPr algn="ctr" fontAlgn="ctr"/>
                      <a:r>
                        <a:rPr lang="en-US" sz="1100" b="0" i="1" u="none" strike="noStrike">
                          <a:solidFill>
                            <a:srgbClr val="000000"/>
                          </a:solidFill>
                          <a:latin typeface="Arial Narrow"/>
                        </a:rPr>
                        <a:t>W/ 3-WAY PUSH-UPS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1100" b="0" i="1" u="none" strike="noStrike">
                          <a:solidFill>
                            <a:srgbClr val="000000"/>
                          </a:solidFill>
                          <a:latin typeface="Arial Narrow"/>
                        </a:rPr>
                        <a:t>FAILURE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76638">
                <a:tc>
                  <a:txBody>
                    <a:bodyPr/>
                    <a:lstStyle/>
                    <a:p>
                      <a:pPr algn="l" fontAlgn="ctr"/>
                      <a:r>
                        <a:rPr lang="en-US" sz="1100" b="0" i="1" u="none" strike="noStrike">
                          <a:solidFill>
                            <a:srgbClr val="000000"/>
                          </a:solidFill>
                          <a:latin typeface="Arial Narrow"/>
                        </a:rPr>
                        <a:t>PULL-UPS (ANY GRIP)</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1100" b="0" i="1" u="none" strike="noStrike">
                          <a:solidFill>
                            <a:srgbClr val="000000"/>
                          </a:solidFill>
                          <a:latin typeface="Arial Narrow"/>
                        </a:rPr>
                        <a:t>FAILURE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76638">
                <a:tc>
                  <a:txBody>
                    <a:bodyPr/>
                    <a:lstStyle/>
                    <a:p>
                      <a:pPr algn="l" fontAlgn="ctr"/>
                      <a:r>
                        <a:rPr lang="en-US" sz="1100" b="0" i="1" u="none" strike="noStrike">
                          <a:solidFill>
                            <a:srgbClr val="000000"/>
                          </a:solidFill>
                          <a:latin typeface="Arial Narrow"/>
                        </a:rPr>
                        <a:t>UPRIGHT ROW</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76638">
                <a:tc>
                  <a:txBody>
                    <a:bodyPr/>
                    <a:lstStyle/>
                    <a:p>
                      <a:pPr algn="l" fontAlgn="ctr"/>
                      <a:r>
                        <a:rPr lang="en-US" sz="1100" b="0" i="1" u="none" strike="noStrike">
                          <a:solidFill>
                            <a:srgbClr val="000000"/>
                          </a:solidFill>
                          <a:latin typeface="Arial Narrow"/>
                        </a:rPr>
                        <a:t>SEATED ROW</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84668">
                <a:tc>
                  <a:txBody>
                    <a:bodyPr/>
                    <a:lstStyle/>
                    <a:p>
                      <a:pPr algn="l" fontAlgn="ctr"/>
                      <a:r>
                        <a:rPr lang="en-US" sz="1100" b="0" i="1" u="none" strike="noStrike">
                          <a:solidFill>
                            <a:srgbClr val="000000"/>
                          </a:solidFill>
                          <a:latin typeface="Arial Narrow"/>
                        </a:rPr>
                        <a:t>SHOULDER PRE-HAB</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15</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76638">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6638">
                <a:tc gridSpan="10">
                  <a:txBody>
                    <a:bodyPr/>
                    <a:lstStyle/>
                    <a:p>
                      <a:pPr algn="ctr" fontAlgn="ctr"/>
                      <a:r>
                        <a:rPr lang="en-US" sz="1100" b="0" i="1" u="none" strike="noStrike">
                          <a:solidFill>
                            <a:srgbClr val="000000"/>
                          </a:solidFill>
                          <a:latin typeface="Arial Narrow"/>
                        </a:rPr>
                        <a:t>DAY 4</a:t>
                      </a:r>
                    </a:p>
                  </a:txBody>
                  <a:tcPr marL="3030" marR="3030" marT="3030" marB="0" anchor="ctr">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84668">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84668">
                <a:tc>
                  <a:txBody>
                    <a:bodyPr/>
                    <a:lstStyle/>
                    <a:p>
                      <a:pPr algn="l" fontAlgn="ctr"/>
                      <a:endParaRPr lang="en-US" sz="1100" b="0" i="1" u="none" strike="noStrike">
                        <a:solidFill>
                          <a:srgbClr val="000000"/>
                        </a:solidFill>
                        <a:latin typeface="Arial Narrow"/>
                      </a:endParaRPr>
                    </a:p>
                  </a:txBody>
                  <a:tcPr marL="3030" marR="3030" marT="303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gridSpan="2">
                  <a:txBody>
                    <a:bodyPr/>
                    <a:lstStyle/>
                    <a:p>
                      <a:pPr algn="ctr" fontAlgn="ctr"/>
                      <a:r>
                        <a:rPr lang="en-US" sz="1100" b="0" i="1" u="none" strike="noStrike">
                          <a:solidFill>
                            <a:srgbClr val="000000"/>
                          </a:solidFill>
                          <a:latin typeface="Arial Narrow"/>
                        </a:rPr>
                        <a:t>WARM-UP</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algn="ctr" fontAlgn="ctr"/>
                      <a:r>
                        <a:rPr lang="en-US" sz="1100" b="0" i="1" u="none" strike="noStrike">
                          <a:solidFill>
                            <a:srgbClr val="000000"/>
                          </a:solidFill>
                          <a:latin typeface="Arial Narrow"/>
                        </a:rPr>
                        <a:t>WARM-UP</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3">
                  <a:txBody>
                    <a:bodyPr/>
                    <a:lstStyle/>
                    <a:p>
                      <a:pPr algn="ctr" fontAlgn="ctr"/>
                      <a:r>
                        <a:rPr lang="en-US" sz="1100" b="0" i="1" u="none" strike="noStrike">
                          <a:solidFill>
                            <a:srgbClr val="000000"/>
                          </a:solidFill>
                          <a:latin typeface="Arial Narrow"/>
                        </a:rPr>
                        <a:t>WORK SETS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rowSpan="8">
                  <a:txBody>
                    <a:bodyPr/>
                    <a:lstStyle/>
                    <a:p>
                      <a:pPr algn="ctr" fontAlgn="ctr"/>
                      <a:r>
                        <a:rPr lang="en-US" sz="1100" b="0" i="1" u="none" strike="noStrike">
                          <a:solidFill>
                            <a:srgbClr val="000000"/>
                          </a:solidFill>
                          <a:latin typeface="Arial Narrow"/>
                        </a:rPr>
                        <a:t>SAME WEIGHT AS TUESDAY, BUT MOVE BAR WITH SPEED</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84668">
                <a:tc>
                  <a:txBody>
                    <a:bodyPr/>
                    <a:lstStyle/>
                    <a:p>
                      <a:pPr algn="ctr" fontAlgn="ctr"/>
                      <a:r>
                        <a:rPr lang="en-US" sz="1100" b="0" i="1" u="none" strike="noStrike">
                          <a:solidFill>
                            <a:srgbClr val="000000"/>
                          </a:solidFill>
                          <a:latin typeface="Arial Narrow"/>
                        </a:rPr>
                        <a:t>EXERCISE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WEIGHT</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WEIGHT</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WEIGHT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SETS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76638">
                <a:tc>
                  <a:txBody>
                    <a:bodyPr/>
                    <a:lstStyle/>
                    <a:p>
                      <a:pPr algn="l" fontAlgn="ctr"/>
                      <a:r>
                        <a:rPr lang="en-US" sz="1100" b="0" i="1" u="none" strike="noStrike">
                          <a:solidFill>
                            <a:srgbClr val="000000"/>
                          </a:solidFill>
                          <a:latin typeface="Arial Narrow"/>
                        </a:rPr>
                        <a:t>BOX JUMPS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76638">
                <a:tc>
                  <a:txBody>
                    <a:bodyPr/>
                    <a:lstStyle/>
                    <a:p>
                      <a:pPr algn="l" fontAlgn="ctr"/>
                      <a:r>
                        <a:rPr lang="en-US" sz="1100" b="0" i="1" u="none" strike="noStrike">
                          <a:solidFill>
                            <a:srgbClr val="000000"/>
                          </a:solidFill>
                          <a:latin typeface="Arial Narrow"/>
                        </a:rPr>
                        <a:t>LEG PRESS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76638">
                <a:tc>
                  <a:txBody>
                    <a:bodyPr/>
                    <a:lstStyle/>
                    <a:p>
                      <a:pPr algn="l" fontAlgn="ctr"/>
                      <a:r>
                        <a:rPr lang="en-US" sz="1100" b="0" i="1" u="none" strike="noStrike">
                          <a:solidFill>
                            <a:srgbClr val="000000"/>
                          </a:solidFill>
                          <a:latin typeface="Arial Narrow"/>
                        </a:rPr>
                        <a:t>BULGARIAN SPLIT SQUATS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 EA.</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76638">
                <a:tc>
                  <a:txBody>
                    <a:bodyPr/>
                    <a:lstStyle/>
                    <a:p>
                      <a:pPr algn="l" fontAlgn="ctr"/>
                      <a:r>
                        <a:rPr lang="en-US" sz="1100" b="0" i="1" u="none" strike="noStrike">
                          <a:solidFill>
                            <a:srgbClr val="000000"/>
                          </a:solidFill>
                          <a:latin typeface="Arial Narrow"/>
                        </a:rPr>
                        <a:t>PB LEG CURL</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4">
                  <a:txBody>
                    <a:bodyPr/>
                    <a:lstStyle/>
                    <a:p>
                      <a:pPr algn="ctr" fontAlgn="ctr"/>
                      <a:r>
                        <a:rPr lang="en-US" sz="1100" b="0" i="1" u="none" strike="noStrike">
                          <a:solidFill>
                            <a:srgbClr val="000000"/>
                          </a:solidFill>
                          <a:latin typeface="Arial Narrow"/>
                        </a:rPr>
                        <a:t>4-WAY: BRIDGE, SINGLE, SINGLE, DOUBLE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ctr"/>
                      <a:r>
                        <a:rPr lang="en-US" sz="1100" b="0" i="1" u="none" strike="noStrike">
                          <a:solidFill>
                            <a:srgbClr val="000000"/>
                          </a:solidFill>
                          <a:latin typeface="Arial Narrow"/>
                        </a:rPr>
                        <a:t>3 EA.</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76638">
                <a:tc>
                  <a:txBody>
                    <a:bodyPr/>
                    <a:lstStyle/>
                    <a:p>
                      <a:pPr algn="l" fontAlgn="ctr"/>
                      <a:r>
                        <a:rPr lang="en-US" sz="1100" b="0" i="1" u="none" strike="noStrike">
                          <a:solidFill>
                            <a:srgbClr val="000000"/>
                          </a:solidFill>
                          <a:latin typeface="Arial Narrow"/>
                        </a:rPr>
                        <a:t>BI'S AND TRI'S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 EA.</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84668">
                <a:tc>
                  <a:txBody>
                    <a:bodyPr/>
                    <a:lstStyle/>
                    <a:p>
                      <a:pPr algn="l" fontAlgn="ctr"/>
                      <a:r>
                        <a:rPr lang="en-US" sz="1100" b="0" i="1" u="none" strike="noStrike" dirty="0">
                          <a:solidFill>
                            <a:srgbClr val="000000"/>
                          </a:solidFill>
                          <a:latin typeface="Arial Narrow"/>
                        </a:rPr>
                        <a:t>FOREARMS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10</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dirty="0">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bl>
          </a:graphicData>
        </a:graphic>
      </p:graphicFrame>
      <p:sp>
        <p:nvSpPr>
          <p:cNvPr id="4" name="Rectangle 3"/>
          <p:cNvSpPr/>
          <p:nvPr/>
        </p:nvSpPr>
        <p:spPr>
          <a:xfrm>
            <a:off x="0" y="0"/>
            <a:ext cx="6858000" cy="646331"/>
          </a:xfrm>
          <a:prstGeom prst="rect">
            <a:avLst/>
          </a:prstGeom>
          <a:noFill/>
        </p:spPr>
        <p:txBody>
          <a:bodyPr wrap="square" lIns="91440" tIns="45720" rIns="91440" bIns="45720">
            <a:spAutoFit/>
          </a:bodyPr>
          <a:lstStyle/>
          <a:p>
            <a:pPr algn="ctr"/>
            <a:r>
              <a:rPr lang="en-US" sz="3600" b="1" cap="none" spc="0" dirty="0" smtClean="0">
                <a:ln w="28575">
                  <a:solidFill>
                    <a:srgbClr val="0000FF"/>
                  </a:solidFill>
                  <a:prstDash val="solid"/>
                </a:ln>
                <a:solidFill>
                  <a:schemeClr val="bg1"/>
                </a:solidFill>
                <a:effectLst>
                  <a:outerShdw blurRad="41275" dist="20320" dir="1800000" algn="tl" rotWithShape="0">
                    <a:srgbClr val="000000">
                      <a:alpha val="40000"/>
                    </a:srgbClr>
                  </a:outerShdw>
                </a:effectLst>
                <a:latin typeface="CCSU" pitchFamily="2" charset="0"/>
              </a:rPr>
              <a:t>BLUE DEVIL BASEBALL</a:t>
            </a:r>
            <a:endParaRPr lang="en-US" sz="3600" b="1" cap="none" spc="0" dirty="0">
              <a:ln w="28575">
                <a:solidFill>
                  <a:srgbClr val="0000FF"/>
                </a:solidFill>
                <a:prstDash val="solid"/>
              </a:ln>
              <a:solidFill>
                <a:schemeClr val="bg1"/>
              </a:solidFill>
              <a:effectLst>
                <a:outerShdw blurRad="41275" dist="20320" dir="1800000" algn="tl" rotWithShape="0">
                  <a:srgbClr val="000000">
                    <a:alpha val="40000"/>
                  </a:srgbClr>
                </a:outerShdw>
              </a:effectLst>
              <a:latin typeface="CCSU" pitchFamily="2"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0" y="1397994"/>
          <a:ext cx="6858000" cy="7907678"/>
        </p:xfrm>
        <a:graphic>
          <a:graphicData uri="http://schemas.openxmlformats.org/drawingml/2006/table">
            <a:tbl>
              <a:tblPr/>
              <a:tblGrid>
                <a:gridCol w="1721187"/>
                <a:gridCol w="570757"/>
                <a:gridCol w="570757"/>
                <a:gridCol w="490099"/>
                <a:gridCol w="80658"/>
                <a:gridCol w="570757"/>
                <a:gridCol w="570757"/>
                <a:gridCol w="570757"/>
                <a:gridCol w="570757"/>
                <a:gridCol w="570757"/>
                <a:gridCol w="570757"/>
              </a:tblGrid>
              <a:tr h="169009">
                <a:tc gridSpan="11">
                  <a:txBody>
                    <a:bodyPr/>
                    <a:lstStyle/>
                    <a:p>
                      <a:pPr algn="ctr" fontAlgn="ctr"/>
                      <a:r>
                        <a:rPr lang="en-US" sz="1100" b="1" i="0" u="none" strike="noStrike" dirty="0">
                          <a:solidFill>
                            <a:srgbClr val="000000"/>
                          </a:solidFill>
                          <a:latin typeface="Arial Narrow"/>
                        </a:rPr>
                        <a:t>WEEK </a:t>
                      </a:r>
                      <a:r>
                        <a:rPr lang="en-US" sz="1100" b="1" i="0" u="none" strike="noStrike" dirty="0" smtClean="0">
                          <a:solidFill>
                            <a:srgbClr val="000000"/>
                          </a:solidFill>
                          <a:latin typeface="Arial Narrow"/>
                        </a:rPr>
                        <a:t>12</a:t>
                      </a:r>
                      <a:endParaRPr lang="en-US" sz="1100" b="1" i="0" u="none" strike="noStrike" dirty="0">
                        <a:solidFill>
                          <a:srgbClr val="000000"/>
                        </a:solidFill>
                        <a:latin typeface="Arial Narrow"/>
                      </a:endParaRPr>
                    </a:p>
                  </a:txBody>
                  <a:tcPr marL="3030" marR="3030" marT="3030" marB="0" anchor="ctr">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69009">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gridSpan="2">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hMerge="1">
                  <a:txBody>
                    <a:bodyPr/>
                    <a:lstStyle/>
                    <a:p>
                      <a:endParaRPr lang="en-US"/>
                    </a:p>
                  </a:txBody>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69009">
                <a:tc gridSpan="11">
                  <a:txBody>
                    <a:bodyPr/>
                    <a:lstStyle/>
                    <a:p>
                      <a:pPr algn="ctr" fontAlgn="ctr"/>
                      <a:r>
                        <a:rPr lang="en-US" sz="1100" b="1" i="0" u="none" strike="noStrike" dirty="0">
                          <a:solidFill>
                            <a:srgbClr val="000000"/>
                          </a:solidFill>
                          <a:latin typeface="Arial Narrow"/>
                        </a:rPr>
                        <a:t>DAY 1</a:t>
                      </a:r>
                    </a:p>
                  </a:txBody>
                  <a:tcPr marL="3030" marR="3030" marT="3030" marB="0" anchor="ctr">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74413">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gridSpan="2">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4413">
                <a:tc>
                  <a:txBody>
                    <a:bodyPr/>
                    <a:lstStyle/>
                    <a:p>
                      <a:pPr algn="l" fontAlgn="ctr"/>
                      <a:endParaRPr lang="en-US" sz="1100" b="1" i="0" u="none" strike="noStrike">
                        <a:solidFill>
                          <a:srgbClr val="000000"/>
                        </a:solidFill>
                        <a:latin typeface="Arial Narrow"/>
                      </a:endParaRPr>
                    </a:p>
                  </a:txBody>
                  <a:tcPr marL="3030" marR="3030" marT="303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gridSpan="2">
                  <a:txBody>
                    <a:bodyPr/>
                    <a:lstStyle/>
                    <a:p>
                      <a:pPr algn="ctr" fontAlgn="ctr"/>
                      <a:r>
                        <a:rPr lang="en-US" sz="1100" b="1" i="0" u="none" strike="noStrike">
                          <a:solidFill>
                            <a:srgbClr val="000000"/>
                          </a:solidFill>
                          <a:latin typeface="Arial Narrow"/>
                        </a:rPr>
                        <a:t>WARM-UP</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3">
                  <a:txBody>
                    <a:bodyPr/>
                    <a:lstStyle/>
                    <a:p>
                      <a:pPr algn="ctr" fontAlgn="ctr"/>
                      <a:r>
                        <a:rPr lang="en-US" sz="1100" b="1" i="0" u="none" strike="noStrike">
                          <a:solidFill>
                            <a:srgbClr val="000000"/>
                          </a:solidFill>
                          <a:latin typeface="Arial Narrow"/>
                        </a:rPr>
                        <a:t>WARM-UP</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gridSpan="3">
                  <a:txBody>
                    <a:bodyPr/>
                    <a:lstStyle/>
                    <a:p>
                      <a:pPr algn="ctr" fontAlgn="ctr"/>
                      <a:r>
                        <a:rPr lang="en-US" sz="1100" b="1" i="0" u="none" strike="noStrike">
                          <a:solidFill>
                            <a:srgbClr val="000000"/>
                          </a:solidFill>
                          <a:latin typeface="Arial Narrow"/>
                        </a:rPr>
                        <a:t>WORK SETS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l" fontAlgn="ctr"/>
                      <a:endParaRPr lang="en-US" sz="1100" b="1"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4413">
                <a:tc>
                  <a:txBody>
                    <a:bodyPr/>
                    <a:lstStyle/>
                    <a:p>
                      <a:pPr algn="ctr" fontAlgn="ctr"/>
                      <a:r>
                        <a:rPr lang="en-US" sz="1100" b="1" i="0" u="none" strike="noStrike">
                          <a:solidFill>
                            <a:srgbClr val="000000"/>
                          </a:solidFill>
                          <a:latin typeface="Arial Narrow"/>
                        </a:rPr>
                        <a:t>EXERCISE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WEIGHT</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fontAlgn="ctr"/>
                      <a:r>
                        <a:rPr lang="en-US" sz="1100" b="1" i="0" u="none" strike="noStrike">
                          <a:solidFill>
                            <a:srgbClr val="000000"/>
                          </a:solidFill>
                          <a:latin typeface="Arial Narrow"/>
                        </a:rPr>
                        <a:t>WEIGHT</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algn="ctr" fontAlgn="ctr"/>
                      <a:endParaRPr lang="en-US" sz="1100" b="1"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WEIGHT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SETS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69009">
                <a:tc>
                  <a:txBody>
                    <a:bodyPr/>
                    <a:lstStyle/>
                    <a:p>
                      <a:pPr algn="l" fontAlgn="ctr"/>
                      <a:r>
                        <a:rPr lang="en-US" sz="1100" b="1" i="0" u="none" strike="noStrike">
                          <a:solidFill>
                            <a:srgbClr val="000000"/>
                          </a:solidFill>
                          <a:latin typeface="Arial Narrow"/>
                        </a:rPr>
                        <a:t>INCLINE BENCH</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ctr" fontAlgn="ctr"/>
                      <a:endParaRPr lang="en-US" sz="1100" b="1"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6</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69009">
                <a:tc>
                  <a:txBody>
                    <a:bodyPr/>
                    <a:lstStyle/>
                    <a:p>
                      <a:pPr algn="l" fontAlgn="ctr"/>
                      <a:r>
                        <a:rPr lang="en-US" sz="1100" b="1" i="0" u="none" strike="noStrike">
                          <a:solidFill>
                            <a:srgbClr val="000000"/>
                          </a:solidFill>
                          <a:latin typeface="Arial Narrow"/>
                        </a:rPr>
                        <a:t>DB UPRIGHT ROW</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ctr" fontAlgn="ctr"/>
                      <a:endParaRPr lang="en-US" sz="1100" b="1"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6</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69009">
                <a:tc>
                  <a:txBody>
                    <a:bodyPr/>
                    <a:lstStyle/>
                    <a:p>
                      <a:pPr algn="l" fontAlgn="ctr"/>
                      <a:r>
                        <a:rPr lang="en-US" sz="1100" b="1" i="0" u="none" strike="noStrike">
                          <a:solidFill>
                            <a:srgbClr val="000000"/>
                          </a:solidFill>
                          <a:latin typeface="Arial Narrow"/>
                        </a:rPr>
                        <a:t>3-WAY SHOULDER</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ctr" fontAlgn="ctr"/>
                      <a:endParaRPr lang="en-US" sz="1100" b="1"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6</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69009">
                <a:tc>
                  <a:txBody>
                    <a:bodyPr/>
                    <a:lstStyle/>
                    <a:p>
                      <a:pPr algn="l" fontAlgn="ctr"/>
                      <a:r>
                        <a:rPr lang="en-US" sz="1100" b="1" i="0" u="none" strike="noStrike">
                          <a:solidFill>
                            <a:srgbClr val="000000"/>
                          </a:solidFill>
                          <a:latin typeface="Arial Narrow"/>
                        </a:rPr>
                        <a:t>INVERTED ROW</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ctr" fontAlgn="ctr"/>
                      <a:endParaRPr lang="en-US" sz="1100" b="1"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6</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69009">
                <a:tc>
                  <a:txBody>
                    <a:bodyPr/>
                    <a:lstStyle/>
                    <a:p>
                      <a:pPr algn="l" fontAlgn="ctr"/>
                      <a:r>
                        <a:rPr lang="en-US" sz="1100" b="1" i="0" u="none" strike="noStrike">
                          <a:solidFill>
                            <a:srgbClr val="000000"/>
                          </a:solidFill>
                          <a:latin typeface="Arial Narrow"/>
                        </a:rPr>
                        <a:t>DIPS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ctr" fontAlgn="ctr"/>
                      <a:endParaRPr lang="en-US" sz="1100" b="1"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1100" b="1" i="0" u="none" strike="noStrike">
                          <a:solidFill>
                            <a:srgbClr val="000000"/>
                          </a:solidFill>
                          <a:latin typeface="Arial Narrow"/>
                        </a:rPr>
                        <a:t>FAILURE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100" b="1" i="0" u="none" strike="noStrike">
                          <a:solidFill>
                            <a:srgbClr val="000000"/>
                          </a:solidFill>
                          <a:latin typeface="Arial Narrow"/>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4413">
                <a:tc>
                  <a:txBody>
                    <a:bodyPr/>
                    <a:lstStyle/>
                    <a:p>
                      <a:pPr algn="l" fontAlgn="ctr"/>
                      <a:r>
                        <a:rPr lang="en-US" sz="1100" b="1" i="0" u="none" strike="noStrike">
                          <a:solidFill>
                            <a:srgbClr val="000000"/>
                          </a:solidFill>
                          <a:latin typeface="Arial Narrow"/>
                        </a:rPr>
                        <a:t>SHOULDER PRE-HAB</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5">
                  <a:txBody>
                    <a:bodyPr/>
                    <a:lstStyle/>
                    <a:p>
                      <a:pPr algn="ctr" fontAlgn="ctr"/>
                      <a:r>
                        <a:rPr lang="en-US" sz="1100" b="1" i="0" u="none" strike="noStrike">
                          <a:solidFill>
                            <a:srgbClr val="000000"/>
                          </a:solidFill>
                          <a:latin typeface="Arial Narrow"/>
                        </a:rPr>
                        <a:t>YOUR CHOICE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ctr"/>
                      <a:r>
                        <a:rPr lang="en-US" sz="1100" b="1" i="0" u="none" strike="noStrike">
                          <a:solidFill>
                            <a:srgbClr val="000000"/>
                          </a:solidFill>
                          <a:latin typeface="Arial Narrow"/>
                        </a:rPr>
                        <a:t>15</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69009">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gridSpan="2">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en-US"/>
                    </a:p>
                  </a:txBody>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69009">
                <a:tc gridSpan="11">
                  <a:txBody>
                    <a:bodyPr/>
                    <a:lstStyle/>
                    <a:p>
                      <a:pPr algn="ctr" fontAlgn="ctr"/>
                      <a:r>
                        <a:rPr lang="en-US" sz="1100" b="1" i="0" u="none" strike="noStrike">
                          <a:solidFill>
                            <a:srgbClr val="000000"/>
                          </a:solidFill>
                          <a:latin typeface="Arial Narrow"/>
                        </a:rPr>
                        <a:t>DAY 2</a:t>
                      </a:r>
                    </a:p>
                  </a:txBody>
                  <a:tcPr marL="3030" marR="3030" marT="3030" marB="0" anchor="ctr">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74413">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gridSpan="2">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4413">
                <a:tc>
                  <a:txBody>
                    <a:bodyPr/>
                    <a:lstStyle/>
                    <a:p>
                      <a:pPr algn="l" fontAlgn="ctr"/>
                      <a:endParaRPr lang="en-US" sz="1100" b="1" i="0" u="none" strike="noStrike">
                        <a:solidFill>
                          <a:srgbClr val="000000"/>
                        </a:solidFill>
                        <a:latin typeface="Arial Narrow"/>
                      </a:endParaRPr>
                    </a:p>
                  </a:txBody>
                  <a:tcPr marL="3030" marR="3030" marT="303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gridSpan="2">
                  <a:txBody>
                    <a:bodyPr/>
                    <a:lstStyle/>
                    <a:p>
                      <a:pPr algn="ctr" fontAlgn="ctr"/>
                      <a:r>
                        <a:rPr lang="en-US" sz="1100" b="1" i="0" u="none" strike="noStrike">
                          <a:solidFill>
                            <a:srgbClr val="000000"/>
                          </a:solidFill>
                          <a:latin typeface="Arial Narrow"/>
                        </a:rPr>
                        <a:t>WARM-UP</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3">
                  <a:txBody>
                    <a:bodyPr/>
                    <a:lstStyle/>
                    <a:p>
                      <a:pPr algn="ctr" fontAlgn="ctr"/>
                      <a:r>
                        <a:rPr lang="en-US" sz="1100" b="1" i="0" u="none" strike="noStrike">
                          <a:solidFill>
                            <a:srgbClr val="000000"/>
                          </a:solidFill>
                          <a:latin typeface="Arial Narrow"/>
                        </a:rPr>
                        <a:t>WARM-UP</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gridSpan="3">
                  <a:txBody>
                    <a:bodyPr/>
                    <a:lstStyle/>
                    <a:p>
                      <a:pPr algn="ctr" fontAlgn="ctr"/>
                      <a:r>
                        <a:rPr lang="en-US" sz="1100" b="1" i="0" u="none" strike="noStrike">
                          <a:solidFill>
                            <a:srgbClr val="000000"/>
                          </a:solidFill>
                          <a:latin typeface="Arial Narrow"/>
                        </a:rPr>
                        <a:t>WORK SETS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l" fontAlgn="ctr"/>
                      <a:endParaRPr lang="en-US" sz="1100" b="1"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4413">
                <a:tc>
                  <a:txBody>
                    <a:bodyPr/>
                    <a:lstStyle/>
                    <a:p>
                      <a:pPr algn="ctr" fontAlgn="ctr"/>
                      <a:r>
                        <a:rPr lang="en-US" sz="1100" b="1" i="0" u="none" strike="noStrike">
                          <a:solidFill>
                            <a:srgbClr val="000000"/>
                          </a:solidFill>
                          <a:latin typeface="Arial Narrow"/>
                        </a:rPr>
                        <a:t>EXERCISE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WEIGHT</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fontAlgn="ctr"/>
                      <a:r>
                        <a:rPr lang="en-US" sz="1100" b="1" i="0"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100" b="1" i="0" u="none" strike="noStrike">
                          <a:solidFill>
                            <a:srgbClr val="000000"/>
                          </a:solidFill>
                          <a:latin typeface="Arial Narrow"/>
                        </a:rPr>
                        <a:t>WEIGHT</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WEIGHT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SETS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69009">
                <a:tc>
                  <a:txBody>
                    <a:bodyPr/>
                    <a:lstStyle/>
                    <a:p>
                      <a:pPr algn="l" fontAlgn="ctr"/>
                      <a:r>
                        <a:rPr lang="en-US" sz="1100" b="1" i="0" u="none" strike="noStrike">
                          <a:solidFill>
                            <a:srgbClr val="000000"/>
                          </a:solidFill>
                          <a:latin typeface="Arial Narrow"/>
                        </a:rPr>
                        <a:t>JUMP SQUATS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6</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35 LBS.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69009">
                <a:tc>
                  <a:txBody>
                    <a:bodyPr/>
                    <a:lstStyle/>
                    <a:p>
                      <a:pPr algn="l" fontAlgn="ctr"/>
                      <a:r>
                        <a:rPr lang="en-US" sz="1100" b="1" i="0" u="none" strike="noStrike">
                          <a:solidFill>
                            <a:srgbClr val="000000"/>
                          </a:solidFill>
                          <a:latin typeface="Arial Narrow"/>
                        </a:rPr>
                        <a:t>BACK SQUAT</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1100" b="1" i="0"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6</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69009">
                <a:tc>
                  <a:txBody>
                    <a:bodyPr/>
                    <a:lstStyle/>
                    <a:p>
                      <a:pPr algn="l" fontAlgn="ctr"/>
                      <a:r>
                        <a:rPr lang="en-US" sz="1100" b="1" i="0" u="none" strike="noStrike">
                          <a:solidFill>
                            <a:srgbClr val="000000"/>
                          </a:solidFill>
                          <a:latin typeface="Arial Narrow"/>
                        </a:rPr>
                        <a:t>1-LEG SQUATS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6 EA.</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69009">
                <a:tc>
                  <a:txBody>
                    <a:bodyPr/>
                    <a:lstStyle/>
                    <a:p>
                      <a:pPr algn="l" fontAlgn="ctr"/>
                      <a:r>
                        <a:rPr lang="en-US" sz="1100" b="1" i="0" u="none" strike="noStrike">
                          <a:solidFill>
                            <a:srgbClr val="000000"/>
                          </a:solidFill>
                          <a:latin typeface="Arial Narrow"/>
                        </a:rPr>
                        <a:t>RDL</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6</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69009">
                <a:tc>
                  <a:txBody>
                    <a:bodyPr/>
                    <a:lstStyle/>
                    <a:p>
                      <a:pPr algn="l" fontAlgn="ctr"/>
                      <a:r>
                        <a:rPr lang="en-US" sz="1100" b="1" i="0" u="none" strike="noStrike">
                          <a:solidFill>
                            <a:srgbClr val="000000"/>
                          </a:solidFill>
                          <a:latin typeface="Arial Narrow"/>
                        </a:rPr>
                        <a:t>BI'S AND TRI'S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5">
                  <a:txBody>
                    <a:bodyPr/>
                    <a:lstStyle/>
                    <a:p>
                      <a:pPr algn="ctr" fontAlgn="ctr"/>
                      <a:r>
                        <a:rPr lang="en-US" sz="1100" b="1" i="0" u="none" strike="noStrike">
                          <a:solidFill>
                            <a:srgbClr val="000000"/>
                          </a:solidFill>
                          <a:latin typeface="Arial Narrow"/>
                        </a:rPr>
                        <a:t>YOUR CHOICE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ctr"/>
                      <a:r>
                        <a:rPr lang="en-US" sz="1100" b="1" i="0" u="none" strike="noStrike">
                          <a:solidFill>
                            <a:srgbClr val="000000"/>
                          </a:solidFill>
                          <a:latin typeface="Arial Narrow"/>
                        </a:rPr>
                        <a:t>6 EA.</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4413">
                <a:tc>
                  <a:txBody>
                    <a:bodyPr/>
                    <a:lstStyle/>
                    <a:p>
                      <a:pPr algn="l" fontAlgn="ctr"/>
                      <a:r>
                        <a:rPr lang="en-US" sz="1100" b="1" i="0" u="none" strike="noStrike">
                          <a:solidFill>
                            <a:srgbClr val="000000"/>
                          </a:solidFill>
                          <a:latin typeface="Arial Narrow"/>
                        </a:rPr>
                        <a:t>FOREARMS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5">
                  <a:txBody>
                    <a:bodyPr/>
                    <a:lstStyle/>
                    <a:p>
                      <a:pPr algn="ctr" fontAlgn="ctr"/>
                      <a:r>
                        <a:rPr lang="en-US" sz="1100" b="1" i="0" u="none" strike="noStrike">
                          <a:solidFill>
                            <a:srgbClr val="000000"/>
                          </a:solidFill>
                          <a:latin typeface="Arial Narrow"/>
                        </a:rPr>
                        <a:t>YOUR CHOICE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ctr"/>
                      <a:r>
                        <a:rPr lang="en-US" sz="1100" b="1" i="0" u="none" strike="noStrike">
                          <a:solidFill>
                            <a:srgbClr val="000000"/>
                          </a:solidFill>
                          <a:latin typeface="Arial Narrow"/>
                        </a:rPr>
                        <a:t>10</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69009">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gridSpan="2">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en-US"/>
                    </a:p>
                  </a:txBody>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69009">
                <a:tc gridSpan="11">
                  <a:txBody>
                    <a:bodyPr/>
                    <a:lstStyle/>
                    <a:p>
                      <a:pPr algn="ctr" fontAlgn="ctr"/>
                      <a:r>
                        <a:rPr lang="en-US" sz="1100" b="0" i="1" u="none" strike="noStrike">
                          <a:solidFill>
                            <a:srgbClr val="000000"/>
                          </a:solidFill>
                          <a:latin typeface="Arial Narrow"/>
                        </a:rPr>
                        <a:t>DAY 3</a:t>
                      </a:r>
                    </a:p>
                  </a:txBody>
                  <a:tcPr marL="3030" marR="3030" marT="3030" marB="0" anchor="ctr">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74413">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gridSpan="2">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4413">
                <a:tc>
                  <a:txBody>
                    <a:bodyPr/>
                    <a:lstStyle/>
                    <a:p>
                      <a:pPr algn="l" fontAlgn="ctr"/>
                      <a:endParaRPr lang="en-US" sz="1100" b="0" i="1" u="none" strike="noStrike">
                        <a:solidFill>
                          <a:srgbClr val="000000"/>
                        </a:solidFill>
                        <a:latin typeface="Arial Narrow"/>
                      </a:endParaRPr>
                    </a:p>
                  </a:txBody>
                  <a:tcPr marL="3030" marR="3030" marT="303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gridSpan="2">
                  <a:txBody>
                    <a:bodyPr/>
                    <a:lstStyle/>
                    <a:p>
                      <a:pPr algn="ctr" fontAlgn="ctr"/>
                      <a:r>
                        <a:rPr lang="en-US" sz="1100" b="0" i="1" u="none" strike="noStrike">
                          <a:solidFill>
                            <a:srgbClr val="000000"/>
                          </a:solidFill>
                          <a:latin typeface="Arial Narrow"/>
                        </a:rPr>
                        <a:t>WARM-UP</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3">
                  <a:txBody>
                    <a:bodyPr/>
                    <a:lstStyle/>
                    <a:p>
                      <a:pPr algn="ctr" fontAlgn="ctr"/>
                      <a:r>
                        <a:rPr lang="en-US" sz="1100" b="0" i="1" u="none" strike="noStrike">
                          <a:solidFill>
                            <a:srgbClr val="000000"/>
                          </a:solidFill>
                          <a:latin typeface="Arial Narrow"/>
                        </a:rPr>
                        <a:t>WARM-UP</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gridSpan="3">
                  <a:txBody>
                    <a:bodyPr/>
                    <a:lstStyle/>
                    <a:p>
                      <a:pPr algn="ctr" fontAlgn="ctr"/>
                      <a:r>
                        <a:rPr lang="en-US" sz="1100" b="0" i="1" u="none" strike="noStrike">
                          <a:solidFill>
                            <a:srgbClr val="000000"/>
                          </a:solidFill>
                          <a:latin typeface="Arial Narrow"/>
                        </a:rPr>
                        <a:t>WORK SETS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rowSpan="8">
                  <a:txBody>
                    <a:bodyPr/>
                    <a:lstStyle/>
                    <a:p>
                      <a:pPr algn="ctr" fontAlgn="ctr"/>
                      <a:r>
                        <a:rPr lang="en-US" sz="1100" b="0" i="1" u="none" strike="noStrike">
                          <a:solidFill>
                            <a:srgbClr val="000000"/>
                          </a:solidFill>
                          <a:latin typeface="Arial Narrow"/>
                        </a:rPr>
                        <a:t>SAME WEIGHT AS MONDAY, BUT MOVE BAR WITH SPEED</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74413">
                <a:tc>
                  <a:txBody>
                    <a:bodyPr/>
                    <a:lstStyle/>
                    <a:p>
                      <a:pPr algn="ctr" fontAlgn="ctr"/>
                      <a:r>
                        <a:rPr lang="en-US" sz="1100" b="0" i="1" u="none" strike="noStrike">
                          <a:solidFill>
                            <a:srgbClr val="000000"/>
                          </a:solidFill>
                          <a:latin typeface="Arial Narrow"/>
                        </a:rPr>
                        <a:t>EXERCISE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WEIGHT</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fontAlgn="ctr"/>
                      <a:r>
                        <a:rPr lang="en-US" sz="1100" b="0" i="1"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100" b="0" i="1" u="none" strike="noStrike">
                          <a:solidFill>
                            <a:srgbClr val="000000"/>
                          </a:solidFill>
                          <a:latin typeface="Arial Narrow"/>
                        </a:rPr>
                        <a:t>WEIGHT</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WEIGHT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SETS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69009">
                <a:tc>
                  <a:txBody>
                    <a:bodyPr/>
                    <a:lstStyle/>
                    <a:p>
                      <a:pPr algn="l" fontAlgn="ctr"/>
                      <a:r>
                        <a:rPr lang="en-US" sz="1100" b="0" i="1" u="none" strike="noStrike">
                          <a:solidFill>
                            <a:srgbClr val="000000"/>
                          </a:solidFill>
                          <a:latin typeface="Arial Narrow"/>
                        </a:rPr>
                        <a:t>INCLINE DB BENCH</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69009">
                <a:tc>
                  <a:txBody>
                    <a:bodyPr/>
                    <a:lstStyle/>
                    <a:p>
                      <a:pPr algn="ctr" fontAlgn="ctr"/>
                      <a:r>
                        <a:rPr lang="en-US" sz="1100" b="0" i="1" u="none" strike="noStrike">
                          <a:solidFill>
                            <a:srgbClr val="000000"/>
                          </a:solidFill>
                          <a:latin typeface="Arial Narrow"/>
                        </a:rPr>
                        <a:t>W/ 3-WAY PUSH-UPS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1100" b="0" i="1" u="none" strike="noStrike">
                          <a:solidFill>
                            <a:srgbClr val="000000"/>
                          </a:solidFill>
                          <a:latin typeface="Arial Narrow"/>
                        </a:rPr>
                        <a:t>FAILURE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69009">
                <a:tc>
                  <a:txBody>
                    <a:bodyPr/>
                    <a:lstStyle/>
                    <a:p>
                      <a:pPr algn="l" fontAlgn="ctr"/>
                      <a:r>
                        <a:rPr lang="en-US" sz="1100" b="0" i="1" u="none" strike="noStrike">
                          <a:solidFill>
                            <a:srgbClr val="000000"/>
                          </a:solidFill>
                          <a:latin typeface="Arial Narrow"/>
                        </a:rPr>
                        <a:t>PULL-UPS (ANY GRIP)</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1100" b="0" i="1" u="none" strike="noStrike">
                          <a:solidFill>
                            <a:srgbClr val="000000"/>
                          </a:solidFill>
                          <a:latin typeface="Arial Narrow"/>
                        </a:rPr>
                        <a:t>FAILURE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69009">
                <a:tc>
                  <a:txBody>
                    <a:bodyPr/>
                    <a:lstStyle/>
                    <a:p>
                      <a:pPr algn="l" fontAlgn="ctr"/>
                      <a:r>
                        <a:rPr lang="en-US" sz="1100" b="0" i="1" u="none" strike="noStrike">
                          <a:solidFill>
                            <a:srgbClr val="000000"/>
                          </a:solidFill>
                          <a:latin typeface="Arial Narrow"/>
                        </a:rPr>
                        <a:t>UPRIGHT ROW</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69009">
                <a:tc>
                  <a:txBody>
                    <a:bodyPr/>
                    <a:lstStyle/>
                    <a:p>
                      <a:pPr algn="l" fontAlgn="ctr"/>
                      <a:r>
                        <a:rPr lang="en-US" sz="1100" b="0" i="1" u="none" strike="noStrike">
                          <a:solidFill>
                            <a:srgbClr val="000000"/>
                          </a:solidFill>
                          <a:latin typeface="Arial Narrow"/>
                        </a:rPr>
                        <a:t>SEATED ROW</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74413">
                <a:tc>
                  <a:txBody>
                    <a:bodyPr/>
                    <a:lstStyle/>
                    <a:p>
                      <a:pPr algn="l" fontAlgn="ctr"/>
                      <a:r>
                        <a:rPr lang="en-US" sz="1100" b="0" i="1" u="none" strike="noStrike">
                          <a:solidFill>
                            <a:srgbClr val="000000"/>
                          </a:solidFill>
                          <a:latin typeface="Arial Narrow"/>
                        </a:rPr>
                        <a:t>SHOULDER PRE-HAB</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15</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69009">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gridSpan="2">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en-US"/>
                    </a:p>
                  </a:txBody>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69009">
                <a:tc gridSpan="11">
                  <a:txBody>
                    <a:bodyPr/>
                    <a:lstStyle/>
                    <a:p>
                      <a:pPr algn="ctr" fontAlgn="ctr"/>
                      <a:r>
                        <a:rPr lang="en-US" sz="1100" b="0" i="1" u="none" strike="noStrike">
                          <a:solidFill>
                            <a:srgbClr val="000000"/>
                          </a:solidFill>
                          <a:latin typeface="Arial Narrow"/>
                        </a:rPr>
                        <a:t>DAY 4</a:t>
                      </a:r>
                    </a:p>
                  </a:txBody>
                  <a:tcPr marL="3030" marR="3030" marT="3030" marB="0" anchor="ctr">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74413">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gridSpan="2">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4413">
                <a:tc>
                  <a:txBody>
                    <a:bodyPr/>
                    <a:lstStyle/>
                    <a:p>
                      <a:pPr algn="l" fontAlgn="ctr"/>
                      <a:endParaRPr lang="en-US" sz="1100" b="0" i="1" u="none" strike="noStrike">
                        <a:solidFill>
                          <a:srgbClr val="000000"/>
                        </a:solidFill>
                        <a:latin typeface="Arial Narrow"/>
                      </a:endParaRPr>
                    </a:p>
                  </a:txBody>
                  <a:tcPr marL="3030" marR="3030" marT="303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gridSpan="2">
                  <a:txBody>
                    <a:bodyPr/>
                    <a:lstStyle/>
                    <a:p>
                      <a:pPr algn="ctr" fontAlgn="ctr"/>
                      <a:r>
                        <a:rPr lang="en-US" sz="1100" b="0" i="1" u="none" strike="noStrike">
                          <a:solidFill>
                            <a:srgbClr val="000000"/>
                          </a:solidFill>
                          <a:latin typeface="Arial Narrow"/>
                        </a:rPr>
                        <a:t>WARM-UP</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3">
                  <a:txBody>
                    <a:bodyPr/>
                    <a:lstStyle/>
                    <a:p>
                      <a:pPr algn="ctr" fontAlgn="ctr"/>
                      <a:r>
                        <a:rPr lang="en-US" sz="1100" b="0" i="1" u="none" strike="noStrike">
                          <a:solidFill>
                            <a:srgbClr val="000000"/>
                          </a:solidFill>
                          <a:latin typeface="Arial Narrow"/>
                        </a:rPr>
                        <a:t>WARM-UP</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gridSpan="3">
                  <a:txBody>
                    <a:bodyPr/>
                    <a:lstStyle/>
                    <a:p>
                      <a:pPr algn="ctr" fontAlgn="ctr"/>
                      <a:r>
                        <a:rPr lang="en-US" sz="1100" b="0" i="1" u="none" strike="noStrike">
                          <a:solidFill>
                            <a:srgbClr val="000000"/>
                          </a:solidFill>
                          <a:latin typeface="Arial Narrow"/>
                        </a:rPr>
                        <a:t>WORK SETS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rowSpan="8">
                  <a:txBody>
                    <a:bodyPr/>
                    <a:lstStyle/>
                    <a:p>
                      <a:pPr algn="ctr" fontAlgn="ctr"/>
                      <a:r>
                        <a:rPr lang="en-US" sz="1100" b="0" i="1" u="none" strike="noStrike">
                          <a:solidFill>
                            <a:srgbClr val="000000"/>
                          </a:solidFill>
                          <a:latin typeface="Arial Narrow"/>
                        </a:rPr>
                        <a:t>SAME WEIGHT AS TUESDAY, BUT MOVE BAR WITH SPEED</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74413">
                <a:tc>
                  <a:txBody>
                    <a:bodyPr/>
                    <a:lstStyle/>
                    <a:p>
                      <a:pPr algn="ctr" fontAlgn="ctr"/>
                      <a:r>
                        <a:rPr lang="en-US" sz="1100" b="0" i="1" u="none" strike="noStrike">
                          <a:solidFill>
                            <a:srgbClr val="000000"/>
                          </a:solidFill>
                          <a:latin typeface="Arial Narrow"/>
                        </a:rPr>
                        <a:t>EXERCISE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WEIGHT</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fontAlgn="ctr"/>
                      <a:r>
                        <a:rPr lang="en-US" sz="1100" b="0" i="1"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100" b="0" i="1" u="none" strike="noStrike">
                          <a:solidFill>
                            <a:srgbClr val="000000"/>
                          </a:solidFill>
                          <a:latin typeface="Arial Narrow"/>
                        </a:rPr>
                        <a:t>WEIGHT</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WEIGHT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SETS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69009">
                <a:tc>
                  <a:txBody>
                    <a:bodyPr/>
                    <a:lstStyle/>
                    <a:p>
                      <a:pPr algn="l" fontAlgn="ctr"/>
                      <a:r>
                        <a:rPr lang="en-US" sz="1100" b="0" i="1" u="none" strike="noStrike">
                          <a:solidFill>
                            <a:srgbClr val="000000"/>
                          </a:solidFill>
                          <a:latin typeface="Arial Narrow"/>
                        </a:rPr>
                        <a:t>BOX JUMPS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69009">
                <a:tc>
                  <a:txBody>
                    <a:bodyPr/>
                    <a:lstStyle/>
                    <a:p>
                      <a:pPr algn="l" fontAlgn="ctr"/>
                      <a:r>
                        <a:rPr lang="en-US" sz="1100" b="0" i="1" u="none" strike="noStrike">
                          <a:solidFill>
                            <a:srgbClr val="000000"/>
                          </a:solidFill>
                          <a:latin typeface="Arial Narrow"/>
                        </a:rPr>
                        <a:t>LEG PRESS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69009">
                <a:tc>
                  <a:txBody>
                    <a:bodyPr/>
                    <a:lstStyle/>
                    <a:p>
                      <a:pPr algn="l" fontAlgn="ctr"/>
                      <a:r>
                        <a:rPr lang="en-US" sz="1100" b="0" i="1" u="none" strike="noStrike">
                          <a:solidFill>
                            <a:srgbClr val="000000"/>
                          </a:solidFill>
                          <a:latin typeface="Arial Narrow"/>
                        </a:rPr>
                        <a:t>BULGARIAN SPLIT SQUATS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 EA.</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335017">
                <a:tc>
                  <a:txBody>
                    <a:bodyPr/>
                    <a:lstStyle/>
                    <a:p>
                      <a:pPr algn="l" fontAlgn="ctr"/>
                      <a:r>
                        <a:rPr lang="en-US" sz="1100" b="0" i="1" u="none" strike="noStrike">
                          <a:solidFill>
                            <a:srgbClr val="000000"/>
                          </a:solidFill>
                          <a:latin typeface="Arial Narrow"/>
                        </a:rPr>
                        <a:t>PB LEG CURL</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5">
                  <a:txBody>
                    <a:bodyPr/>
                    <a:lstStyle/>
                    <a:p>
                      <a:pPr algn="ctr" fontAlgn="ctr"/>
                      <a:r>
                        <a:rPr lang="en-US" sz="1100" b="0" i="1" u="none" strike="noStrike">
                          <a:solidFill>
                            <a:srgbClr val="000000"/>
                          </a:solidFill>
                          <a:latin typeface="Arial Narrow"/>
                        </a:rPr>
                        <a:t>4-WAY: BRIDGE, SINGLE, SINGLE, DOUBLE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ctr"/>
                      <a:r>
                        <a:rPr lang="en-US" sz="1100" b="0" i="1" u="none" strike="noStrike">
                          <a:solidFill>
                            <a:srgbClr val="000000"/>
                          </a:solidFill>
                          <a:latin typeface="Arial Narrow"/>
                        </a:rPr>
                        <a:t>3 EA.</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69009">
                <a:tc>
                  <a:txBody>
                    <a:bodyPr/>
                    <a:lstStyle/>
                    <a:p>
                      <a:pPr algn="l" fontAlgn="ctr"/>
                      <a:r>
                        <a:rPr lang="en-US" sz="1100" b="0" i="1" u="none" strike="noStrike">
                          <a:solidFill>
                            <a:srgbClr val="000000"/>
                          </a:solidFill>
                          <a:latin typeface="Arial Narrow"/>
                        </a:rPr>
                        <a:t>BI'S AND TRI'S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 EA.</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74413">
                <a:tc>
                  <a:txBody>
                    <a:bodyPr/>
                    <a:lstStyle/>
                    <a:p>
                      <a:pPr algn="l" fontAlgn="ctr"/>
                      <a:r>
                        <a:rPr lang="en-US" sz="1100" b="0" i="1" u="none" strike="noStrike">
                          <a:solidFill>
                            <a:srgbClr val="000000"/>
                          </a:solidFill>
                          <a:latin typeface="Arial Narrow"/>
                        </a:rPr>
                        <a:t>FOREARMS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10</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dirty="0">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bl>
          </a:graphicData>
        </a:graphic>
      </p:graphicFrame>
      <p:sp>
        <p:nvSpPr>
          <p:cNvPr id="5" name="Rectangle 4"/>
          <p:cNvSpPr/>
          <p:nvPr/>
        </p:nvSpPr>
        <p:spPr>
          <a:xfrm>
            <a:off x="0" y="-228600"/>
            <a:ext cx="6858000" cy="1815882"/>
          </a:xfrm>
          <a:prstGeom prst="rect">
            <a:avLst/>
          </a:prstGeom>
          <a:noFill/>
        </p:spPr>
        <p:txBody>
          <a:bodyPr wrap="square" lIns="91440" tIns="45720" rIns="91440" bIns="45720">
            <a:spAutoFit/>
          </a:bodyPr>
          <a:lstStyle/>
          <a:p>
            <a:pPr algn="ctr"/>
            <a:r>
              <a:rPr lang="en-US" sz="7200" b="1" dirty="0" smtClean="0">
                <a:ln w="28575">
                  <a:solidFill>
                    <a:srgbClr val="0000FF"/>
                  </a:solidFill>
                  <a:prstDash val="solid"/>
                </a:ln>
                <a:solidFill>
                  <a:schemeClr val="bg1"/>
                </a:solidFill>
                <a:effectLst>
                  <a:outerShdw blurRad="41275" dist="20320" dir="1800000" algn="tl" rotWithShape="0">
                    <a:srgbClr val="000000">
                      <a:alpha val="40000"/>
                    </a:srgbClr>
                  </a:outerShdw>
                </a:effectLst>
                <a:latin typeface="CCSU" pitchFamily="2" charset="0"/>
              </a:rPr>
              <a:t>BLUE DEVIL</a:t>
            </a:r>
          </a:p>
          <a:p>
            <a:pPr algn="ctr"/>
            <a:r>
              <a:rPr lang="en-US" sz="4000" b="1" dirty="0" smtClean="0">
                <a:ln w="28575">
                  <a:solidFill>
                    <a:srgbClr val="0000FF"/>
                  </a:solidFill>
                  <a:prstDash val="solid"/>
                </a:ln>
                <a:solidFill>
                  <a:schemeClr val="bg1"/>
                </a:solidFill>
                <a:effectLst>
                  <a:outerShdw blurRad="41275" dist="20320" dir="1800000" algn="tl" rotWithShape="0">
                    <a:srgbClr val="000000">
                      <a:alpha val="40000"/>
                    </a:srgbClr>
                  </a:outerShdw>
                </a:effectLst>
                <a:latin typeface="CCSU" pitchFamily="2" charset="0"/>
              </a:rPr>
              <a:t>SWIMMING &amp; DIVING </a:t>
            </a:r>
            <a:endParaRPr lang="en-US" sz="4000" b="1" dirty="0">
              <a:ln w="28575">
                <a:solidFill>
                  <a:srgbClr val="0000FF"/>
                </a:solidFill>
                <a:prstDash val="solid"/>
              </a:ln>
              <a:solidFill>
                <a:schemeClr val="bg1"/>
              </a:solidFill>
              <a:effectLst>
                <a:outerShdw blurRad="41275" dist="20320" dir="1800000" algn="tl" rotWithShape="0">
                  <a:srgbClr val="000000">
                    <a:alpha val="40000"/>
                  </a:srgbClr>
                </a:outerShdw>
              </a:effectLst>
              <a:latin typeface="CCSU" pitchFamily="2"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0" y="1407130"/>
          <a:ext cx="6858000" cy="7736870"/>
        </p:xfrm>
        <a:graphic>
          <a:graphicData uri="http://schemas.openxmlformats.org/drawingml/2006/table">
            <a:tbl>
              <a:tblPr/>
              <a:tblGrid>
                <a:gridCol w="1721187"/>
                <a:gridCol w="570757"/>
                <a:gridCol w="570757"/>
                <a:gridCol w="570757"/>
                <a:gridCol w="570757"/>
                <a:gridCol w="570757"/>
                <a:gridCol w="570757"/>
                <a:gridCol w="570757"/>
                <a:gridCol w="570757"/>
                <a:gridCol w="570757"/>
              </a:tblGrid>
              <a:tr h="166640">
                <a:tc gridSpan="10">
                  <a:txBody>
                    <a:bodyPr/>
                    <a:lstStyle/>
                    <a:p>
                      <a:pPr algn="ctr" fontAlgn="ctr"/>
                      <a:r>
                        <a:rPr lang="en-US" sz="1100" b="1" i="0" u="none" strike="noStrike" dirty="0">
                          <a:solidFill>
                            <a:srgbClr val="000000"/>
                          </a:solidFill>
                          <a:latin typeface="Arial Narrow"/>
                        </a:rPr>
                        <a:t>WEEK </a:t>
                      </a:r>
                      <a:r>
                        <a:rPr lang="en-US" sz="1100" b="1" i="0" u="none" strike="noStrike" dirty="0" smtClean="0">
                          <a:solidFill>
                            <a:srgbClr val="000000"/>
                          </a:solidFill>
                          <a:latin typeface="Arial Narrow"/>
                        </a:rPr>
                        <a:t>13</a:t>
                      </a:r>
                      <a:endParaRPr lang="en-US" sz="1100" b="1" i="0" u="none" strike="noStrike" dirty="0">
                        <a:solidFill>
                          <a:srgbClr val="000000"/>
                        </a:solidFill>
                        <a:latin typeface="Arial Narrow"/>
                      </a:endParaRPr>
                    </a:p>
                  </a:txBody>
                  <a:tcPr marL="3030" marR="3030" marT="3030" marB="0" anchor="ctr">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66640">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66640">
                <a:tc gridSpan="10">
                  <a:txBody>
                    <a:bodyPr/>
                    <a:lstStyle/>
                    <a:p>
                      <a:pPr algn="ctr" fontAlgn="ctr"/>
                      <a:r>
                        <a:rPr lang="en-US" sz="1100" b="1" i="0" u="none" strike="noStrike">
                          <a:solidFill>
                            <a:srgbClr val="000000"/>
                          </a:solidFill>
                          <a:latin typeface="Arial Narrow"/>
                        </a:rPr>
                        <a:t>DAY 1</a:t>
                      </a:r>
                    </a:p>
                  </a:txBody>
                  <a:tcPr marL="3030" marR="3030" marT="3030" marB="0" anchor="ctr">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74215">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4215">
                <a:tc>
                  <a:txBody>
                    <a:bodyPr/>
                    <a:lstStyle/>
                    <a:p>
                      <a:pPr algn="l" fontAlgn="ctr"/>
                      <a:endParaRPr lang="en-US" sz="1100" b="1" i="0" u="none" strike="noStrike">
                        <a:solidFill>
                          <a:srgbClr val="000000"/>
                        </a:solidFill>
                        <a:latin typeface="Arial Narrow"/>
                      </a:endParaRPr>
                    </a:p>
                  </a:txBody>
                  <a:tcPr marL="3030" marR="3030" marT="303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gridSpan="2">
                  <a:txBody>
                    <a:bodyPr/>
                    <a:lstStyle/>
                    <a:p>
                      <a:pPr algn="ctr" fontAlgn="ctr"/>
                      <a:r>
                        <a:rPr lang="en-US" sz="1100" b="1" i="0" u="none" strike="noStrike">
                          <a:solidFill>
                            <a:srgbClr val="000000"/>
                          </a:solidFill>
                          <a:latin typeface="Arial Narrow"/>
                        </a:rPr>
                        <a:t>WARM-UP</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algn="ctr" fontAlgn="ctr"/>
                      <a:r>
                        <a:rPr lang="en-US" sz="1100" b="1" i="0" u="none" strike="noStrike">
                          <a:solidFill>
                            <a:srgbClr val="000000"/>
                          </a:solidFill>
                          <a:latin typeface="Arial Narrow"/>
                        </a:rPr>
                        <a:t>WARM-UP</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3">
                  <a:txBody>
                    <a:bodyPr/>
                    <a:lstStyle/>
                    <a:p>
                      <a:pPr algn="ctr" fontAlgn="ctr"/>
                      <a:r>
                        <a:rPr lang="en-US" sz="1100" b="1" i="0" u="none" strike="noStrike">
                          <a:solidFill>
                            <a:srgbClr val="000000"/>
                          </a:solidFill>
                          <a:latin typeface="Arial Narrow"/>
                        </a:rPr>
                        <a:t>WORK SETS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l" fontAlgn="ctr"/>
                      <a:endParaRPr lang="en-US" sz="1100" b="1"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4215">
                <a:tc>
                  <a:txBody>
                    <a:bodyPr/>
                    <a:lstStyle/>
                    <a:p>
                      <a:pPr algn="ctr" fontAlgn="ctr"/>
                      <a:r>
                        <a:rPr lang="en-US" sz="1100" b="1" i="0" u="none" strike="noStrike">
                          <a:solidFill>
                            <a:srgbClr val="000000"/>
                          </a:solidFill>
                          <a:latin typeface="Arial Narrow"/>
                        </a:rPr>
                        <a:t>EXERCISE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WEIGHT</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WEIGHT</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WEIGHT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SETS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66640">
                <a:tc>
                  <a:txBody>
                    <a:bodyPr/>
                    <a:lstStyle/>
                    <a:p>
                      <a:pPr algn="l" fontAlgn="ctr"/>
                      <a:r>
                        <a:rPr lang="en-US" sz="1100" b="1" i="0" u="none" strike="noStrike">
                          <a:solidFill>
                            <a:srgbClr val="000000"/>
                          </a:solidFill>
                          <a:latin typeface="Arial Narrow"/>
                        </a:rPr>
                        <a:t>JUMP SQUATS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4</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BAR</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66640">
                <a:tc>
                  <a:txBody>
                    <a:bodyPr/>
                    <a:lstStyle/>
                    <a:p>
                      <a:pPr algn="l" fontAlgn="ctr"/>
                      <a:r>
                        <a:rPr lang="en-US" sz="1100" b="1" i="0" u="none" strike="noStrike">
                          <a:solidFill>
                            <a:srgbClr val="000000"/>
                          </a:solidFill>
                          <a:latin typeface="Arial Narrow"/>
                        </a:rPr>
                        <a:t>BACK SQUAT</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4</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66640">
                <a:tc>
                  <a:txBody>
                    <a:bodyPr/>
                    <a:lstStyle/>
                    <a:p>
                      <a:pPr algn="l" fontAlgn="ctr"/>
                      <a:r>
                        <a:rPr lang="en-US" sz="1100" b="1" i="0" u="none" strike="noStrike">
                          <a:solidFill>
                            <a:srgbClr val="000000"/>
                          </a:solidFill>
                          <a:latin typeface="Arial Narrow"/>
                        </a:rPr>
                        <a:t>REVERSE LUNGES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4 EA.</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66640">
                <a:tc>
                  <a:txBody>
                    <a:bodyPr/>
                    <a:lstStyle/>
                    <a:p>
                      <a:pPr algn="l" fontAlgn="ctr"/>
                      <a:r>
                        <a:rPr lang="en-US" sz="1100" b="1" i="0" u="none" strike="noStrike">
                          <a:solidFill>
                            <a:srgbClr val="000000"/>
                          </a:solidFill>
                          <a:latin typeface="Arial Narrow"/>
                        </a:rPr>
                        <a:t>DB 1-LEG RDL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4</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66640">
                <a:tc>
                  <a:txBody>
                    <a:bodyPr/>
                    <a:lstStyle/>
                    <a:p>
                      <a:pPr algn="l" fontAlgn="ctr"/>
                      <a:r>
                        <a:rPr lang="en-US" sz="1100" b="1" i="0" u="none" strike="noStrike">
                          <a:solidFill>
                            <a:srgbClr val="000000"/>
                          </a:solidFill>
                          <a:latin typeface="Arial Narrow"/>
                        </a:rPr>
                        <a:t>BI'S AND TRI'S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4">
                  <a:txBody>
                    <a:bodyPr/>
                    <a:lstStyle/>
                    <a:p>
                      <a:pPr algn="ctr" fontAlgn="ctr"/>
                      <a:r>
                        <a:rPr lang="en-US" sz="1100" b="1" i="0" u="none" strike="noStrike">
                          <a:solidFill>
                            <a:srgbClr val="000000"/>
                          </a:solidFill>
                          <a:latin typeface="Arial Narrow"/>
                        </a:rPr>
                        <a:t>YOUR CHOICE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ctr"/>
                      <a:r>
                        <a:rPr lang="en-US" sz="1100" b="1" i="0" u="none" strike="noStrike">
                          <a:solidFill>
                            <a:srgbClr val="000000"/>
                          </a:solidFill>
                          <a:latin typeface="Arial Narrow"/>
                        </a:rPr>
                        <a:t>4 EA.</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4215">
                <a:tc>
                  <a:txBody>
                    <a:bodyPr/>
                    <a:lstStyle/>
                    <a:p>
                      <a:pPr algn="l" fontAlgn="ctr"/>
                      <a:r>
                        <a:rPr lang="en-US" sz="1100" b="1" i="0" u="none" strike="noStrike">
                          <a:solidFill>
                            <a:srgbClr val="000000"/>
                          </a:solidFill>
                          <a:latin typeface="Arial Narrow"/>
                        </a:rPr>
                        <a:t>FOREARMS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4">
                  <a:txBody>
                    <a:bodyPr/>
                    <a:lstStyle/>
                    <a:p>
                      <a:pPr algn="ctr" fontAlgn="ctr"/>
                      <a:r>
                        <a:rPr lang="en-US" sz="1100" b="1" i="0" u="none" strike="noStrike">
                          <a:solidFill>
                            <a:srgbClr val="000000"/>
                          </a:solidFill>
                          <a:latin typeface="Arial Narrow"/>
                        </a:rPr>
                        <a:t>YOUR CHOICE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ctr"/>
                      <a:r>
                        <a:rPr lang="en-US" sz="1100" b="1" i="0" u="none" strike="noStrike">
                          <a:solidFill>
                            <a:srgbClr val="000000"/>
                          </a:solidFill>
                          <a:latin typeface="Arial Narrow"/>
                        </a:rPr>
                        <a:t>10</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66640">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66640">
                <a:tc gridSpan="10">
                  <a:txBody>
                    <a:bodyPr/>
                    <a:lstStyle/>
                    <a:p>
                      <a:pPr algn="ctr" fontAlgn="ctr"/>
                      <a:r>
                        <a:rPr lang="en-US" sz="1100" b="1" i="0" u="none" strike="noStrike">
                          <a:solidFill>
                            <a:srgbClr val="000000"/>
                          </a:solidFill>
                          <a:latin typeface="Arial Narrow"/>
                        </a:rPr>
                        <a:t>DAY 2</a:t>
                      </a:r>
                    </a:p>
                  </a:txBody>
                  <a:tcPr marL="3030" marR="3030" marT="3030" marB="0" anchor="ctr">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74215">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4215">
                <a:tc>
                  <a:txBody>
                    <a:bodyPr/>
                    <a:lstStyle/>
                    <a:p>
                      <a:pPr algn="l" fontAlgn="ctr"/>
                      <a:endParaRPr lang="en-US" sz="1100" b="1" i="0" u="none" strike="noStrike">
                        <a:solidFill>
                          <a:srgbClr val="000000"/>
                        </a:solidFill>
                        <a:latin typeface="Arial Narrow"/>
                      </a:endParaRPr>
                    </a:p>
                  </a:txBody>
                  <a:tcPr marL="3030" marR="3030" marT="303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gridSpan="2">
                  <a:txBody>
                    <a:bodyPr/>
                    <a:lstStyle/>
                    <a:p>
                      <a:pPr algn="ctr" fontAlgn="ctr"/>
                      <a:r>
                        <a:rPr lang="en-US" sz="1100" b="1" i="0" u="none" strike="noStrike">
                          <a:solidFill>
                            <a:srgbClr val="000000"/>
                          </a:solidFill>
                          <a:latin typeface="Arial Narrow"/>
                        </a:rPr>
                        <a:t>WARM-UP</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algn="ctr" fontAlgn="ctr"/>
                      <a:r>
                        <a:rPr lang="en-US" sz="1100" b="1" i="0" u="none" strike="noStrike">
                          <a:solidFill>
                            <a:srgbClr val="000000"/>
                          </a:solidFill>
                          <a:latin typeface="Arial Narrow"/>
                        </a:rPr>
                        <a:t>WARM-UP</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3">
                  <a:txBody>
                    <a:bodyPr/>
                    <a:lstStyle/>
                    <a:p>
                      <a:pPr algn="ctr" fontAlgn="ctr"/>
                      <a:r>
                        <a:rPr lang="en-US" sz="1100" b="1" i="0" u="none" strike="noStrike">
                          <a:solidFill>
                            <a:srgbClr val="000000"/>
                          </a:solidFill>
                          <a:latin typeface="Arial Narrow"/>
                        </a:rPr>
                        <a:t>WORK SETS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l" fontAlgn="ctr"/>
                      <a:endParaRPr lang="en-US" sz="1100" b="1"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4215">
                <a:tc>
                  <a:txBody>
                    <a:bodyPr/>
                    <a:lstStyle/>
                    <a:p>
                      <a:pPr algn="ctr" fontAlgn="ctr"/>
                      <a:r>
                        <a:rPr lang="en-US" sz="1100" b="1" i="0" u="none" strike="noStrike">
                          <a:solidFill>
                            <a:srgbClr val="000000"/>
                          </a:solidFill>
                          <a:latin typeface="Arial Narrow"/>
                        </a:rPr>
                        <a:t>EXERCISE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WEIGHT</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WEIGHT</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WEIGHT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SETS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66640">
                <a:tc>
                  <a:txBody>
                    <a:bodyPr/>
                    <a:lstStyle/>
                    <a:p>
                      <a:pPr algn="l" fontAlgn="ctr"/>
                      <a:r>
                        <a:rPr lang="en-US" sz="1100" b="1" i="0" u="none" strike="noStrike">
                          <a:solidFill>
                            <a:srgbClr val="000000"/>
                          </a:solidFill>
                          <a:latin typeface="Arial Narrow"/>
                        </a:rPr>
                        <a:t>BENCH PRESS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4</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66640">
                <a:tc>
                  <a:txBody>
                    <a:bodyPr/>
                    <a:lstStyle/>
                    <a:p>
                      <a:pPr algn="l" fontAlgn="ctr"/>
                      <a:r>
                        <a:rPr lang="en-US" sz="1100" b="1" i="0" u="none" strike="noStrike">
                          <a:solidFill>
                            <a:srgbClr val="000000"/>
                          </a:solidFill>
                          <a:latin typeface="Arial Narrow"/>
                        </a:rPr>
                        <a:t>ONE ARM LAT PULLDOWN</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4</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66640">
                <a:tc>
                  <a:txBody>
                    <a:bodyPr/>
                    <a:lstStyle/>
                    <a:p>
                      <a:pPr algn="l" fontAlgn="ctr"/>
                      <a:r>
                        <a:rPr lang="en-US" sz="1100" b="1" i="0" u="none" strike="noStrike">
                          <a:solidFill>
                            <a:srgbClr val="000000"/>
                          </a:solidFill>
                          <a:latin typeface="Arial Narrow"/>
                        </a:rPr>
                        <a:t>SHOULDER PRESS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4</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66640">
                <a:tc>
                  <a:txBody>
                    <a:bodyPr/>
                    <a:lstStyle/>
                    <a:p>
                      <a:pPr algn="l" fontAlgn="ctr"/>
                      <a:r>
                        <a:rPr lang="en-US" sz="1100" b="1" i="0" u="none" strike="noStrike">
                          <a:solidFill>
                            <a:srgbClr val="000000"/>
                          </a:solidFill>
                          <a:latin typeface="Arial Narrow"/>
                        </a:rPr>
                        <a:t>ONE ARM DB ROW</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4</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66640">
                <a:tc>
                  <a:txBody>
                    <a:bodyPr/>
                    <a:lstStyle/>
                    <a:p>
                      <a:pPr algn="l" fontAlgn="ctr"/>
                      <a:r>
                        <a:rPr lang="en-US" sz="1100" b="1" i="0" u="none" strike="noStrike">
                          <a:solidFill>
                            <a:srgbClr val="000000"/>
                          </a:solidFill>
                          <a:latin typeface="Arial Narrow"/>
                        </a:rPr>
                        <a:t>DIPS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1100" b="1" i="0" u="none" strike="noStrike">
                          <a:solidFill>
                            <a:srgbClr val="000000"/>
                          </a:solidFill>
                          <a:latin typeface="Arial Narrow"/>
                        </a:rPr>
                        <a:t>FAILURE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100" b="1" i="0" u="none" strike="noStrike">
                          <a:solidFill>
                            <a:srgbClr val="000000"/>
                          </a:solidFill>
                          <a:latin typeface="Arial Narrow"/>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4215">
                <a:tc>
                  <a:txBody>
                    <a:bodyPr/>
                    <a:lstStyle/>
                    <a:p>
                      <a:pPr algn="l" fontAlgn="ctr"/>
                      <a:r>
                        <a:rPr lang="en-US" sz="1100" b="1" i="0" u="none" strike="noStrike">
                          <a:solidFill>
                            <a:srgbClr val="000000"/>
                          </a:solidFill>
                          <a:latin typeface="Arial Narrow"/>
                        </a:rPr>
                        <a:t>SHOULDER PRE-HAB</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4">
                  <a:txBody>
                    <a:bodyPr/>
                    <a:lstStyle/>
                    <a:p>
                      <a:pPr algn="ctr" fontAlgn="ctr"/>
                      <a:r>
                        <a:rPr lang="en-US" sz="1100" b="1" i="0" u="none" strike="noStrike">
                          <a:solidFill>
                            <a:srgbClr val="000000"/>
                          </a:solidFill>
                          <a:latin typeface="Arial Narrow"/>
                        </a:rPr>
                        <a:t>YOUR CHOICE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ctr"/>
                      <a:r>
                        <a:rPr lang="en-US" sz="1100" b="1" i="0" u="none" strike="noStrike">
                          <a:solidFill>
                            <a:srgbClr val="000000"/>
                          </a:solidFill>
                          <a:latin typeface="Arial Narrow"/>
                        </a:rPr>
                        <a:t>15</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66640">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66640">
                <a:tc gridSpan="10">
                  <a:txBody>
                    <a:bodyPr/>
                    <a:lstStyle/>
                    <a:p>
                      <a:pPr algn="ctr" fontAlgn="ctr"/>
                      <a:r>
                        <a:rPr lang="en-US" sz="1100" b="0" i="1" u="none" strike="noStrike">
                          <a:solidFill>
                            <a:srgbClr val="000000"/>
                          </a:solidFill>
                          <a:latin typeface="Arial Narrow"/>
                        </a:rPr>
                        <a:t>DAY 3</a:t>
                      </a:r>
                    </a:p>
                  </a:txBody>
                  <a:tcPr marL="3030" marR="3030" marT="3030" marB="0" anchor="ctr">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74215">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4215">
                <a:tc>
                  <a:txBody>
                    <a:bodyPr/>
                    <a:lstStyle/>
                    <a:p>
                      <a:pPr algn="l" fontAlgn="ctr"/>
                      <a:endParaRPr lang="en-US" sz="1100" b="0" i="1" u="none" strike="noStrike">
                        <a:solidFill>
                          <a:srgbClr val="000000"/>
                        </a:solidFill>
                        <a:latin typeface="Arial Narrow"/>
                      </a:endParaRPr>
                    </a:p>
                  </a:txBody>
                  <a:tcPr marL="3030" marR="3030" marT="303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gridSpan="2">
                  <a:txBody>
                    <a:bodyPr/>
                    <a:lstStyle/>
                    <a:p>
                      <a:pPr algn="ctr" fontAlgn="ctr"/>
                      <a:r>
                        <a:rPr lang="en-US" sz="1100" b="0" i="1" u="none" strike="noStrike">
                          <a:solidFill>
                            <a:srgbClr val="000000"/>
                          </a:solidFill>
                          <a:latin typeface="Arial Narrow"/>
                        </a:rPr>
                        <a:t>WARM-UP</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algn="ctr" fontAlgn="ctr"/>
                      <a:r>
                        <a:rPr lang="en-US" sz="1100" b="0" i="1" u="none" strike="noStrike">
                          <a:solidFill>
                            <a:srgbClr val="000000"/>
                          </a:solidFill>
                          <a:latin typeface="Arial Narrow"/>
                        </a:rPr>
                        <a:t>WARM-UP</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3">
                  <a:txBody>
                    <a:bodyPr/>
                    <a:lstStyle/>
                    <a:p>
                      <a:pPr algn="ctr" fontAlgn="ctr"/>
                      <a:r>
                        <a:rPr lang="en-US" sz="1100" b="0" i="1" u="none" strike="noStrike">
                          <a:solidFill>
                            <a:srgbClr val="000000"/>
                          </a:solidFill>
                          <a:latin typeface="Arial Narrow"/>
                        </a:rPr>
                        <a:t>WORK SETS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rowSpan="8">
                  <a:txBody>
                    <a:bodyPr/>
                    <a:lstStyle/>
                    <a:p>
                      <a:pPr algn="ctr" fontAlgn="ctr"/>
                      <a:r>
                        <a:rPr lang="en-US" sz="1100" b="0" i="1" u="none" strike="noStrike">
                          <a:solidFill>
                            <a:srgbClr val="000000"/>
                          </a:solidFill>
                          <a:latin typeface="Arial Narrow"/>
                        </a:rPr>
                        <a:t>SAME WEIGHT AS MONDAY, BUT MOVE BAR WITH SPEED</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74215">
                <a:tc>
                  <a:txBody>
                    <a:bodyPr/>
                    <a:lstStyle/>
                    <a:p>
                      <a:pPr algn="ctr" fontAlgn="ctr"/>
                      <a:r>
                        <a:rPr lang="en-US" sz="1100" b="0" i="1" u="none" strike="noStrike">
                          <a:solidFill>
                            <a:srgbClr val="000000"/>
                          </a:solidFill>
                          <a:latin typeface="Arial Narrow"/>
                        </a:rPr>
                        <a:t>EXERCISE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WEIGHT</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WEIGHT</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WEIGHT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SETS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66640">
                <a:tc>
                  <a:txBody>
                    <a:bodyPr/>
                    <a:lstStyle/>
                    <a:p>
                      <a:pPr algn="l" fontAlgn="ctr"/>
                      <a:r>
                        <a:rPr lang="en-US" sz="1100" b="0" i="1" u="none" strike="noStrike">
                          <a:solidFill>
                            <a:srgbClr val="000000"/>
                          </a:solidFill>
                          <a:latin typeface="Arial Narrow"/>
                        </a:rPr>
                        <a:t>BOX JUMPS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66640">
                <a:tc>
                  <a:txBody>
                    <a:bodyPr/>
                    <a:lstStyle/>
                    <a:p>
                      <a:pPr algn="l" fontAlgn="ctr"/>
                      <a:r>
                        <a:rPr lang="en-US" sz="1100" b="0" i="1" u="none" strike="noStrike">
                          <a:solidFill>
                            <a:srgbClr val="000000"/>
                          </a:solidFill>
                          <a:latin typeface="Arial Narrow"/>
                        </a:rPr>
                        <a:t>LEG PRESS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66640">
                <a:tc>
                  <a:txBody>
                    <a:bodyPr/>
                    <a:lstStyle/>
                    <a:p>
                      <a:pPr algn="l" fontAlgn="ctr"/>
                      <a:r>
                        <a:rPr lang="en-US" sz="1100" b="0" i="1" u="none" strike="noStrike">
                          <a:solidFill>
                            <a:srgbClr val="000000"/>
                          </a:solidFill>
                          <a:latin typeface="Arial Narrow"/>
                        </a:rPr>
                        <a:t>WALKING LUNGES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2 EA.</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66640">
                <a:tc>
                  <a:txBody>
                    <a:bodyPr/>
                    <a:lstStyle/>
                    <a:p>
                      <a:pPr algn="l" fontAlgn="ctr"/>
                      <a:r>
                        <a:rPr lang="en-US" sz="1100" b="0" i="1" u="none" strike="noStrike">
                          <a:solidFill>
                            <a:srgbClr val="000000"/>
                          </a:solidFill>
                          <a:latin typeface="Arial Narrow"/>
                        </a:rPr>
                        <a:t>GOOD MORNINGS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66640">
                <a:tc>
                  <a:txBody>
                    <a:bodyPr/>
                    <a:lstStyle/>
                    <a:p>
                      <a:pPr algn="l" fontAlgn="ctr"/>
                      <a:r>
                        <a:rPr lang="en-US" sz="1100" b="0" i="1" u="none" strike="noStrike">
                          <a:solidFill>
                            <a:srgbClr val="000000"/>
                          </a:solidFill>
                          <a:latin typeface="Arial Narrow"/>
                        </a:rPr>
                        <a:t>BI'S AND TRI'S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2 EA.</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74215">
                <a:tc>
                  <a:txBody>
                    <a:bodyPr/>
                    <a:lstStyle/>
                    <a:p>
                      <a:pPr algn="l" fontAlgn="ctr"/>
                      <a:r>
                        <a:rPr lang="en-US" sz="1100" b="0" i="1" u="none" strike="noStrike">
                          <a:solidFill>
                            <a:srgbClr val="000000"/>
                          </a:solidFill>
                          <a:latin typeface="Arial Narrow"/>
                        </a:rPr>
                        <a:t>FOREARMS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10</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66640">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66640">
                <a:tc gridSpan="10">
                  <a:txBody>
                    <a:bodyPr/>
                    <a:lstStyle/>
                    <a:p>
                      <a:pPr algn="ctr" fontAlgn="ctr"/>
                      <a:r>
                        <a:rPr lang="en-US" sz="1100" b="0" i="1" u="none" strike="noStrike">
                          <a:solidFill>
                            <a:srgbClr val="000000"/>
                          </a:solidFill>
                          <a:latin typeface="Arial Narrow"/>
                        </a:rPr>
                        <a:t>DAY 4</a:t>
                      </a:r>
                    </a:p>
                  </a:txBody>
                  <a:tcPr marL="3030" marR="3030" marT="3030" marB="0" anchor="ctr">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74215">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a:noFill/>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latin typeface="Arial Narrow"/>
                      </a:endParaRPr>
                    </a:p>
                  </a:txBody>
                  <a:tcPr marL="3030" marR="3030" marT="3030" marB="0" anchor="b">
                    <a:lnL>
                      <a:noFill/>
                    </a:lnL>
                    <a:lnR>
                      <a:noFill/>
                    </a:lnR>
                    <a:lnT>
                      <a:noFill/>
                    </a:lnT>
                    <a:lnB>
                      <a:noFill/>
                    </a:lnB>
                  </a:tcPr>
                </a:tc>
              </a:tr>
              <a:tr h="174215">
                <a:tc>
                  <a:txBody>
                    <a:bodyPr/>
                    <a:lstStyle/>
                    <a:p>
                      <a:pPr algn="l" fontAlgn="ctr"/>
                      <a:endParaRPr lang="en-US" sz="1100" b="0" i="1" u="none" strike="noStrike">
                        <a:solidFill>
                          <a:srgbClr val="000000"/>
                        </a:solidFill>
                        <a:latin typeface="Arial Narrow"/>
                      </a:endParaRPr>
                    </a:p>
                  </a:txBody>
                  <a:tcPr marL="3030" marR="3030" marT="303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gridSpan="2">
                  <a:txBody>
                    <a:bodyPr/>
                    <a:lstStyle/>
                    <a:p>
                      <a:pPr algn="ctr" fontAlgn="ctr"/>
                      <a:r>
                        <a:rPr lang="en-US" sz="1100" b="0" i="1" u="none" strike="noStrike">
                          <a:solidFill>
                            <a:srgbClr val="000000"/>
                          </a:solidFill>
                          <a:latin typeface="Arial Narrow"/>
                        </a:rPr>
                        <a:t>WARM-UP</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algn="ctr" fontAlgn="ctr"/>
                      <a:r>
                        <a:rPr lang="en-US" sz="1100" b="0" i="1" u="none" strike="noStrike">
                          <a:solidFill>
                            <a:srgbClr val="000000"/>
                          </a:solidFill>
                          <a:latin typeface="Arial Narrow"/>
                        </a:rPr>
                        <a:t>WARM-UP</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3">
                  <a:txBody>
                    <a:bodyPr/>
                    <a:lstStyle/>
                    <a:p>
                      <a:pPr algn="ctr" fontAlgn="ctr"/>
                      <a:r>
                        <a:rPr lang="en-US" sz="1100" b="0" i="1" u="none" strike="noStrike">
                          <a:solidFill>
                            <a:srgbClr val="000000"/>
                          </a:solidFill>
                          <a:latin typeface="Arial Narrow"/>
                        </a:rPr>
                        <a:t>WORK SETS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rowSpan="8">
                  <a:txBody>
                    <a:bodyPr/>
                    <a:lstStyle/>
                    <a:p>
                      <a:pPr algn="ctr" fontAlgn="ctr"/>
                      <a:r>
                        <a:rPr lang="en-US" sz="1100" b="0" i="1" u="none" strike="noStrike">
                          <a:solidFill>
                            <a:srgbClr val="000000"/>
                          </a:solidFill>
                          <a:latin typeface="Arial Narrow"/>
                        </a:rPr>
                        <a:t>SAME WEIGHT AS TUESDAY, BUT MOVE BAR WITH SPEED</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74215">
                <a:tc>
                  <a:txBody>
                    <a:bodyPr/>
                    <a:lstStyle/>
                    <a:p>
                      <a:pPr algn="ctr" fontAlgn="ctr"/>
                      <a:r>
                        <a:rPr lang="en-US" sz="1100" b="0" i="1" u="none" strike="noStrike">
                          <a:solidFill>
                            <a:srgbClr val="000000"/>
                          </a:solidFill>
                          <a:latin typeface="Arial Narrow"/>
                        </a:rPr>
                        <a:t>EXERCISE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WEIGHT</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WEIGHT</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WEIGHT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SETS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66640">
                <a:tc>
                  <a:txBody>
                    <a:bodyPr/>
                    <a:lstStyle/>
                    <a:p>
                      <a:pPr algn="l" fontAlgn="ctr"/>
                      <a:r>
                        <a:rPr lang="en-US" sz="1100" b="0" i="1" u="none" strike="noStrike">
                          <a:solidFill>
                            <a:srgbClr val="000000"/>
                          </a:solidFill>
                          <a:latin typeface="Arial Narrow"/>
                        </a:rPr>
                        <a:t>INCLINE DB BENCH</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66640">
                <a:tc>
                  <a:txBody>
                    <a:bodyPr/>
                    <a:lstStyle/>
                    <a:p>
                      <a:pPr algn="ctr" fontAlgn="ctr"/>
                      <a:r>
                        <a:rPr lang="en-US" sz="1100" b="0" i="1" u="none" strike="noStrike">
                          <a:solidFill>
                            <a:srgbClr val="000000"/>
                          </a:solidFill>
                          <a:latin typeface="Arial Narrow"/>
                        </a:rPr>
                        <a:t>W/ PLYO PUSH-UPS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1100" b="0" i="1" u="none" strike="noStrike">
                          <a:solidFill>
                            <a:srgbClr val="000000"/>
                          </a:solidFill>
                          <a:latin typeface="Arial Narrow"/>
                        </a:rPr>
                        <a:t>FAILURE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66640">
                <a:tc>
                  <a:txBody>
                    <a:bodyPr/>
                    <a:lstStyle/>
                    <a:p>
                      <a:pPr algn="l" fontAlgn="ctr"/>
                      <a:r>
                        <a:rPr lang="en-US" sz="1100" b="0" i="1" u="none" strike="noStrike">
                          <a:solidFill>
                            <a:srgbClr val="000000"/>
                          </a:solidFill>
                          <a:latin typeface="Arial Narrow"/>
                        </a:rPr>
                        <a:t>PULL-UPS (ANY GRIP)</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1100" b="0" i="1" u="none" strike="noStrike">
                          <a:solidFill>
                            <a:srgbClr val="000000"/>
                          </a:solidFill>
                          <a:latin typeface="Arial Narrow"/>
                        </a:rPr>
                        <a:t>FAILURE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66640">
                <a:tc>
                  <a:txBody>
                    <a:bodyPr/>
                    <a:lstStyle/>
                    <a:p>
                      <a:pPr algn="l" fontAlgn="ctr"/>
                      <a:r>
                        <a:rPr lang="en-US" sz="1100" b="0" i="1" u="none" strike="noStrike">
                          <a:solidFill>
                            <a:srgbClr val="000000"/>
                          </a:solidFill>
                          <a:latin typeface="Arial Narrow"/>
                        </a:rPr>
                        <a:t>DB UPRIGHT ROW</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66640">
                <a:tc>
                  <a:txBody>
                    <a:bodyPr/>
                    <a:lstStyle/>
                    <a:p>
                      <a:pPr algn="l" fontAlgn="ctr"/>
                      <a:r>
                        <a:rPr lang="en-US" sz="1100" b="0" i="1" u="none" strike="noStrike">
                          <a:solidFill>
                            <a:srgbClr val="000000"/>
                          </a:solidFill>
                          <a:latin typeface="Arial Narrow"/>
                        </a:rPr>
                        <a:t>BENT OVER ROW</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74215">
                <a:tc>
                  <a:txBody>
                    <a:bodyPr/>
                    <a:lstStyle/>
                    <a:p>
                      <a:pPr algn="l" fontAlgn="ctr"/>
                      <a:r>
                        <a:rPr lang="en-US" sz="1100" b="0" i="1" u="none" strike="noStrike">
                          <a:solidFill>
                            <a:srgbClr val="000000"/>
                          </a:solidFill>
                          <a:latin typeface="Arial Narrow"/>
                        </a:rPr>
                        <a:t>SHOULDER PRE-HAB</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15</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dirty="0">
                        <a:solidFill>
                          <a:srgbClr val="000000"/>
                        </a:solidFill>
                        <a:latin typeface="Arial Narrow"/>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bl>
          </a:graphicData>
        </a:graphic>
      </p:graphicFrame>
      <p:sp>
        <p:nvSpPr>
          <p:cNvPr id="5" name="Rectangle 4"/>
          <p:cNvSpPr/>
          <p:nvPr/>
        </p:nvSpPr>
        <p:spPr>
          <a:xfrm>
            <a:off x="0" y="-228600"/>
            <a:ext cx="6858000" cy="1815882"/>
          </a:xfrm>
          <a:prstGeom prst="rect">
            <a:avLst/>
          </a:prstGeom>
          <a:noFill/>
        </p:spPr>
        <p:txBody>
          <a:bodyPr wrap="square" lIns="91440" tIns="45720" rIns="91440" bIns="45720">
            <a:spAutoFit/>
          </a:bodyPr>
          <a:lstStyle/>
          <a:p>
            <a:pPr algn="ctr"/>
            <a:r>
              <a:rPr lang="en-US" sz="7200" b="1" dirty="0" smtClean="0">
                <a:ln w="28575">
                  <a:solidFill>
                    <a:srgbClr val="0000FF"/>
                  </a:solidFill>
                  <a:prstDash val="solid"/>
                </a:ln>
                <a:solidFill>
                  <a:schemeClr val="bg1"/>
                </a:solidFill>
                <a:effectLst>
                  <a:outerShdw blurRad="41275" dist="20320" dir="1800000" algn="tl" rotWithShape="0">
                    <a:srgbClr val="000000">
                      <a:alpha val="40000"/>
                    </a:srgbClr>
                  </a:outerShdw>
                </a:effectLst>
                <a:latin typeface="CCSU" pitchFamily="2" charset="0"/>
              </a:rPr>
              <a:t>BLUE DEVIL</a:t>
            </a:r>
          </a:p>
          <a:p>
            <a:pPr algn="ctr"/>
            <a:r>
              <a:rPr lang="en-US" sz="4000" b="1" dirty="0" smtClean="0">
                <a:ln w="28575">
                  <a:solidFill>
                    <a:srgbClr val="0000FF"/>
                  </a:solidFill>
                  <a:prstDash val="solid"/>
                </a:ln>
                <a:solidFill>
                  <a:schemeClr val="bg1"/>
                </a:solidFill>
                <a:effectLst>
                  <a:outerShdw blurRad="41275" dist="20320" dir="1800000" algn="tl" rotWithShape="0">
                    <a:srgbClr val="000000">
                      <a:alpha val="40000"/>
                    </a:srgbClr>
                  </a:outerShdw>
                </a:effectLst>
                <a:latin typeface="CCSU" pitchFamily="2" charset="0"/>
              </a:rPr>
              <a:t>SWIMMING &amp; DIVING </a:t>
            </a:r>
            <a:endParaRPr lang="en-US" sz="4000" b="1" dirty="0">
              <a:ln w="28575">
                <a:solidFill>
                  <a:srgbClr val="0000FF"/>
                </a:solidFill>
                <a:prstDash val="solid"/>
              </a:ln>
              <a:solidFill>
                <a:schemeClr val="bg1"/>
              </a:solidFill>
              <a:effectLst>
                <a:outerShdw blurRad="41275" dist="20320" dir="1800000" algn="tl" rotWithShape="0">
                  <a:srgbClr val="000000">
                    <a:alpha val="40000"/>
                  </a:srgbClr>
                </a:outerShdw>
              </a:effectLst>
              <a:latin typeface="CCSU" pitchFamily="2"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0" y="1386570"/>
          <a:ext cx="6858000" cy="7757430"/>
        </p:xfrm>
        <a:graphic>
          <a:graphicData uri="http://schemas.openxmlformats.org/drawingml/2006/table">
            <a:tbl>
              <a:tblPr/>
              <a:tblGrid>
                <a:gridCol w="1721187"/>
                <a:gridCol w="570757"/>
                <a:gridCol w="570757"/>
                <a:gridCol w="570757"/>
                <a:gridCol w="570757"/>
                <a:gridCol w="570757"/>
                <a:gridCol w="570757"/>
                <a:gridCol w="570757"/>
                <a:gridCol w="570757"/>
                <a:gridCol w="570757"/>
              </a:tblGrid>
              <a:tr h="168558">
                <a:tc gridSpan="10">
                  <a:txBody>
                    <a:bodyPr/>
                    <a:lstStyle/>
                    <a:p>
                      <a:pPr algn="ctr" fontAlgn="ctr"/>
                      <a:r>
                        <a:rPr lang="en-US" sz="1100" b="1" i="0" u="none" strike="noStrike" dirty="0">
                          <a:solidFill>
                            <a:srgbClr val="000000"/>
                          </a:solidFill>
                          <a:latin typeface="Arial Narrow" pitchFamily="34" charset="0"/>
                        </a:rPr>
                        <a:t>WEEK </a:t>
                      </a:r>
                      <a:r>
                        <a:rPr lang="en-US" sz="1100" b="1" i="0" u="none" strike="noStrike" dirty="0" smtClean="0">
                          <a:solidFill>
                            <a:srgbClr val="000000"/>
                          </a:solidFill>
                          <a:latin typeface="Arial Narrow" pitchFamily="34" charset="0"/>
                        </a:rPr>
                        <a:t>14</a:t>
                      </a:r>
                      <a:endParaRPr lang="en-US" sz="1100" b="1" i="0" u="none" strike="noStrike" dirty="0">
                        <a:solidFill>
                          <a:srgbClr val="000000"/>
                        </a:solidFill>
                        <a:latin typeface="Arial Narrow" pitchFamily="34" charset="0"/>
                      </a:endParaRPr>
                    </a:p>
                  </a:txBody>
                  <a:tcPr marL="3030" marR="3030" marT="3030" marB="0" anchor="ctr">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68558">
                <a:tc>
                  <a:txBody>
                    <a:bodyPr/>
                    <a:lstStyle/>
                    <a:p>
                      <a:pPr algn="l" fontAlgn="ctr"/>
                      <a:endParaRPr lang="en-US" sz="1100" b="1" i="0" u="none" strike="noStrike">
                        <a:solidFill>
                          <a:srgbClr val="000000"/>
                        </a:solidFill>
                        <a:latin typeface="Arial Narrow" pitchFamily="34" charset="0"/>
                      </a:endParaRPr>
                    </a:p>
                  </a:txBody>
                  <a:tcPr marL="3030" marR="3030" marT="3030" marB="0" anchor="ctr">
                    <a:lnL>
                      <a:noFill/>
                    </a:lnL>
                    <a:lnR>
                      <a:noFill/>
                    </a:lnR>
                    <a:lnT>
                      <a:noFill/>
                    </a:lnT>
                    <a:lnB>
                      <a:noFill/>
                    </a:lnB>
                  </a:tcPr>
                </a:tc>
                <a:tc>
                  <a:txBody>
                    <a:bodyPr/>
                    <a:lstStyle/>
                    <a:p>
                      <a:pPr algn="l" fontAlgn="ctr"/>
                      <a:endParaRPr lang="en-US" sz="1100" b="1" i="0" u="none" strike="noStrike">
                        <a:solidFill>
                          <a:srgbClr val="000000"/>
                        </a:solidFill>
                        <a:latin typeface="Arial Narrow" pitchFamily="34" charset="0"/>
                      </a:endParaRPr>
                    </a:p>
                  </a:txBody>
                  <a:tcPr marL="3030" marR="3030" marT="3030" marB="0" anchor="ctr">
                    <a:lnL>
                      <a:noFill/>
                    </a:lnL>
                    <a:lnR>
                      <a:noFill/>
                    </a:lnR>
                    <a:lnT>
                      <a:noFill/>
                    </a:lnT>
                    <a:lnB>
                      <a:noFill/>
                    </a:lnB>
                  </a:tcPr>
                </a:tc>
                <a:tc>
                  <a:txBody>
                    <a:bodyPr/>
                    <a:lstStyle/>
                    <a:p>
                      <a:pPr algn="l" fontAlgn="ctr"/>
                      <a:endParaRPr lang="en-US" sz="1100" b="1" i="0" u="none" strike="noStrike">
                        <a:solidFill>
                          <a:srgbClr val="000000"/>
                        </a:solidFill>
                        <a:latin typeface="Arial Narrow" pitchFamily="34" charset="0"/>
                      </a:endParaRPr>
                    </a:p>
                  </a:txBody>
                  <a:tcPr marL="3030" marR="3030" marT="3030" marB="0" anchor="ctr">
                    <a:lnL>
                      <a:noFill/>
                    </a:lnL>
                    <a:lnR>
                      <a:noFill/>
                    </a:lnR>
                    <a:lnT>
                      <a:noFill/>
                    </a:lnT>
                    <a:lnB>
                      <a:noFill/>
                    </a:lnB>
                  </a:tcPr>
                </a:tc>
                <a:tc>
                  <a:txBody>
                    <a:bodyPr/>
                    <a:lstStyle/>
                    <a:p>
                      <a:pPr algn="l" fontAlgn="ctr"/>
                      <a:endParaRPr lang="en-US" sz="1100" b="1" i="0" u="none" strike="noStrike">
                        <a:solidFill>
                          <a:srgbClr val="000000"/>
                        </a:solidFill>
                        <a:latin typeface="Arial Narrow" pitchFamily="34" charset="0"/>
                      </a:endParaRPr>
                    </a:p>
                  </a:txBody>
                  <a:tcPr marL="3030" marR="3030" marT="3030" marB="0" anchor="ctr">
                    <a:lnL>
                      <a:noFill/>
                    </a:lnL>
                    <a:lnR>
                      <a:noFill/>
                    </a:lnR>
                    <a:lnT>
                      <a:noFill/>
                    </a:lnT>
                    <a:lnB>
                      <a:noFill/>
                    </a:lnB>
                  </a:tcPr>
                </a:tc>
                <a:tc>
                  <a:txBody>
                    <a:bodyPr/>
                    <a:lstStyle/>
                    <a:p>
                      <a:pPr algn="l" fontAlgn="ctr"/>
                      <a:endParaRPr lang="en-US" sz="1100" b="1" i="0" u="none" strike="noStrike">
                        <a:solidFill>
                          <a:srgbClr val="000000"/>
                        </a:solidFill>
                        <a:latin typeface="Arial Narrow" pitchFamily="34" charset="0"/>
                      </a:endParaRPr>
                    </a:p>
                  </a:txBody>
                  <a:tcPr marL="3030" marR="3030" marT="3030" marB="0" anchor="ctr">
                    <a:lnL>
                      <a:noFill/>
                    </a:lnL>
                    <a:lnR>
                      <a:noFill/>
                    </a:lnR>
                    <a:lnT>
                      <a:noFill/>
                    </a:lnT>
                    <a:lnB>
                      <a:noFill/>
                    </a:lnB>
                  </a:tcPr>
                </a:tc>
                <a:tc>
                  <a:txBody>
                    <a:bodyPr/>
                    <a:lstStyle/>
                    <a:p>
                      <a:pPr algn="l" fontAlgn="ctr"/>
                      <a:endParaRPr lang="en-US" sz="1100" b="1" i="0" u="none" strike="noStrike">
                        <a:solidFill>
                          <a:srgbClr val="000000"/>
                        </a:solidFill>
                        <a:latin typeface="Arial Narrow" pitchFamily="34" charset="0"/>
                      </a:endParaRPr>
                    </a:p>
                  </a:txBody>
                  <a:tcPr marL="3030" marR="3030" marT="3030" marB="0" anchor="ctr">
                    <a:lnL>
                      <a:noFill/>
                    </a:lnL>
                    <a:lnR>
                      <a:noFill/>
                    </a:lnR>
                    <a:lnT>
                      <a:noFill/>
                    </a:lnT>
                    <a:lnB>
                      <a:noFill/>
                    </a:lnB>
                  </a:tcPr>
                </a:tc>
                <a:tc>
                  <a:txBody>
                    <a:bodyPr/>
                    <a:lstStyle/>
                    <a:p>
                      <a:pPr algn="l" fontAlgn="ctr"/>
                      <a:endParaRPr lang="en-US" sz="1100" b="1" i="0" u="none" strike="noStrike">
                        <a:solidFill>
                          <a:srgbClr val="000000"/>
                        </a:solidFill>
                        <a:latin typeface="Arial Narrow" pitchFamily="34" charset="0"/>
                      </a:endParaRPr>
                    </a:p>
                  </a:txBody>
                  <a:tcPr marL="3030" marR="3030" marT="3030" marB="0" anchor="ctr">
                    <a:lnL>
                      <a:noFill/>
                    </a:lnL>
                    <a:lnR>
                      <a:noFill/>
                    </a:lnR>
                    <a:lnT>
                      <a:noFill/>
                    </a:lnT>
                    <a:lnB>
                      <a:noFill/>
                    </a:lnB>
                  </a:tcPr>
                </a:tc>
                <a:tc>
                  <a:txBody>
                    <a:bodyPr/>
                    <a:lstStyle/>
                    <a:p>
                      <a:pPr algn="l" fontAlgn="ctr"/>
                      <a:endParaRPr lang="en-US" sz="1100" b="1" i="0" u="none" strike="noStrike">
                        <a:solidFill>
                          <a:srgbClr val="000000"/>
                        </a:solidFill>
                        <a:latin typeface="Arial Narrow" pitchFamily="34" charset="0"/>
                      </a:endParaRPr>
                    </a:p>
                  </a:txBody>
                  <a:tcPr marL="3030" marR="3030" marT="3030" marB="0" anchor="ctr">
                    <a:lnL>
                      <a:noFill/>
                    </a:lnL>
                    <a:lnR>
                      <a:noFill/>
                    </a:lnR>
                    <a:lnT>
                      <a:noFill/>
                    </a:lnT>
                    <a:lnB>
                      <a:noFill/>
                    </a:lnB>
                  </a:tcPr>
                </a:tc>
                <a:tc>
                  <a:txBody>
                    <a:bodyPr/>
                    <a:lstStyle/>
                    <a:p>
                      <a:pPr algn="l" fontAlgn="ctr"/>
                      <a:endParaRPr lang="en-US" sz="1100" b="1" i="0" u="none" strike="noStrike">
                        <a:solidFill>
                          <a:srgbClr val="000000"/>
                        </a:solidFill>
                        <a:latin typeface="Arial Narrow" pitchFamily="34" charset="0"/>
                      </a:endParaRPr>
                    </a:p>
                  </a:txBody>
                  <a:tcPr marL="3030" marR="3030" marT="3030" marB="0" anchor="ctr">
                    <a:lnL>
                      <a:noFill/>
                    </a:lnL>
                    <a:lnR>
                      <a:noFill/>
                    </a:lnR>
                    <a:lnT>
                      <a:noFill/>
                    </a:lnT>
                    <a:lnB>
                      <a:noFill/>
                    </a:lnB>
                  </a:tcPr>
                </a:tc>
                <a:tc>
                  <a:txBody>
                    <a:bodyPr/>
                    <a:lstStyle/>
                    <a:p>
                      <a:pPr algn="l" fontAlgn="b"/>
                      <a:endParaRPr lang="en-US" sz="1100" b="0" i="0" u="none" strike="noStrike">
                        <a:solidFill>
                          <a:srgbClr val="000000"/>
                        </a:solidFill>
                        <a:latin typeface="Arial Narrow" pitchFamily="34" charset="0"/>
                      </a:endParaRPr>
                    </a:p>
                  </a:txBody>
                  <a:tcPr marL="3030" marR="3030" marT="3030" marB="0" anchor="b">
                    <a:lnL>
                      <a:noFill/>
                    </a:lnL>
                    <a:lnR>
                      <a:noFill/>
                    </a:lnR>
                    <a:lnT>
                      <a:noFill/>
                    </a:lnT>
                    <a:lnB>
                      <a:noFill/>
                    </a:lnB>
                  </a:tcPr>
                </a:tc>
              </a:tr>
              <a:tr h="168558">
                <a:tc gridSpan="10">
                  <a:txBody>
                    <a:bodyPr/>
                    <a:lstStyle/>
                    <a:p>
                      <a:pPr algn="ctr" fontAlgn="ctr"/>
                      <a:r>
                        <a:rPr lang="en-US" sz="1100" b="1" i="0" u="none" strike="noStrike">
                          <a:solidFill>
                            <a:srgbClr val="000000"/>
                          </a:solidFill>
                          <a:latin typeface="Arial Narrow" pitchFamily="34" charset="0"/>
                        </a:rPr>
                        <a:t>DAY 1</a:t>
                      </a:r>
                    </a:p>
                  </a:txBody>
                  <a:tcPr marL="3030" marR="3030" marT="3030" marB="0" anchor="ctr">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75500">
                <a:tc>
                  <a:txBody>
                    <a:bodyPr/>
                    <a:lstStyle/>
                    <a:p>
                      <a:pPr algn="l" fontAlgn="ctr"/>
                      <a:endParaRPr lang="en-US" sz="1100" b="1" i="0" u="none" strike="noStrike">
                        <a:solidFill>
                          <a:srgbClr val="000000"/>
                        </a:solidFill>
                        <a:latin typeface="Arial Narrow" pitchFamily="34" charset="0"/>
                      </a:endParaRPr>
                    </a:p>
                  </a:txBody>
                  <a:tcPr marL="3030" marR="3030" marT="3030" marB="0" anchor="ctr">
                    <a:lnL>
                      <a:noFill/>
                    </a:lnL>
                    <a:lnR>
                      <a:noFill/>
                    </a:lnR>
                    <a:lnT>
                      <a:noFill/>
                    </a:lnT>
                    <a:lnB>
                      <a:noFill/>
                    </a:lnB>
                  </a:tcPr>
                </a:tc>
                <a:tc>
                  <a:txBody>
                    <a:bodyPr/>
                    <a:lstStyle/>
                    <a:p>
                      <a:pPr algn="l" fontAlgn="ctr"/>
                      <a:endParaRPr lang="en-US" sz="1100" b="1" i="0" u="none" strike="noStrike">
                        <a:solidFill>
                          <a:srgbClr val="000000"/>
                        </a:solidFill>
                        <a:latin typeface="Arial Narrow" pitchFamily="34" charset="0"/>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pitchFamily="34" charset="0"/>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pitchFamily="34" charset="0"/>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pitchFamily="34" charset="0"/>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pitchFamily="34" charset="0"/>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pitchFamily="34" charset="0"/>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pitchFamily="34" charset="0"/>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pitchFamily="34" charset="0"/>
                      </a:endParaRPr>
                    </a:p>
                  </a:txBody>
                  <a:tcPr marL="3030" marR="3030" marT="3030" marB="0" anchor="ctr">
                    <a:lnL>
                      <a:noFill/>
                    </a:lnL>
                    <a:lnR>
                      <a:noFill/>
                    </a:lnR>
                    <a:lnT>
                      <a:noFill/>
                    </a:lnT>
                    <a:lnB>
                      <a:noFill/>
                    </a:lnB>
                  </a:tcPr>
                </a:tc>
                <a:tc>
                  <a:txBody>
                    <a:bodyPr/>
                    <a:lstStyle/>
                    <a:p>
                      <a:pPr algn="l" fontAlgn="b"/>
                      <a:endParaRPr lang="en-US" sz="1100" b="0" i="0" u="none" strike="noStrike">
                        <a:solidFill>
                          <a:srgbClr val="000000"/>
                        </a:solidFill>
                        <a:latin typeface="Arial Narrow" pitchFamily="34" charset="0"/>
                      </a:endParaRPr>
                    </a:p>
                  </a:txBody>
                  <a:tcPr marL="3030" marR="3030" marT="3030" marB="0" anchor="b">
                    <a:lnL>
                      <a:noFill/>
                    </a:lnL>
                    <a:lnR>
                      <a:noFill/>
                    </a:lnR>
                    <a:lnT>
                      <a:noFill/>
                    </a:lnT>
                    <a:lnB>
                      <a:noFill/>
                    </a:lnB>
                  </a:tcPr>
                </a:tc>
              </a:tr>
              <a:tr h="175500">
                <a:tc>
                  <a:txBody>
                    <a:bodyPr/>
                    <a:lstStyle/>
                    <a:p>
                      <a:pPr algn="l" fontAlgn="ctr"/>
                      <a:endParaRPr lang="en-US" sz="1100" b="1" i="0" u="none" strike="noStrike">
                        <a:solidFill>
                          <a:srgbClr val="000000"/>
                        </a:solidFill>
                        <a:latin typeface="Arial Narrow" pitchFamily="34" charset="0"/>
                      </a:endParaRPr>
                    </a:p>
                  </a:txBody>
                  <a:tcPr marL="3030" marR="3030" marT="303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gridSpan="2">
                  <a:txBody>
                    <a:bodyPr/>
                    <a:lstStyle/>
                    <a:p>
                      <a:pPr algn="ctr" fontAlgn="ctr"/>
                      <a:r>
                        <a:rPr lang="en-US" sz="1100" b="1" i="0" u="none" strike="noStrike">
                          <a:solidFill>
                            <a:srgbClr val="000000"/>
                          </a:solidFill>
                          <a:latin typeface="Arial Narrow" pitchFamily="34" charset="0"/>
                        </a:rPr>
                        <a:t>WARM-UP</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algn="ctr" fontAlgn="ctr"/>
                      <a:r>
                        <a:rPr lang="en-US" sz="1100" b="1" i="0" u="none" strike="noStrike">
                          <a:solidFill>
                            <a:srgbClr val="000000"/>
                          </a:solidFill>
                          <a:latin typeface="Arial Narrow" pitchFamily="34" charset="0"/>
                        </a:rPr>
                        <a:t>WARM-UP</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3">
                  <a:txBody>
                    <a:bodyPr/>
                    <a:lstStyle/>
                    <a:p>
                      <a:pPr algn="ctr" fontAlgn="ctr"/>
                      <a:r>
                        <a:rPr lang="en-US" sz="1100" b="1" i="0" u="none" strike="noStrike">
                          <a:solidFill>
                            <a:srgbClr val="000000"/>
                          </a:solidFill>
                          <a:latin typeface="Arial Narrow" pitchFamily="34" charset="0"/>
                        </a:rPr>
                        <a:t>WORK SETS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l" fontAlgn="ctr"/>
                      <a:endParaRPr lang="en-US" sz="1100" b="1" i="0" u="none" strike="noStrike">
                        <a:solidFill>
                          <a:srgbClr val="000000"/>
                        </a:solidFill>
                        <a:latin typeface="Arial Narrow" pitchFamily="34" charset="0"/>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pitchFamily="34" charset="0"/>
                      </a:endParaRPr>
                    </a:p>
                  </a:txBody>
                  <a:tcPr marL="3030" marR="3030" marT="3030" marB="0" anchor="b">
                    <a:lnL>
                      <a:noFill/>
                    </a:lnL>
                    <a:lnR>
                      <a:noFill/>
                    </a:lnR>
                    <a:lnT>
                      <a:noFill/>
                    </a:lnT>
                    <a:lnB>
                      <a:noFill/>
                    </a:lnB>
                  </a:tcPr>
                </a:tc>
              </a:tr>
              <a:tr h="175500">
                <a:tc>
                  <a:txBody>
                    <a:bodyPr/>
                    <a:lstStyle/>
                    <a:p>
                      <a:pPr algn="ctr" fontAlgn="ctr"/>
                      <a:r>
                        <a:rPr lang="en-US" sz="1100" b="1" i="0" u="none" strike="noStrike">
                          <a:solidFill>
                            <a:srgbClr val="000000"/>
                          </a:solidFill>
                          <a:latin typeface="Arial Narrow" pitchFamily="34" charset="0"/>
                        </a:rPr>
                        <a:t>EXERCISE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pitchFamily="34" charset="0"/>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pitchFamily="34" charset="0"/>
                        </a:rPr>
                        <a:t>WEIGHT</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pitchFamily="34" charset="0"/>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pitchFamily="34" charset="0"/>
                        </a:rPr>
                        <a:t>WEIGHT</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pitchFamily="34" charset="0"/>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pitchFamily="34" charset="0"/>
                        </a:rPr>
                        <a:t>WEIGHT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pitchFamily="34" charset="0"/>
                        </a:rPr>
                        <a:t>SETS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pitchFamily="34" charset="0"/>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pitchFamily="34" charset="0"/>
                      </a:endParaRPr>
                    </a:p>
                  </a:txBody>
                  <a:tcPr marL="3030" marR="3030" marT="3030" marB="0" anchor="b">
                    <a:lnL>
                      <a:noFill/>
                    </a:lnL>
                    <a:lnR>
                      <a:noFill/>
                    </a:lnR>
                    <a:lnT>
                      <a:noFill/>
                    </a:lnT>
                    <a:lnB>
                      <a:noFill/>
                    </a:lnB>
                  </a:tcPr>
                </a:tc>
              </a:tr>
              <a:tr h="168558">
                <a:tc>
                  <a:txBody>
                    <a:bodyPr/>
                    <a:lstStyle/>
                    <a:p>
                      <a:pPr algn="l" fontAlgn="ctr"/>
                      <a:r>
                        <a:rPr lang="en-US" sz="1100" b="1" i="0" u="none" strike="noStrike">
                          <a:solidFill>
                            <a:srgbClr val="000000"/>
                          </a:solidFill>
                          <a:latin typeface="Arial Narrow" pitchFamily="34" charset="0"/>
                        </a:rPr>
                        <a:t>JUMP SQUATS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pitchFamily="34" charset="0"/>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pitchFamily="34" charset="0"/>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pitchFamily="34" charset="0"/>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pitchFamily="34" charset="0"/>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pitchFamily="34" charset="0"/>
                        </a:rPr>
                        <a:t>4</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pitchFamily="34" charset="0"/>
                        </a:rPr>
                        <a:t>BAR</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pitchFamily="34" charset="0"/>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pitchFamily="34" charset="0"/>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pitchFamily="34" charset="0"/>
                      </a:endParaRPr>
                    </a:p>
                  </a:txBody>
                  <a:tcPr marL="3030" marR="3030" marT="3030" marB="0" anchor="b">
                    <a:lnL>
                      <a:noFill/>
                    </a:lnL>
                    <a:lnR>
                      <a:noFill/>
                    </a:lnR>
                    <a:lnT>
                      <a:noFill/>
                    </a:lnT>
                    <a:lnB>
                      <a:noFill/>
                    </a:lnB>
                  </a:tcPr>
                </a:tc>
              </a:tr>
              <a:tr h="168558">
                <a:tc>
                  <a:txBody>
                    <a:bodyPr/>
                    <a:lstStyle/>
                    <a:p>
                      <a:pPr algn="l" fontAlgn="ctr"/>
                      <a:r>
                        <a:rPr lang="en-US" sz="1100" b="1" i="0" u="none" strike="noStrike">
                          <a:solidFill>
                            <a:srgbClr val="000000"/>
                          </a:solidFill>
                          <a:latin typeface="Arial Narrow" pitchFamily="34" charset="0"/>
                        </a:rPr>
                        <a:t>BACK SQUAT</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pitchFamily="34" charset="0"/>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pitchFamily="34" charset="0"/>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pitchFamily="34" charset="0"/>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pitchFamily="34" charset="0"/>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pitchFamily="34" charset="0"/>
                        </a:rPr>
                        <a:t>4</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pitchFamily="34" charset="0"/>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pitchFamily="34" charset="0"/>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pitchFamily="34" charset="0"/>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pitchFamily="34" charset="0"/>
                      </a:endParaRPr>
                    </a:p>
                  </a:txBody>
                  <a:tcPr marL="3030" marR="3030" marT="3030" marB="0" anchor="b">
                    <a:lnL>
                      <a:noFill/>
                    </a:lnL>
                    <a:lnR>
                      <a:noFill/>
                    </a:lnR>
                    <a:lnT>
                      <a:noFill/>
                    </a:lnT>
                    <a:lnB>
                      <a:noFill/>
                    </a:lnB>
                  </a:tcPr>
                </a:tc>
              </a:tr>
              <a:tr h="168558">
                <a:tc>
                  <a:txBody>
                    <a:bodyPr/>
                    <a:lstStyle/>
                    <a:p>
                      <a:pPr algn="l" fontAlgn="ctr"/>
                      <a:r>
                        <a:rPr lang="en-US" sz="1100" b="1" i="0" u="none" strike="noStrike">
                          <a:solidFill>
                            <a:srgbClr val="000000"/>
                          </a:solidFill>
                          <a:latin typeface="Arial Narrow" pitchFamily="34" charset="0"/>
                        </a:rPr>
                        <a:t>REVERSE LUNGES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pitchFamily="34" charset="0"/>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pitchFamily="34" charset="0"/>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pitchFamily="34" charset="0"/>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pitchFamily="34" charset="0"/>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pitchFamily="34" charset="0"/>
                        </a:rPr>
                        <a:t>4 EA.</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pitchFamily="34" charset="0"/>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pitchFamily="34" charset="0"/>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pitchFamily="34" charset="0"/>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pitchFamily="34" charset="0"/>
                      </a:endParaRPr>
                    </a:p>
                  </a:txBody>
                  <a:tcPr marL="3030" marR="3030" marT="3030" marB="0" anchor="b">
                    <a:lnL>
                      <a:noFill/>
                    </a:lnL>
                    <a:lnR>
                      <a:noFill/>
                    </a:lnR>
                    <a:lnT>
                      <a:noFill/>
                    </a:lnT>
                    <a:lnB>
                      <a:noFill/>
                    </a:lnB>
                  </a:tcPr>
                </a:tc>
              </a:tr>
              <a:tr h="168558">
                <a:tc>
                  <a:txBody>
                    <a:bodyPr/>
                    <a:lstStyle/>
                    <a:p>
                      <a:pPr algn="l" fontAlgn="ctr"/>
                      <a:r>
                        <a:rPr lang="en-US" sz="1100" b="1" i="0" u="none" strike="noStrike">
                          <a:solidFill>
                            <a:srgbClr val="000000"/>
                          </a:solidFill>
                          <a:latin typeface="Arial Narrow" pitchFamily="34" charset="0"/>
                        </a:rPr>
                        <a:t>DB 1-LEG RDL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pitchFamily="34" charset="0"/>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pitchFamily="34" charset="0"/>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pitchFamily="34" charset="0"/>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pitchFamily="34" charset="0"/>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pitchFamily="34" charset="0"/>
                        </a:rPr>
                        <a:t>4</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pitchFamily="34" charset="0"/>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pitchFamily="34" charset="0"/>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pitchFamily="34" charset="0"/>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pitchFamily="34" charset="0"/>
                      </a:endParaRPr>
                    </a:p>
                  </a:txBody>
                  <a:tcPr marL="3030" marR="3030" marT="3030" marB="0" anchor="b">
                    <a:lnL>
                      <a:noFill/>
                    </a:lnL>
                    <a:lnR>
                      <a:noFill/>
                    </a:lnR>
                    <a:lnT>
                      <a:noFill/>
                    </a:lnT>
                    <a:lnB>
                      <a:noFill/>
                    </a:lnB>
                  </a:tcPr>
                </a:tc>
              </a:tr>
              <a:tr h="168558">
                <a:tc>
                  <a:txBody>
                    <a:bodyPr/>
                    <a:lstStyle/>
                    <a:p>
                      <a:pPr algn="l" fontAlgn="ctr"/>
                      <a:r>
                        <a:rPr lang="en-US" sz="1100" b="1" i="0" u="none" strike="noStrike">
                          <a:solidFill>
                            <a:srgbClr val="000000"/>
                          </a:solidFill>
                          <a:latin typeface="Arial Narrow" pitchFamily="34" charset="0"/>
                        </a:rPr>
                        <a:t>BI'S AND TRI'S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4">
                  <a:txBody>
                    <a:bodyPr/>
                    <a:lstStyle/>
                    <a:p>
                      <a:pPr algn="ctr" fontAlgn="ctr"/>
                      <a:r>
                        <a:rPr lang="en-US" sz="1100" b="1" i="0" u="none" strike="noStrike">
                          <a:solidFill>
                            <a:srgbClr val="000000"/>
                          </a:solidFill>
                          <a:latin typeface="Arial Narrow" pitchFamily="34" charset="0"/>
                        </a:rPr>
                        <a:t>YOUR CHOICE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ctr"/>
                      <a:r>
                        <a:rPr lang="en-US" sz="1100" b="1" i="0" u="none" strike="noStrike">
                          <a:solidFill>
                            <a:srgbClr val="000000"/>
                          </a:solidFill>
                          <a:latin typeface="Arial Narrow" pitchFamily="34" charset="0"/>
                        </a:rPr>
                        <a:t>4 EA.</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pitchFamily="34" charset="0"/>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pitchFamily="34" charset="0"/>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pitchFamily="34" charset="0"/>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pitchFamily="34" charset="0"/>
                      </a:endParaRPr>
                    </a:p>
                  </a:txBody>
                  <a:tcPr marL="3030" marR="3030" marT="3030" marB="0" anchor="b">
                    <a:lnL>
                      <a:noFill/>
                    </a:lnL>
                    <a:lnR>
                      <a:noFill/>
                    </a:lnR>
                    <a:lnT>
                      <a:noFill/>
                    </a:lnT>
                    <a:lnB>
                      <a:noFill/>
                    </a:lnB>
                  </a:tcPr>
                </a:tc>
              </a:tr>
              <a:tr h="175500">
                <a:tc>
                  <a:txBody>
                    <a:bodyPr/>
                    <a:lstStyle/>
                    <a:p>
                      <a:pPr algn="l" fontAlgn="ctr"/>
                      <a:r>
                        <a:rPr lang="en-US" sz="1100" b="1" i="0" u="none" strike="noStrike">
                          <a:solidFill>
                            <a:srgbClr val="000000"/>
                          </a:solidFill>
                          <a:latin typeface="Arial Narrow" pitchFamily="34" charset="0"/>
                        </a:rPr>
                        <a:t>FOREARMS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4">
                  <a:txBody>
                    <a:bodyPr/>
                    <a:lstStyle/>
                    <a:p>
                      <a:pPr algn="ctr" fontAlgn="ctr"/>
                      <a:r>
                        <a:rPr lang="en-US" sz="1100" b="1" i="0" u="none" strike="noStrike">
                          <a:solidFill>
                            <a:srgbClr val="000000"/>
                          </a:solidFill>
                          <a:latin typeface="Arial Narrow" pitchFamily="34" charset="0"/>
                        </a:rPr>
                        <a:t>YOUR CHOICE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ctr"/>
                      <a:r>
                        <a:rPr lang="en-US" sz="1100" b="1" i="0" u="none" strike="noStrike">
                          <a:solidFill>
                            <a:srgbClr val="000000"/>
                          </a:solidFill>
                          <a:latin typeface="Arial Narrow" pitchFamily="34" charset="0"/>
                        </a:rPr>
                        <a:t>10</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pitchFamily="34" charset="0"/>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pitchFamily="34" charset="0"/>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pitchFamily="34" charset="0"/>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pitchFamily="34" charset="0"/>
                      </a:endParaRPr>
                    </a:p>
                  </a:txBody>
                  <a:tcPr marL="3030" marR="3030" marT="3030" marB="0" anchor="b">
                    <a:lnL>
                      <a:noFill/>
                    </a:lnL>
                    <a:lnR>
                      <a:noFill/>
                    </a:lnR>
                    <a:lnT>
                      <a:noFill/>
                    </a:lnT>
                    <a:lnB>
                      <a:noFill/>
                    </a:lnB>
                  </a:tcPr>
                </a:tc>
              </a:tr>
              <a:tr h="168558">
                <a:tc>
                  <a:txBody>
                    <a:bodyPr/>
                    <a:lstStyle/>
                    <a:p>
                      <a:pPr algn="l" fontAlgn="ctr"/>
                      <a:endParaRPr lang="en-US" sz="1100" b="0" i="0" u="none" strike="noStrike">
                        <a:solidFill>
                          <a:srgbClr val="000000"/>
                        </a:solidFill>
                        <a:latin typeface="Arial Narrow" pitchFamily="34" charset="0"/>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pitchFamily="34" charset="0"/>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pitchFamily="34" charset="0"/>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pitchFamily="34" charset="0"/>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pitchFamily="34" charset="0"/>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pitchFamily="34" charset="0"/>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pitchFamily="34" charset="0"/>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pitchFamily="34" charset="0"/>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pitchFamily="34" charset="0"/>
                      </a:endParaRPr>
                    </a:p>
                  </a:txBody>
                  <a:tcPr marL="3030" marR="3030" marT="3030" marB="0" anchor="ctr">
                    <a:lnL>
                      <a:noFill/>
                    </a:lnL>
                    <a:lnR>
                      <a:noFill/>
                    </a:lnR>
                    <a:lnT>
                      <a:noFill/>
                    </a:lnT>
                    <a:lnB>
                      <a:noFill/>
                    </a:lnB>
                  </a:tcPr>
                </a:tc>
                <a:tc>
                  <a:txBody>
                    <a:bodyPr/>
                    <a:lstStyle/>
                    <a:p>
                      <a:pPr algn="l" fontAlgn="b"/>
                      <a:endParaRPr lang="en-US" sz="1100" b="0" i="0" u="none" strike="noStrike">
                        <a:solidFill>
                          <a:srgbClr val="000000"/>
                        </a:solidFill>
                        <a:latin typeface="Arial Narrow" pitchFamily="34" charset="0"/>
                      </a:endParaRPr>
                    </a:p>
                  </a:txBody>
                  <a:tcPr marL="3030" marR="3030" marT="3030" marB="0" anchor="b">
                    <a:lnL>
                      <a:noFill/>
                    </a:lnL>
                    <a:lnR>
                      <a:noFill/>
                    </a:lnR>
                    <a:lnT>
                      <a:noFill/>
                    </a:lnT>
                    <a:lnB>
                      <a:noFill/>
                    </a:lnB>
                  </a:tcPr>
                </a:tc>
              </a:tr>
              <a:tr h="168558">
                <a:tc gridSpan="10">
                  <a:txBody>
                    <a:bodyPr/>
                    <a:lstStyle/>
                    <a:p>
                      <a:pPr algn="ctr" fontAlgn="ctr"/>
                      <a:r>
                        <a:rPr lang="en-US" sz="1100" b="1" i="0" u="none" strike="noStrike">
                          <a:solidFill>
                            <a:srgbClr val="000000"/>
                          </a:solidFill>
                          <a:latin typeface="Arial Narrow" pitchFamily="34" charset="0"/>
                        </a:rPr>
                        <a:t>DAY 2</a:t>
                      </a:r>
                    </a:p>
                  </a:txBody>
                  <a:tcPr marL="3030" marR="3030" marT="3030" marB="0" anchor="ctr">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75500">
                <a:tc>
                  <a:txBody>
                    <a:bodyPr/>
                    <a:lstStyle/>
                    <a:p>
                      <a:pPr algn="l" fontAlgn="ctr"/>
                      <a:endParaRPr lang="en-US" sz="1100" b="1" i="0" u="none" strike="noStrike">
                        <a:solidFill>
                          <a:srgbClr val="000000"/>
                        </a:solidFill>
                        <a:latin typeface="Arial Narrow" pitchFamily="34" charset="0"/>
                      </a:endParaRPr>
                    </a:p>
                  </a:txBody>
                  <a:tcPr marL="3030" marR="3030" marT="3030" marB="0" anchor="ctr">
                    <a:lnL>
                      <a:noFill/>
                    </a:lnL>
                    <a:lnR>
                      <a:noFill/>
                    </a:lnR>
                    <a:lnT>
                      <a:noFill/>
                    </a:lnT>
                    <a:lnB>
                      <a:noFill/>
                    </a:lnB>
                  </a:tcPr>
                </a:tc>
                <a:tc>
                  <a:txBody>
                    <a:bodyPr/>
                    <a:lstStyle/>
                    <a:p>
                      <a:pPr algn="l" fontAlgn="ctr"/>
                      <a:endParaRPr lang="en-US" sz="1100" b="1" i="0" u="none" strike="noStrike">
                        <a:solidFill>
                          <a:srgbClr val="000000"/>
                        </a:solidFill>
                        <a:latin typeface="Arial Narrow" pitchFamily="34" charset="0"/>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pitchFamily="34" charset="0"/>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pitchFamily="34" charset="0"/>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pitchFamily="34" charset="0"/>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pitchFamily="34" charset="0"/>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pitchFamily="34" charset="0"/>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pitchFamily="34" charset="0"/>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pitchFamily="34" charset="0"/>
                      </a:endParaRPr>
                    </a:p>
                  </a:txBody>
                  <a:tcPr marL="3030" marR="3030" marT="3030" marB="0" anchor="ctr">
                    <a:lnL>
                      <a:noFill/>
                    </a:lnL>
                    <a:lnR>
                      <a:noFill/>
                    </a:lnR>
                    <a:lnT>
                      <a:noFill/>
                    </a:lnT>
                    <a:lnB>
                      <a:noFill/>
                    </a:lnB>
                  </a:tcPr>
                </a:tc>
                <a:tc>
                  <a:txBody>
                    <a:bodyPr/>
                    <a:lstStyle/>
                    <a:p>
                      <a:pPr algn="l" fontAlgn="b"/>
                      <a:endParaRPr lang="en-US" sz="1100" b="0" i="0" u="none" strike="noStrike">
                        <a:solidFill>
                          <a:srgbClr val="000000"/>
                        </a:solidFill>
                        <a:latin typeface="Arial Narrow" pitchFamily="34" charset="0"/>
                      </a:endParaRPr>
                    </a:p>
                  </a:txBody>
                  <a:tcPr marL="3030" marR="3030" marT="3030" marB="0" anchor="b">
                    <a:lnL>
                      <a:noFill/>
                    </a:lnL>
                    <a:lnR>
                      <a:noFill/>
                    </a:lnR>
                    <a:lnT>
                      <a:noFill/>
                    </a:lnT>
                    <a:lnB>
                      <a:noFill/>
                    </a:lnB>
                  </a:tcPr>
                </a:tc>
              </a:tr>
              <a:tr h="175500">
                <a:tc>
                  <a:txBody>
                    <a:bodyPr/>
                    <a:lstStyle/>
                    <a:p>
                      <a:pPr algn="l" fontAlgn="ctr"/>
                      <a:endParaRPr lang="en-US" sz="1100" b="1" i="0" u="none" strike="noStrike">
                        <a:solidFill>
                          <a:srgbClr val="000000"/>
                        </a:solidFill>
                        <a:latin typeface="Arial Narrow" pitchFamily="34" charset="0"/>
                      </a:endParaRPr>
                    </a:p>
                  </a:txBody>
                  <a:tcPr marL="3030" marR="3030" marT="303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gridSpan="2">
                  <a:txBody>
                    <a:bodyPr/>
                    <a:lstStyle/>
                    <a:p>
                      <a:pPr algn="ctr" fontAlgn="ctr"/>
                      <a:r>
                        <a:rPr lang="en-US" sz="1100" b="1" i="0" u="none" strike="noStrike">
                          <a:solidFill>
                            <a:srgbClr val="000000"/>
                          </a:solidFill>
                          <a:latin typeface="Arial Narrow" pitchFamily="34" charset="0"/>
                        </a:rPr>
                        <a:t>WARM-UP</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algn="ctr" fontAlgn="ctr"/>
                      <a:r>
                        <a:rPr lang="en-US" sz="1100" b="1" i="0" u="none" strike="noStrike">
                          <a:solidFill>
                            <a:srgbClr val="000000"/>
                          </a:solidFill>
                          <a:latin typeface="Arial Narrow" pitchFamily="34" charset="0"/>
                        </a:rPr>
                        <a:t>WARM-UP</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3">
                  <a:txBody>
                    <a:bodyPr/>
                    <a:lstStyle/>
                    <a:p>
                      <a:pPr algn="ctr" fontAlgn="ctr"/>
                      <a:r>
                        <a:rPr lang="en-US" sz="1100" b="1" i="0" u="none" strike="noStrike">
                          <a:solidFill>
                            <a:srgbClr val="000000"/>
                          </a:solidFill>
                          <a:latin typeface="Arial Narrow" pitchFamily="34" charset="0"/>
                        </a:rPr>
                        <a:t>WORK SETS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l" fontAlgn="ctr"/>
                      <a:endParaRPr lang="en-US" sz="1100" b="1" i="0" u="none" strike="noStrike">
                        <a:solidFill>
                          <a:srgbClr val="000000"/>
                        </a:solidFill>
                        <a:latin typeface="Arial Narrow" pitchFamily="34" charset="0"/>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pitchFamily="34" charset="0"/>
                      </a:endParaRPr>
                    </a:p>
                  </a:txBody>
                  <a:tcPr marL="3030" marR="3030" marT="3030" marB="0" anchor="b">
                    <a:lnL>
                      <a:noFill/>
                    </a:lnL>
                    <a:lnR>
                      <a:noFill/>
                    </a:lnR>
                    <a:lnT>
                      <a:noFill/>
                    </a:lnT>
                    <a:lnB>
                      <a:noFill/>
                    </a:lnB>
                  </a:tcPr>
                </a:tc>
              </a:tr>
              <a:tr h="175500">
                <a:tc>
                  <a:txBody>
                    <a:bodyPr/>
                    <a:lstStyle/>
                    <a:p>
                      <a:pPr algn="ctr" fontAlgn="ctr"/>
                      <a:r>
                        <a:rPr lang="en-US" sz="1100" b="1" i="0" u="none" strike="noStrike">
                          <a:solidFill>
                            <a:srgbClr val="000000"/>
                          </a:solidFill>
                          <a:latin typeface="Arial Narrow" pitchFamily="34" charset="0"/>
                        </a:rPr>
                        <a:t>EXERCISE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pitchFamily="34" charset="0"/>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pitchFamily="34" charset="0"/>
                        </a:rPr>
                        <a:t>WEIGHT</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pitchFamily="34" charset="0"/>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pitchFamily="34" charset="0"/>
                        </a:rPr>
                        <a:t>WEIGHT</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pitchFamily="34" charset="0"/>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pitchFamily="34" charset="0"/>
                        </a:rPr>
                        <a:t>WEIGHT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pitchFamily="34" charset="0"/>
                        </a:rPr>
                        <a:t>SETS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en-US" sz="1100" b="1" i="0" u="none" strike="noStrike">
                        <a:solidFill>
                          <a:srgbClr val="000000"/>
                        </a:solidFill>
                        <a:latin typeface="Arial Narrow" pitchFamily="34" charset="0"/>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pitchFamily="34" charset="0"/>
                      </a:endParaRPr>
                    </a:p>
                  </a:txBody>
                  <a:tcPr marL="3030" marR="3030" marT="3030" marB="0" anchor="b">
                    <a:lnL>
                      <a:noFill/>
                    </a:lnL>
                    <a:lnR>
                      <a:noFill/>
                    </a:lnR>
                    <a:lnT>
                      <a:noFill/>
                    </a:lnT>
                    <a:lnB>
                      <a:noFill/>
                    </a:lnB>
                  </a:tcPr>
                </a:tc>
              </a:tr>
              <a:tr h="168558">
                <a:tc>
                  <a:txBody>
                    <a:bodyPr/>
                    <a:lstStyle/>
                    <a:p>
                      <a:pPr algn="l" fontAlgn="ctr"/>
                      <a:r>
                        <a:rPr lang="en-US" sz="1100" b="1" i="0" u="none" strike="noStrike">
                          <a:solidFill>
                            <a:srgbClr val="000000"/>
                          </a:solidFill>
                          <a:latin typeface="Arial Narrow" pitchFamily="34" charset="0"/>
                        </a:rPr>
                        <a:t>BENCH PRESS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pitchFamily="34" charset="0"/>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pitchFamily="34" charset="0"/>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pitchFamily="34" charset="0"/>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pitchFamily="34" charset="0"/>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pitchFamily="34" charset="0"/>
                        </a:rPr>
                        <a:t>4</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pitchFamily="34" charset="0"/>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pitchFamily="34" charset="0"/>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pitchFamily="34" charset="0"/>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pitchFamily="34" charset="0"/>
                      </a:endParaRPr>
                    </a:p>
                  </a:txBody>
                  <a:tcPr marL="3030" marR="3030" marT="3030" marB="0" anchor="b">
                    <a:lnL>
                      <a:noFill/>
                    </a:lnL>
                    <a:lnR>
                      <a:noFill/>
                    </a:lnR>
                    <a:lnT>
                      <a:noFill/>
                    </a:lnT>
                    <a:lnB>
                      <a:noFill/>
                    </a:lnB>
                  </a:tcPr>
                </a:tc>
              </a:tr>
              <a:tr h="168558">
                <a:tc>
                  <a:txBody>
                    <a:bodyPr/>
                    <a:lstStyle/>
                    <a:p>
                      <a:pPr algn="l" fontAlgn="ctr"/>
                      <a:r>
                        <a:rPr lang="en-US" sz="1100" b="1" i="0" u="none" strike="noStrike">
                          <a:solidFill>
                            <a:srgbClr val="000000"/>
                          </a:solidFill>
                          <a:latin typeface="Arial Narrow" pitchFamily="34" charset="0"/>
                        </a:rPr>
                        <a:t>ONE ARM LAT PULLDOWN</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pitchFamily="34" charset="0"/>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pitchFamily="34" charset="0"/>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pitchFamily="34" charset="0"/>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pitchFamily="34" charset="0"/>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pitchFamily="34" charset="0"/>
                        </a:rPr>
                        <a:t>4</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pitchFamily="34" charset="0"/>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pitchFamily="34" charset="0"/>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pitchFamily="34" charset="0"/>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pitchFamily="34" charset="0"/>
                      </a:endParaRPr>
                    </a:p>
                  </a:txBody>
                  <a:tcPr marL="3030" marR="3030" marT="3030" marB="0" anchor="b">
                    <a:lnL>
                      <a:noFill/>
                    </a:lnL>
                    <a:lnR>
                      <a:noFill/>
                    </a:lnR>
                    <a:lnT>
                      <a:noFill/>
                    </a:lnT>
                    <a:lnB>
                      <a:noFill/>
                    </a:lnB>
                  </a:tcPr>
                </a:tc>
              </a:tr>
              <a:tr h="168558">
                <a:tc>
                  <a:txBody>
                    <a:bodyPr/>
                    <a:lstStyle/>
                    <a:p>
                      <a:pPr algn="l" fontAlgn="ctr"/>
                      <a:r>
                        <a:rPr lang="en-US" sz="1100" b="1" i="0" u="none" strike="noStrike">
                          <a:solidFill>
                            <a:srgbClr val="000000"/>
                          </a:solidFill>
                          <a:latin typeface="Arial Narrow" pitchFamily="34" charset="0"/>
                        </a:rPr>
                        <a:t>SHOULDER PRESS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pitchFamily="34" charset="0"/>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pitchFamily="34" charset="0"/>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pitchFamily="34" charset="0"/>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pitchFamily="34" charset="0"/>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pitchFamily="34" charset="0"/>
                        </a:rPr>
                        <a:t>4</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pitchFamily="34" charset="0"/>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pitchFamily="34" charset="0"/>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pitchFamily="34" charset="0"/>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pitchFamily="34" charset="0"/>
                      </a:endParaRPr>
                    </a:p>
                  </a:txBody>
                  <a:tcPr marL="3030" marR="3030" marT="3030" marB="0" anchor="b">
                    <a:lnL>
                      <a:noFill/>
                    </a:lnL>
                    <a:lnR>
                      <a:noFill/>
                    </a:lnR>
                    <a:lnT>
                      <a:noFill/>
                    </a:lnT>
                    <a:lnB>
                      <a:noFill/>
                    </a:lnB>
                  </a:tcPr>
                </a:tc>
              </a:tr>
              <a:tr h="168558">
                <a:tc>
                  <a:txBody>
                    <a:bodyPr/>
                    <a:lstStyle/>
                    <a:p>
                      <a:pPr algn="l" fontAlgn="ctr"/>
                      <a:r>
                        <a:rPr lang="en-US" sz="1100" b="1" i="0" u="none" strike="noStrike">
                          <a:solidFill>
                            <a:srgbClr val="000000"/>
                          </a:solidFill>
                          <a:latin typeface="Arial Narrow" pitchFamily="34" charset="0"/>
                        </a:rPr>
                        <a:t>ONE ARM DB ROW</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pitchFamily="34" charset="0"/>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pitchFamily="34" charset="0"/>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pitchFamily="34" charset="0"/>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pitchFamily="34" charset="0"/>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pitchFamily="34" charset="0"/>
                        </a:rPr>
                        <a:t>4</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pitchFamily="34" charset="0"/>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pitchFamily="34" charset="0"/>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pitchFamily="34" charset="0"/>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pitchFamily="34" charset="0"/>
                      </a:endParaRPr>
                    </a:p>
                  </a:txBody>
                  <a:tcPr marL="3030" marR="3030" marT="3030" marB="0" anchor="b">
                    <a:lnL>
                      <a:noFill/>
                    </a:lnL>
                    <a:lnR>
                      <a:noFill/>
                    </a:lnR>
                    <a:lnT>
                      <a:noFill/>
                    </a:lnT>
                    <a:lnB>
                      <a:noFill/>
                    </a:lnB>
                  </a:tcPr>
                </a:tc>
              </a:tr>
              <a:tr h="168558">
                <a:tc>
                  <a:txBody>
                    <a:bodyPr/>
                    <a:lstStyle/>
                    <a:p>
                      <a:pPr algn="l" fontAlgn="ctr"/>
                      <a:r>
                        <a:rPr lang="en-US" sz="1100" b="1" i="0" u="none" strike="noStrike">
                          <a:solidFill>
                            <a:srgbClr val="000000"/>
                          </a:solidFill>
                          <a:latin typeface="Arial Narrow" pitchFamily="34" charset="0"/>
                        </a:rPr>
                        <a:t>DIPS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pitchFamily="34" charset="0"/>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pitchFamily="34" charset="0"/>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pitchFamily="34" charset="0"/>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pitchFamily="34" charset="0"/>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1100" b="1" i="0" u="none" strike="noStrike">
                          <a:solidFill>
                            <a:srgbClr val="000000"/>
                          </a:solidFill>
                          <a:latin typeface="Arial Narrow" pitchFamily="34" charset="0"/>
                        </a:rPr>
                        <a:t>FAILURE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100" b="1" i="0" u="none" strike="noStrike">
                          <a:solidFill>
                            <a:srgbClr val="000000"/>
                          </a:solidFill>
                          <a:latin typeface="Arial Narrow" pitchFamily="34" charset="0"/>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pitchFamily="34" charset="0"/>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pitchFamily="34" charset="0"/>
                      </a:endParaRPr>
                    </a:p>
                  </a:txBody>
                  <a:tcPr marL="3030" marR="3030" marT="3030" marB="0" anchor="b">
                    <a:lnL>
                      <a:noFill/>
                    </a:lnL>
                    <a:lnR>
                      <a:noFill/>
                    </a:lnR>
                    <a:lnT>
                      <a:noFill/>
                    </a:lnT>
                    <a:lnB>
                      <a:noFill/>
                    </a:lnB>
                  </a:tcPr>
                </a:tc>
              </a:tr>
              <a:tr h="175500">
                <a:tc>
                  <a:txBody>
                    <a:bodyPr/>
                    <a:lstStyle/>
                    <a:p>
                      <a:pPr algn="l" fontAlgn="ctr"/>
                      <a:r>
                        <a:rPr lang="en-US" sz="1100" b="1" i="0" u="none" strike="noStrike">
                          <a:solidFill>
                            <a:srgbClr val="000000"/>
                          </a:solidFill>
                          <a:latin typeface="Arial Narrow" pitchFamily="34" charset="0"/>
                        </a:rPr>
                        <a:t>SHOULDER PRE-HAB</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4">
                  <a:txBody>
                    <a:bodyPr/>
                    <a:lstStyle/>
                    <a:p>
                      <a:pPr algn="ctr" fontAlgn="ctr"/>
                      <a:r>
                        <a:rPr lang="en-US" sz="1100" b="1" i="0" u="none" strike="noStrike">
                          <a:solidFill>
                            <a:srgbClr val="000000"/>
                          </a:solidFill>
                          <a:latin typeface="Arial Narrow" pitchFamily="34" charset="0"/>
                        </a:rPr>
                        <a:t>YOUR CHOICE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ctr"/>
                      <a:r>
                        <a:rPr lang="en-US" sz="1100" b="1" i="0" u="none" strike="noStrike">
                          <a:solidFill>
                            <a:srgbClr val="000000"/>
                          </a:solidFill>
                          <a:latin typeface="Arial Narrow" pitchFamily="34" charset="0"/>
                        </a:rPr>
                        <a:t>15</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pitchFamily="34" charset="0"/>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pitchFamily="34" charset="0"/>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pitchFamily="34" charset="0"/>
                      </a:endParaRPr>
                    </a:p>
                  </a:txBody>
                  <a:tcPr marL="3030" marR="3030" marT="303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latin typeface="Arial Narrow" pitchFamily="34" charset="0"/>
                      </a:endParaRPr>
                    </a:p>
                  </a:txBody>
                  <a:tcPr marL="3030" marR="3030" marT="3030" marB="0" anchor="b">
                    <a:lnL>
                      <a:noFill/>
                    </a:lnL>
                    <a:lnR>
                      <a:noFill/>
                    </a:lnR>
                    <a:lnT>
                      <a:noFill/>
                    </a:lnT>
                    <a:lnB>
                      <a:noFill/>
                    </a:lnB>
                  </a:tcPr>
                </a:tc>
              </a:tr>
              <a:tr h="168558">
                <a:tc>
                  <a:txBody>
                    <a:bodyPr/>
                    <a:lstStyle/>
                    <a:p>
                      <a:pPr algn="l" fontAlgn="ctr"/>
                      <a:endParaRPr lang="en-US" sz="1100" b="0" i="0" u="none" strike="noStrike">
                        <a:solidFill>
                          <a:srgbClr val="000000"/>
                        </a:solidFill>
                        <a:latin typeface="Arial Narrow" pitchFamily="34" charset="0"/>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pitchFamily="34" charset="0"/>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pitchFamily="34" charset="0"/>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pitchFamily="34" charset="0"/>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pitchFamily="34" charset="0"/>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pitchFamily="34" charset="0"/>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pitchFamily="34" charset="0"/>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pitchFamily="34" charset="0"/>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pitchFamily="34" charset="0"/>
                      </a:endParaRPr>
                    </a:p>
                  </a:txBody>
                  <a:tcPr marL="3030" marR="3030" marT="3030" marB="0" anchor="ctr">
                    <a:lnL>
                      <a:noFill/>
                    </a:lnL>
                    <a:lnR>
                      <a:noFill/>
                    </a:lnR>
                    <a:lnT>
                      <a:noFill/>
                    </a:lnT>
                    <a:lnB>
                      <a:noFill/>
                    </a:lnB>
                  </a:tcPr>
                </a:tc>
                <a:tc>
                  <a:txBody>
                    <a:bodyPr/>
                    <a:lstStyle/>
                    <a:p>
                      <a:pPr algn="l" fontAlgn="b"/>
                      <a:endParaRPr lang="en-US" sz="1100" b="0" i="0" u="none" strike="noStrike">
                        <a:solidFill>
                          <a:srgbClr val="000000"/>
                        </a:solidFill>
                        <a:latin typeface="Arial Narrow" pitchFamily="34" charset="0"/>
                      </a:endParaRPr>
                    </a:p>
                  </a:txBody>
                  <a:tcPr marL="3030" marR="3030" marT="3030" marB="0" anchor="b">
                    <a:lnL>
                      <a:noFill/>
                    </a:lnL>
                    <a:lnR>
                      <a:noFill/>
                    </a:lnR>
                    <a:lnT>
                      <a:noFill/>
                    </a:lnT>
                    <a:lnB>
                      <a:noFill/>
                    </a:lnB>
                  </a:tcPr>
                </a:tc>
              </a:tr>
              <a:tr h="168558">
                <a:tc gridSpan="10">
                  <a:txBody>
                    <a:bodyPr/>
                    <a:lstStyle/>
                    <a:p>
                      <a:pPr algn="ctr" fontAlgn="ctr"/>
                      <a:r>
                        <a:rPr lang="en-US" sz="1100" b="0" i="1" u="none" strike="noStrike">
                          <a:solidFill>
                            <a:srgbClr val="000000"/>
                          </a:solidFill>
                          <a:latin typeface="Arial Narrow" pitchFamily="34" charset="0"/>
                        </a:rPr>
                        <a:t>DAY 3</a:t>
                      </a:r>
                    </a:p>
                  </a:txBody>
                  <a:tcPr marL="3030" marR="3030" marT="3030" marB="0" anchor="ctr">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75500">
                <a:tc>
                  <a:txBody>
                    <a:bodyPr/>
                    <a:lstStyle/>
                    <a:p>
                      <a:pPr algn="l" fontAlgn="ctr"/>
                      <a:endParaRPr lang="en-US" sz="1100" b="0" i="1" u="none" strike="noStrike">
                        <a:solidFill>
                          <a:srgbClr val="000000"/>
                        </a:solidFill>
                        <a:latin typeface="Arial Narrow" pitchFamily="34" charset="0"/>
                      </a:endParaRPr>
                    </a:p>
                  </a:txBody>
                  <a:tcPr marL="3030" marR="3030" marT="3030" marB="0" anchor="ctr">
                    <a:lnL>
                      <a:noFill/>
                    </a:lnL>
                    <a:lnR>
                      <a:noFill/>
                    </a:lnR>
                    <a:lnT>
                      <a:noFill/>
                    </a:lnT>
                    <a:lnB>
                      <a:noFill/>
                    </a:lnB>
                  </a:tcPr>
                </a:tc>
                <a:tc>
                  <a:txBody>
                    <a:bodyPr/>
                    <a:lstStyle/>
                    <a:p>
                      <a:pPr algn="l" fontAlgn="ctr"/>
                      <a:endParaRPr lang="en-US" sz="1100" b="0" i="1" u="none" strike="noStrike">
                        <a:solidFill>
                          <a:srgbClr val="000000"/>
                        </a:solidFill>
                        <a:latin typeface="Arial Narrow" pitchFamily="34" charset="0"/>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pitchFamily="34" charset="0"/>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pitchFamily="34" charset="0"/>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pitchFamily="34" charset="0"/>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pitchFamily="34" charset="0"/>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pitchFamily="34" charset="0"/>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pitchFamily="34" charset="0"/>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pitchFamily="34" charset="0"/>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latin typeface="Arial Narrow" pitchFamily="34" charset="0"/>
                      </a:endParaRPr>
                    </a:p>
                  </a:txBody>
                  <a:tcPr marL="3030" marR="3030" marT="3030" marB="0" anchor="b">
                    <a:lnL>
                      <a:noFill/>
                    </a:lnL>
                    <a:lnR>
                      <a:noFill/>
                    </a:lnR>
                    <a:lnT>
                      <a:noFill/>
                    </a:lnT>
                    <a:lnB>
                      <a:noFill/>
                    </a:lnB>
                  </a:tcPr>
                </a:tc>
              </a:tr>
              <a:tr h="175500">
                <a:tc>
                  <a:txBody>
                    <a:bodyPr/>
                    <a:lstStyle/>
                    <a:p>
                      <a:pPr algn="l" fontAlgn="ctr"/>
                      <a:endParaRPr lang="en-US" sz="1100" b="0" i="1" u="none" strike="noStrike">
                        <a:solidFill>
                          <a:srgbClr val="000000"/>
                        </a:solidFill>
                        <a:latin typeface="Arial Narrow" pitchFamily="34" charset="0"/>
                      </a:endParaRPr>
                    </a:p>
                  </a:txBody>
                  <a:tcPr marL="3030" marR="3030" marT="303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gridSpan="2">
                  <a:txBody>
                    <a:bodyPr/>
                    <a:lstStyle/>
                    <a:p>
                      <a:pPr algn="ctr" fontAlgn="ctr"/>
                      <a:r>
                        <a:rPr lang="en-US" sz="1100" b="0" i="1" u="none" strike="noStrike">
                          <a:solidFill>
                            <a:srgbClr val="000000"/>
                          </a:solidFill>
                          <a:latin typeface="Arial Narrow" pitchFamily="34" charset="0"/>
                        </a:rPr>
                        <a:t>WARM-UP</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algn="ctr" fontAlgn="ctr"/>
                      <a:r>
                        <a:rPr lang="en-US" sz="1100" b="0" i="1" u="none" strike="noStrike">
                          <a:solidFill>
                            <a:srgbClr val="000000"/>
                          </a:solidFill>
                          <a:latin typeface="Arial Narrow" pitchFamily="34" charset="0"/>
                        </a:rPr>
                        <a:t>WARM-UP</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3">
                  <a:txBody>
                    <a:bodyPr/>
                    <a:lstStyle/>
                    <a:p>
                      <a:pPr algn="ctr" fontAlgn="ctr"/>
                      <a:r>
                        <a:rPr lang="en-US" sz="1100" b="0" i="1" u="none" strike="noStrike">
                          <a:solidFill>
                            <a:srgbClr val="000000"/>
                          </a:solidFill>
                          <a:latin typeface="Arial Narrow" pitchFamily="34" charset="0"/>
                        </a:rPr>
                        <a:t>WORK SETS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rowSpan="8">
                  <a:txBody>
                    <a:bodyPr/>
                    <a:lstStyle/>
                    <a:p>
                      <a:pPr algn="ctr" fontAlgn="ctr"/>
                      <a:r>
                        <a:rPr lang="en-US" sz="1100" b="0" i="1" u="none" strike="noStrike">
                          <a:solidFill>
                            <a:srgbClr val="000000"/>
                          </a:solidFill>
                          <a:latin typeface="Arial Narrow" pitchFamily="34" charset="0"/>
                        </a:rPr>
                        <a:t>SAME WEIGHT AS MONDAY, BUT MOVE BAR WITH SPEED</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latin typeface="Arial Narrow" pitchFamily="34" charset="0"/>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75500">
                <a:tc>
                  <a:txBody>
                    <a:bodyPr/>
                    <a:lstStyle/>
                    <a:p>
                      <a:pPr algn="ctr" fontAlgn="ctr"/>
                      <a:r>
                        <a:rPr lang="en-US" sz="1100" b="0" i="1" u="none" strike="noStrike">
                          <a:solidFill>
                            <a:srgbClr val="000000"/>
                          </a:solidFill>
                          <a:latin typeface="Arial Narrow" pitchFamily="34" charset="0"/>
                        </a:rPr>
                        <a:t>EXERCISE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pitchFamily="34" charset="0"/>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pitchFamily="34" charset="0"/>
                        </a:rPr>
                        <a:t>WEIGHT</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pitchFamily="34" charset="0"/>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pitchFamily="34" charset="0"/>
                        </a:rPr>
                        <a:t>WEIGHT</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pitchFamily="34" charset="0"/>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pitchFamily="34" charset="0"/>
                        </a:rPr>
                        <a:t>WEIGHT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pitchFamily="34" charset="0"/>
                        </a:rPr>
                        <a:t>SETS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pitchFamily="34" charset="0"/>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68558">
                <a:tc>
                  <a:txBody>
                    <a:bodyPr/>
                    <a:lstStyle/>
                    <a:p>
                      <a:pPr algn="l" fontAlgn="ctr"/>
                      <a:r>
                        <a:rPr lang="en-US" sz="1100" b="0" i="1" u="none" strike="noStrike">
                          <a:solidFill>
                            <a:srgbClr val="000000"/>
                          </a:solidFill>
                          <a:latin typeface="Arial Narrow" pitchFamily="34" charset="0"/>
                        </a:rPr>
                        <a:t>BOX JUMPS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pitchFamily="34" charset="0"/>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pitchFamily="34" charset="0"/>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pitchFamily="34" charset="0"/>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pitchFamily="34" charset="0"/>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pitchFamily="34" charset="0"/>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pitchFamily="34" charset="0"/>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pitchFamily="34" charset="0"/>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pitchFamily="34" charset="0"/>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68558">
                <a:tc>
                  <a:txBody>
                    <a:bodyPr/>
                    <a:lstStyle/>
                    <a:p>
                      <a:pPr algn="l" fontAlgn="ctr"/>
                      <a:r>
                        <a:rPr lang="en-US" sz="1100" b="0" i="1" u="none" strike="noStrike">
                          <a:solidFill>
                            <a:srgbClr val="000000"/>
                          </a:solidFill>
                          <a:latin typeface="Arial Narrow" pitchFamily="34" charset="0"/>
                        </a:rPr>
                        <a:t>LEG PRESS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pitchFamily="34" charset="0"/>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pitchFamily="34" charset="0"/>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pitchFamily="34" charset="0"/>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pitchFamily="34" charset="0"/>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pitchFamily="34" charset="0"/>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pitchFamily="34" charset="0"/>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pitchFamily="34" charset="0"/>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pitchFamily="34" charset="0"/>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68558">
                <a:tc>
                  <a:txBody>
                    <a:bodyPr/>
                    <a:lstStyle/>
                    <a:p>
                      <a:pPr algn="l" fontAlgn="ctr"/>
                      <a:r>
                        <a:rPr lang="en-US" sz="1100" b="0" i="1" u="none" strike="noStrike">
                          <a:solidFill>
                            <a:srgbClr val="000000"/>
                          </a:solidFill>
                          <a:latin typeface="Arial Narrow" pitchFamily="34" charset="0"/>
                        </a:rPr>
                        <a:t>WALKING LUNGES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pitchFamily="34" charset="0"/>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pitchFamily="34" charset="0"/>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pitchFamily="34" charset="0"/>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pitchFamily="34" charset="0"/>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pitchFamily="34" charset="0"/>
                        </a:rPr>
                        <a:t>2 EA.</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pitchFamily="34" charset="0"/>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pitchFamily="34" charset="0"/>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pitchFamily="34" charset="0"/>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68558">
                <a:tc>
                  <a:txBody>
                    <a:bodyPr/>
                    <a:lstStyle/>
                    <a:p>
                      <a:pPr algn="l" fontAlgn="ctr"/>
                      <a:r>
                        <a:rPr lang="en-US" sz="1100" b="0" i="1" u="none" strike="noStrike">
                          <a:solidFill>
                            <a:srgbClr val="000000"/>
                          </a:solidFill>
                          <a:latin typeface="Arial Narrow" pitchFamily="34" charset="0"/>
                        </a:rPr>
                        <a:t>GOOD MORNINGS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pitchFamily="34" charset="0"/>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pitchFamily="34" charset="0"/>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pitchFamily="34" charset="0"/>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pitchFamily="34" charset="0"/>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pitchFamily="34" charset="0"/>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pitchFamily="34" charset="0"/>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pitchFamily="34" charset="0"/>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pitchFamily="34" charset="0"/>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68558">
                <a:tc>
                  <a:txBody>
                    <a:bodyPr/>
                    <a:lstStyle/>
                    <a:p>
                      <a:pPr algn="l" fontAlgn="ctr"/>
                      <a:r>
                        <a:rPr lang="en-US" sz="1100" b="0" i="1" u="none" strike="noStrike">
                          <a:solidFill>
                            <a:srgbClr val="000000"/>
                          </a:solidFill>
                          <a:latin typeface="Arial Narrow" pitchFamily="34" charset="0"/>
                        </a:rPr>
                        <a:t>BI'S AND TRI'S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pitchFamily="34" charset="0"/>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pitchFamily="34" charset="0"/>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pitchFamily="34" charset="0"/>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pitchFamily="34" charset="0"/>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pitchFamily="34" charset="0"/>
                        </a:rPr>
                        <a:t>2 EA.</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pitchFamily="34" charset="0"/>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pitchFamily="34" charset="0"/>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pitchFamily="34" charset="0"/>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75500">
                <a:tc>
                  <a:txBody>
                    <a:bodyPr/>
                    <a:lstStyle/>
                    <a:p>
                      <a:pPr algn="l" fontAlgn="ctr"/>
                      <a:r>
                        <a:rPr lang="en-US" sz="1100" b="0" i="1" u="none" strike="noStrike">
                          <a:solidFill>
                            <a:srgbClr val="000000"/>
                          </a:solidFill>
                          <a:latin typeface="Arial Narrow" pitchFamily="34" charset="0"/>
                        </a:rPr>
                        <a:t>FOREARMS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pitchFamily="34" charset="0"/>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pitchFamily="34" charset="0"/>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pitchFamily="34" charset="0"/>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pitchFamily="34" charset="0"/>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pitchFamily="34" charset="0"/>
                        </a:rPr>
                        <a:t>10</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pitchFamily="34" charset="0"/>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pitchFamily="34" charset="0"/>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pitchFamily="34" charset="0"/>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68558">
                <a:tc>
                  <a:txBody>
                    <a:bodyPr/>
                    <a:lstStyle/>
                    <a:p>
                      <a:pPr algn="l" fontAlgn="ctr"/>
                      <a:endParaRPr lang="en-US" sz="1100" b="0" i="1" u="none" strike="noStrike">
                        <a:solidFill>
                          <a:srgbClr val="000000"/>
                        </a:solidFill>
                        <a:latin typeface="Arial Narrow" pitchFamily="34" charset="0"/>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pitchFamily="34" charset="0"/>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pitchFamily="34" charset="0"/>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pitchFamily="34" charset="0"/>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pitchFamily="34" charset="0"/>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pitchFamily="34" charset="0"/>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pitchFamily="34" charset="0"/>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pitchFamily="34" charset="0"/>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1" u="none" strike="noStrike">
                        <a:solidFill>
                          <a:srgbClr val="000000"/>
                        </a:solidFill>
                        <a:latin typeface="Arial Narrow" pitchFamily="34" charset="0"/>
                      </a:endParaRPr>
                    </a:p>
                  </a:txBody>
                  <a:tcPr marL="3030" marR="3030" marT="303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latin typeface="Arial Narrow" pitchFamily="34" charset="0"/>
                      </a:endParaRPr>
                    </a:p>
                  </a:txBody>
                  <a:tcPr marL="3030" marR="3030" marT="3030" marB="0" anchor="b">
                    <a:lnL>
                      <a:noFill/>
                    </a:lnL>
                    <a:lnR>
                      <a:noFill/>
                    </a:lnR>
                    <a:lnT>
                      <a:noFill/>
                    </a:lnT>
                    <a:lnB>
                      <a:noFill/>
                    </a:lnB>
                  </a:tcPr>
                </a:tc>
              </a:tr>
              <a:tr h="168558">
                <a:tc gridSpan="10">
                  <a:txBody>
                    <a:bodyPr/>
                    <a:lstStyle/>
                    <a:p>
                      <a:pPr algn="ctr" fontAlgn="ctr"/>
                      <a:r>
                        <a:rPr lang="en-US" sz="1100" b="0" i="1" u="none" strike="noStrike">
                          <a:solidFill>
                            <a:srgbClr val="000000"/>
                          </a:solidFill>
                          <a:latin typeface="Arial Narrow" pitchFamily="34" charset="0"/>
                        </a:rPr>
                        <a:t>DAY 4</a:t>
                      </a:r>
                    </a:p>
                  </a:txBody>
                  <a:tcPr marL="3030" marR="3030" marT="3030" marB="0" anchor="ctr">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75500">
                <a:tc>
                  <a:txBody>
                    <a:bodyPr/>
                    <a:lstStyle/>
                    <a:p>
                      <a:pPr algn="l" fontAlgn="ctr"/>
                      <a:endParaRPr lang="en-US" sz="1100" b="0" i="1" u="none" strike="noStrike">
                        <a:solidFill>
                          <a:srgbClr val="000000"/>
                        </a:solidFill>
                        <a:latin typeface="Arial Narrow" pitchFamily="34" charset="0"/>
                      </a:endParaRPr>
                    </a:p>
                  </a:txBody>
                  <a:tcPr marL="3030" marR="3030" marT="3030" marB="0" anchor="ctr">
                    <a:lnL>
                      <a:noFill/>
                    </a:lnL>
                    <a:lnR>
                      <a:noFill/>
                    </a:lnR>
                    <a:lnT>
                      <a:noFill/>
                    </a:lnT>
                    <a:lnB>
                      <a:noFill/>
                    </a:lnB>
                  </a:tcPr>
                </a:tc>
                <a:tc>
                  <a:txBody>
                    <a:bodyPr/>
                    <a:lstStyle/>
                    <a:p>
                      <a:pPr algn="l" fontAlgn="ctr"/>
                      <a:endParaRPr lang="en-US" sz="1100" b="0" i="1" u="none" strike="noStrike">
                        <a:solidFill>
                          <a:srgbClr val="000000"/>
                        </a:solidFill>
                        <a:latin typeface="Arial Narrow" pitchFamily="34" charset="0"/>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pitchFamily="34" charset="0"/>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pitchFamily="34" charset="0"/>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pitchFamily="34" charset="0"/>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pitchFamily="34" charset="0"/>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pitchFamily="34" charset="0"/>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pitchFamily="34" charset="0"/>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1" u="none" strike="noStrike">
                        <a:solidFill>
                          <a:srgbClr val="000000"/>
                        </a:solidFill>
                        <a:latin typeface="Arial Narrow" pitchFamily="34" charset="0"/>
                      </a:endParaRPr>
                    </a:p>
                  </a:txBody>
                  <a:tcPr marL="3030" marR="3030" marT="303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latin typeface="Arial Narrow" pitchFamily="34" charset="0"/>
                      </a:endParaRPr>
                    </a:p>
                  </a:txBody>
                  <a:tcPr marL="3030" marR="3030" marT="3030" marB="0" anchor="b">
                    <a:lnL>
                      <a:noFill/>
                    </a:lnL>
                    <a:lnR>
                      <a:noFill/>
                    </a:lnR>
                    <a:lnT>
                      <a:noFill/>
                    </a:lnT>
                    <a:lnB>
                      <a:noFill/>
                    </a:lnB>
                  </a:tcPr>
                </a:tc>
              </a:tr>
              <a:tr h="175500">
                <a:tc>
                  <a:txBody>
                    <a:bodyPr/>
                    <a:lstStyle/>
                    <a:p>
                      <a:pPr algn="l" fontAlgn="ctr"/>
                      <a:endParaRPr lang="en-US" sz="1100" b="0" i="1" u="none" strike="noStrike">
                        <a:solidFill>
                          <a:srgbClr val="000000"/>
                        </a:solidFill>
                        <a:latin typeface="Arial Narrow" pitchFamily="34" charset="0"/>
                      </a:endParaRPr>
                    </a:p>
                  </a:txBody>
                  <a:tcPr marL="3030" marR="3030" marT="303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gridSpan="2">
                  <a:txBody>
                    <a:bodyPr/>
                    <a:lstStyle/>
                    <a:p>
                      <a:pPr algn="ctr" fontAlgn="ctr"/>
                      <a:r>
                        <a:rPr lang="en-US" sz="1100" b="0" i="1" u="none" strike="noStrike">
                          <a:solidFill>
                            <a:srgbClr val="000000"/>
                          </a:solidFill>
                          <a:latin typeface="Arial Narrow" pitchFamily="34" charset="0"/>
                        </a:rPr>
                        <a:t>WARM-UP</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algn="ctr" fontAlgn="ctr"/>
                      <a:r>
                        <a:rPr lang="en-US" sz="1100" b="0" i="1" u="none" strike="noStrike">
                          <a:solidFill>
                            <a:srgbClr val="000000"/>
                          </a:solidFill>
                          <a:latin typeface="Arial Narrow" pitchFamily="34" charset="0"/>
                        </a:rPr>
                        <a:t>WARM-UP</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3">
                  <a:txBody>
                    <a:bodyPr/>
                    <a:lstStyle/>
                    <a:p>
                      <a:pPr algn="ctr" fontAlgn="ctr"/>
                      <a:r>
                        <a:rPr lang="en-US" sz="1100" b="0" i="1" u="none" strike="noStrike">
                          <a:solidFill>
                            <a:srgbClr val="000000"/>
                          </a:solidFill>
                          <a:latin typeface="Arial Narrow" pitchFamily="34" charset="0"/>
                        </a:rPr>
                        <a:t>WORK SETS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rowSpan="8">
                  <a:txBody>
                    <a:bodyPr/>
                    <a:lstStyle/>
                    <a:p>
                      <a:pPr algn="ctr" fontAlgn="ctr"/>
                      <a:r>
                        <a:rPr lang="en-US" sz="1100" b="0" i="1" u="none" strike="noStrike">
                          <a:solidFill>
                            <a:srgbClr val="000000"/>
                          </a:solidFill>
                          <a:latin typeface="Arial Narrow" pitchFamily="34" charset="0"/>
                        </a:rPr>
                        <a:t>SAME WEIGHT AS TUESDAY, BUT MOVE BAR WITH SPEED</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latin typeface="Arial Narrow" pitchFamily="34" charset="0"/>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75500">
                <a:tc>
                  <a:txBody>
                    <a:bodyPr/>
                    <a:lstStyle/>
                    <a:p>
                      <a:pPr algn="ctr" fontAlgn="ctr"/>
                      <a:r>
                        <a:rPr lang="en-US" sz="1100" b="0" i="1" u="none" strike="noStrike">
                          <a:solidFill>
                            <a:srgbClr val="000000"/>
                          </a:solidFill>
                          <a:latin typeface="Arial Narrow" pitchFamily="34" charset="0"/>
                        </a:rPr>
                        <a:t>EXERCISE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pitchFamily="34" charset="0"/>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pitchFamily="34" charset="0"/>
                        </a:rPr>
                        <a:t>WEIGHT</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pitchFamily="34" charset="0"/>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pitchFamily="34" charset="0"/>
                        </a:rPr>
                        <a:t>WEIGHT</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pitchFamily="34" charset="0"/>
                        </a:rPr>
                        <a:t>REPS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pitchFamily="34" charset="0"/>
                        </a:rPr>
                        <a:t>WEIGHT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pitchFamily="34" charset="0"/>
                        </a:rPr>
                        <a:t>SETS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pitchFamily="34" charset="0"/>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68558">
                <a:tc>
                  <a:txBody>
                    <a:bodyPr/>
                    <a:lstStyle/>
                    <a:p>
                      <a:pPr algn="l" fontAlgn="ctr"/>
                      <a:r>
                        <a:rPr lang="en-US" sz="1100" b="0" i="1" u="none" strike="noStrike">
                          <a:solidFill>
                            <a:srgbClr val="000000"/>
                          </a:solidFill>
                          <a:latin typeface="Arial Narrow" pitchFamily="34" charset="0"/>
                        </a:rPr>
                        <a:t>INCLINE DB BENCH</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pitchFamily="34" charset="0"/>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pitchFamily="34" charset="0"/>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pitchFamily="34" charset="0"/>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pitchFamily="34" charset="0"/>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pitchFamily="34" charset="0"/>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pitchFamily="34" charset="0"/>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pitchFamily="34" charset="0"/>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pitchFamily="34" charset="0"/>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68558">
                <a:tc>
                  <a:txBody>
                    <a:bodyPr/>
                    <a:lstStyle/>
                    <a:p>
                      <a:pPr algn="ctr" fontAlgn="ctr"/>
                      <a:r>
                        <a:rPr lang="en-US" sz="1100" b="0" i="1" u="none" strike="noStrike">
                          <a:solidFill>
                            <a:srgbClr val="000000"/>
                          </a:solidFill>
                          <a:latin typeface="Arial Narrow" pitchFamily="34" charset="0"/>
                        </a:rPr>
                        <a:t>W/ PLYO PUSH-UPS</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pitchFamily="34" charset="0"/>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pitchFamily="34" charset="0"/>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pitchFamily="34" charset="0"/>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pitchFamily="34" charset="0"/>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1100" b="0" i="1" u="none" strike="noStrike">
                          <a:solidFill>
                            <a:srgbClr val="000000"/>
                          </a:solidFill>
                          <a:latin typeface="Arial Narrow" pitchFamily="34" charset="0"/>
                        </a:rPr>
                        <a:t>FAILURE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100" b="0" i="1" u="none" strike="noStrike">
                          <a:solidFill>
                            <a:srgbClr val="000000"/>
                          </a:solidFill>
                          <a:latin typeface="Arial Narrow" pitchFamily="34" charset="0"/>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pitchFamily="34" charset="0"/>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68558">
                <a:tc>
                  <a:txBody>
                    <a:bodyPr/>
                    <a:lstStyle/>
                    <a:p>
                      <a:pPr algn="l" fontAlgn="ctr"/>
                      <a:r>
                        <a:rPr lang="en-US" sz="1100" b="0" i="1" u="none" strike="noStrike">
                          <a:solidFill>
                            <a:srgbClr val="000000"/>
                          </a:solidFill>
                          <a:latin typeface="Arial Narrow" pitchFamily="34" charset="0"/>
                        </a:rPr>
                        <a:t>PULL-UPS (ANY GRIP)</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pitchFamily="34" charset="0"/>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pitchFamily="34" charset="0"/>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pitchFamily="34" charset="0"/>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pitchFamily="34" charset="0"/>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1100" b="0" i="1" u="none" strike="noStrike">
                          <a:solidFill>
                            <a:srgbClr val="000000"/>
                          </a:solidFill>
                          <a:latin typeface="Arial Narrow" pitchFamily="34" charset="0"/>
                        </a:rPr>
                        <a:t>FAILURE</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100" b="0" i="1" u="none" strike="noStrike">
                          <a:solidFill>
                            <a:srgbClr val="000000"/>
                          </a:solidFill>
                          <a:latin typeface="Arial Narrow" pitchFamily="34" charset="0"/>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pitchFamily="34" charset="0"/>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68558">
                <a:tc>
                  <a:txBody>
                    <a:bodyPr/>
                    <a:lstStyle/>
                    <a:p>
                      <a:pPr algn="l" fontAlgn="ctr"/>
                      <a:r>
                        <a:rPr lang="en-US" sz="1100" b="0" i="1" u="none" strike="noStrike">
                          <a:solidFill>
                            <a:srgbClr val="000000"/>
                          </a:solidFill>
                          <a:latin typeface="Arial Narrow" pitchFamily="34" charset="0"/>
                        </a:rPr>
                        <a:t>DB UPRIGHT ROW</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pitchFamily="34" charset="0"/>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pitchFamily="34" charset="0"/>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pitchFamily="34" charset="0"/>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pitchFamily="34" charset="0"/>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pitchFamily="34" charset="0"/>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pitchFamily="34" charset="0"/>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pitchFamily="34" charset="0"/>
                        </a:rPr>
                        <a:t>3</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pitchFamily="34" charset="0"/>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68558">
                <a:tc>
                  <a:txBody>
                    <a:bodyPr/>
                    <a:lstStyle/>
                    <a:p>
                      <a:pPr algn="l" fontAlgn="ctr"/>
                      <a:r>
                        <a:rPr lang="en-US" sz="1100" b="0" i="1" u="none" strike="noStrike">
                          <a:solidFill>
                            <a:srgbClr val="000000"/>
                          </a:solidFill>
                          <a:latin typeface="Arial Narrow" pitchFamily="34" charset="0"/>
                        </a:rPr>
                        <a:t>BENT OVER ROW</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pitchFamily="34" charset="0"/>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pitchFamily="34" charset="0"/>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pitchFamily="34" charset="0"/>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pitchFamily="34" charset="0"/>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pitchFamily="34" charset="0"/>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pitchFamily="34" charset="0"/>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pitchFamily="34" charset="0"/>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a:solidFill>
                          <a:srgbClr val="000000"/>
                        </a:solidFill>
                        <a:latin typeface="Arial Narrow" pitchFamily="34" charset="0"/>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r h="175500">
                <a:tc>
                  <a:txBody>
                    <a:bodyPr/>
                    <a:lstStyle/>
                    <a:p>
                      <a:pPr algn="l" fontAlgn="ctr"/>
                      <a:r>
                        <a:rPr lang="en-US" sz="1100" b="0" i="1" u="none" strike="noStrike">
                          <a:solidFill>
                            <a:srgbClr val="000000"/>
                          </a:solidFill>
                          <a:latin typeface="Arial Narrow" pitchFamily="34" charset="0"/>
                        </a:rPr>
                        <a:t>SHOULDER PRE-HAB</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pitchFamily="34" charset="0"/>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pitchFamily="34" charset="0"/>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pitchFamily="34" charset="0"/>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pitchFamily="34" charset="0"/>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pitchFamily="34" charset="0"/>
                        </a:rPr>
                        <a:t>15</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pitchFamily="34" charset="0"/>
                        </a:rPr>
                        <a:t> </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latin typeface="Arial Narrow" pitchFamily="34" charset="0"/>
                        </a:rPr>
                        <a:t>2</a:t>
                      </a:r>
                    </a:p>
                  </a:txBody>
                  <a:tcPr marL="3030" marR="3030" marT="30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endParaRPr lang="en-US" sz="1100" b="0" i="0" u="none" strike="noStrike" dirty="0">
                        <a:solidFill>
                          <a:srgbClr val="000000"/>
                        </a:solidFill>
                        <a:latin typeface="Arial Narrow" pitchFamily="34" charset="0"/>
                      </a:endParaRPr>
                    </a:p>
                  </a:txBody>
                  <a:tcPr marL="3030" marR="3030" marT="3030" marB="0" anchor="b">
                    <a:lnL w="12700" cap="flat" cmpd="sng" algn="ctr">
                      <a:solidFill>
                        <a:srgbClr val="000000"/>
                      </a:solidFill>
                      <a:prstDash val="solid"/>
                      <a:round/>
                      <a:headEnd type="none" w="med" len="med"/>
                      <a:tailEnd type="none" w="med" len="med"/>
                    </a:lnL>
                    <a:lnR>
                      <a:noFill/>
                    </a:lnR>
                    <a:lnT>
                      <a:noFill/>
                    </a:lnT>
                    <a:lnB>
                      <a:noFill/>
                    </a:lnB>
                  </a:tcPr>
                </a:tc>
              </a:tr>
            </a:tbl>
          </a:graphicData>
        </a:graphic>
      </p:graphicFrame>
      <p:sp>
        <p:nvSpPr>
          <p:cNvPr id="5" name="Rectangle 4"/>
          <p:cNvSpPr/>
          <p:nvPr/>
        </p:nvSpPr>
        <p:spPr>
          <a:xfrm>
            <a:off x="0" y="-228600"/>
            <a:ext cx="6858000" cy="1815882"/>
          </a:xfrm>
          <a:prstGeom prst="rect">
            <a:avLst/>
          </a:prstGeom>
          <a:noFill/>
        </p:spPr>
        <p:txBody>
          <a:bodyPr wrap="square" lIns="91440" tIns="45720" rIns="91440" bIns="45720">
            <a:spAutoFit/>
          </a:bodyPr>
          <a:lstStyle/>
          <a:p>
            <a:pPr algn="ctr"/>
            <a:r>
              <a:rPr lang="en-US" sz="7200" b="1" dirty="0" smtClean="0">
                <a:ln w="28575">
                  <a:solidFill>
                    <a:srgbClr val="0000FF"/>
                  </a:solidFill>
                  <a:prstDash val="solid"/>
                </a:ln>
                <a:solidFill>
                  <a:schemeClr val="bg1"/>
                </a:solidFill>
                <a:effectLst>
                  <a:outerShdw blurRad="41275" dist="20320" dir="1800000" algn="tl" rotWithShape="0">
                    <a:srgbClr val="000000">
                      <a:alpha val="40000"/>
                    </a:srgbClr>
                  </a:outerShdw>
                </a:effectLst>
                <a:latin typeface="CCSU" pitchFamily="2" charset="0"/>
              </a:rPr>
              <a:t>BLUE DEVIL</a:t>
            </a:r>
          </a:p>
          <a:p>
            <a:pPr algn="ctr"/>
            <a:r>
              <a:rPr lang="en-US" sz="4000" b="1" dirty="0" smtClean="0">
                <a:ln w="28575">
                  <a:solidFill>
                    <a:srgbClr val="0000FF"/>
                  </a:solidFill>
                  <a:prstDash val="solid"/>
                </a:ln>
                <a:solidFill>
                  <a:schemeClr val="bg1"/>
                </a:solidFill>
                <a:effectLst>
                  <a:outerShdw blurRad="41275" dist="20320" dir="1800000" algn="tl" rotWithShape="0">
                    <a:srgbClr val="000000">
                      <a:alpha val="40000"/>
                    </a:srgbClr>
                  </a:outerShdw>
                </a:effectLst>
                <a:latin typeface="CCSU" pitchFamily="2" charset="0"/>
              </a:rPr>
              <a:t>SWIMMING &amp; DIVING </a:t>
            </a:r>
            <a:endParaRPr lang="en-US" sz="4000" b="1" dirty="0">
              <a:ln w="28575">
                <a:solidFill>
                  <a:srgbClr val="0000FF"/>
                </a:solidFill>
                <a:prstDash val="solid"/>
              </a:ln>
              <a:solidFill>
                <a:schemeClr val="bg1"/>
              </a:solidFill>
              <a:effectLst>
                <a:outerShdw blurRad="41275" dist="20320" dir="1800000" algn="tl" rotWithShape="0">
                  <a:srgbClr val="000000">
                    <a:alpha val="40000"/>
                  </a:srgbClr>
                </a:outerShdw>
              </a:effectLst>
              <a:latin typeface="CCSU" pitchFamily="2"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4141113"/>
            <a:ext cx="6858000" cy="1631216"/>
          </a:xfrm>
          <a:prstGeom prst="rect">
            <a:avLst/>
          </a:prstGeom>
          <a:noFill/>
        </p:spPr>
        <p:txBody>
          <a:bodyPr wrap="square" lIns="91440" tIns="45720" rIns="91440" bIns="45720">
            <a:spAutoFit/>
          </a:bodyPr>
          <a:lstStyle/>
          <a:p>
            <a:pPr algn="ctr"/>
            <a:r>
              <a:rPr lang="en-US" sz="5000" b="1" cap="none" spc="0" dirty="0" smtClean="0">
                <a:ln w="28575">
                  <a:solidFill>
                    <a:srgbClr val="0000FF"/>
                  </a:solidFill>
                  <a:prstDash val="solid"/>
                </a:ln>
                <a:solidFill>
                  <a:schemeClr val="bg1"/>
                </a:solidFill>
                <a:effectLst>
                  <a:outerShdw blurRad="41275" dist="20320" dir="1800000" algn="tl" rotWithShape="0">
                    <a:srgbClr val="000000">
                      <a:alpha val="40000"/>
                    </a:srgbClr>
                  </a:outerShdw>
                </a:effectLst>
                <a:latin typeface="CCSU" pitchFamily="2" charset="0"/>
              </a:rPr>
              <a:t>SHOULDER </a:t>
            </a:r>
          </a:p>
          <a:p>
            <a:pPr algn="ctr"/>
            <a:r>
              <a:rPr lang="en-US" sz="5000" b="1" cap="none" spc="0" dirty="0" smtClean="0">
                <a:ln w="28575">
                  <a:solidFill>
                    <a:srgbClr val="0000FF"/>
                  </a:solidFill>
                  <a:prstDash val="solid"/>
                </a:ln>
                <a:solidFill>
                  <a:schemeClr val="bg1"/>
                </a:solidFill>
                <a:effectLst>
                  <a:outerShdw blurRad="41275" dist="20320" dir="1800000" algn="tl" rotWithShape="0">
                    <a:srgbClr val="000000">
                      <a:alpha val="40000"/>
                    </a:srgbClr>
                  </a:outerShdw>
                </a:effectLst>
                <a:latin typeface="CCSU" pitchFamily="2" charset="0"/>
              </a:rPr>
              <a:t>PRE-HAB</a:t>
            </a:r>
            <a:endParaRPr lang="en-US" sz="5000" b="1" cap="none" spc="0" dirty="0">
              <a:ln w="28575">
                <a:solidFill>
                  <a:srgbClr val="0000FF"/>
                </a:solidFill>
                <a:prstDash val="solid"/>
              </a:ln>
              <a:solidFill>
                <a:schemeClr val="bg1"/>
              </a:solidFill>
              <a:effectLst>
                <a:outerShdw blurRad="41275" dist="20320" dir="1800000" algn="tl" rotWithShape="0">
                  <a:srgbClr val="000000">
                    <a:alpha val="40000"/>
                  </a:srgbClr>
                </a:outerShdw>
              </a:effectLst>
              <a:latin typeface="CCSU" pitchFamily="2" charset="0"/>
            </a:endParaRPr>
          </a:p>
        </p:txBody>
      </p:sp>
      <p:pic>
        <p:nvPicPr>
          <p:cNvPr id="12" name="Picture 11" descr="allwhitenewlogo.JPG"/>
          <p:cNvPicPr>
            <a:picLocks noChangeAspect="1"/>
          </p:cNvPicPr>
          <p:nvPr/>
        </p:nvPicPr>
        <p:blipFill>
          <a:blip r:embed="rId2" cstate="print"/>
          <a:stretch>
            <a:fillRect/>
          </a:stretch>
        </p:blipFill>
        <p:spPr>
          <a:xfrm>
            <a:off x="1" y="8153400"/>
            <a:ext cx="1401440" cy="990600"/>
          </a:xfrm>
          <a:prstGeom prst="rect">
            <a:avLst/>
          </a:prstGeom>
        </p:spPr>
      </p:pic>
      <p:pic>
        <p:nvPicPr>
          <p:cNvPr id="14" name="Picture 13" descr="allwhitenewlogo.JPG"/>
          <p:cNvPicPr>
            <a:picLocks noChangeAspect="1"/>
          </p:cNvPicPr>
          <p:nvPr/>
        </p:nvPicPr>
        <p:blipFill>
          <a:blip r:embed="rId2" cstate="print"/>
          <a:stretch>
            <a:fillRect/>
          </a:stretch>
        </p:blipFill>
        <p:spPr>
          <a:xfrm>
            <a:off x="5456560" y="8153400"/>
            <a:ext cx="1401440" cy="990600"/>
          </a:xfrm>
          <a:prstGeom prst="rect">
            <a:avLst/>
          </a:prstGeom>
        </p:spPr>
      </p:pic>
      <p:pic>
        <p:nvPicPr>
          <p:cNvPr id="6" name="Picture 5" descr="288989_10150263378831200_371483361199_7757481_437761_o.jpg"/>
          <p:cNvPicPr>
            <a:picLocks noChangeAspect="1"/>
          </p:cNvPicPr>
          <p:nvPr/>
        </p:nvPicPr>
        <p:blipFill>
          <a:blip r:embed="rId3" cstate="print"/>
          <a:stretch>
            <a:fillRect/>
          </a:stretch>
        </p:blipFill>
        <p:spPr>
          <a:xfrm>
            <a:off x="0" y="8001000"/>
            <a:ext cx="1524000" cy="1143000"/>
          </a:xfrm>
          <a:prstGeom prst="rect">
            <a:avLst/>
          </a:prstGeom>
        </p:spPr>
      </p:pic>
      <p:pic>
        <p:nvPicPr>
          <p:cNvPr id="9" name="Picture 8" descr="288989_10150263378831200_371483361199_7757481_437761_o.jpg"/>
          <p:cNvPicPr>
            <a:picLocks noChangeAspect="1"/>
          </p:cNvPicPr>
          <p:nvPr/>
        </p:nvPicPr>
        <p:blipFill>
          <a:blip r:embed="rId3" cstate="print"/>
          <a:stretch>
            <a:fillRect/>
          </a:stretch>
        </p:blipFill>
        <p:spPr>
          <a:xfrm>
            <a:off x="5334000" y="8001000"/>
            <a:ext cx="1524000" cy="1143000"/>
          </a:xfrm>
          <a:prstGeom prst="rect">
            <a:avLst/>
          </a:prstGeom>
        </p:spPr>
      </p:pic>
      <p:sp>
        <p:nvSpPr>
          <p:cNvPr id="10" name="Rectangle 9"/>
          <p:cNvSpPr/>
          <p:nvPr/>
        </p:nvSpPr>
        <p:spPr>
          <a:xfrm>
            <a:off x="0" y="-228600"/>
            <a:ext cx="6858000" cy="1815882"/>
          </a:xfrm>
          <a:prstGeom prst="rect">
            <a:avLst/>
          </a:prstGeom>
          <a:noFill/>
        </p:spPr>
        <p:txBody>
          <a:bodyPr wrap="square" lIns="91440" tIns="45720" rIns="91440" bIns="45720">
            <a:spAutoFit/>
          </a:bodyPr>
          <a:lstStyle/>
          <a:p>
            <a:pPr algn="ctr"/>
            <a:r>
              <a:rPr lang="en-US" sz="7200" b="1" dirty="0" smtClean="0">
                <a:ln w="28575">
                  <a:solidFill>
                    <a:srgbClr val="0000FF"/>
                  </a:solidFill>
                  <a:prstDash val="solid"/>
                </a:ln>
                <a:solidFill>
                  <a:schemeClr val="bg1"/>
                </a:solidFill>
                <a:effectLst>
                  <a:outerShdw blurRad="41275" dist="20320" dir="1800000" algn="tl" rotWithShape="0">
                    <a:srgbClr val="000000">
                      <a:alpha val="40000"/>
                    </a:srgbClr>
                  </a:outerShdw>
                </a:effectLst>
                <a:latin typeface="CCSU" pitchFamily="2" charset="0"/>
              </a:rPr>
              <a:t>BLUE DEVIL</a:t>
            </a:r>
          </a:p>
          <a:p>
            <a:pPr algn="ctr"/>
            <a:r>
              <a:rPr lang="en-US" sz="4000" b="1" dirty="0" smtClean="0">
                <a:ln w="28575">
                  <a:solidFill>
                    <a:srgbClr val="0000FF"/>
                  </a:solidFill>
                  <a:prstDash val="solid"/>
                </a:ln>
                <a:solidFill>
                  <a:schemeClr val="bg1"/>
                </a:solidFill>
                <a:effectLst>
                  <a:outerShdw blurRad="41275" dist="20320" dir="1800000" algn="tl" rotWithShape="0">
                    <a:srgbClr val="000000">
                      <a:alpha val="40000"/>
                    </a:srgbClr>
                  </a:outerShdw>
                </a:effectLst>
                <a:latin typeface="CCSU" pitchFamily="2" charset="0"/>
              </a:rPr>
              <a:t>SWIMMING &amp; DIVING </a:t>
            </a:r>
            <a:endParaRPr lang="en-US" sz="4000" b="1" dirty="0">
              <a:ln w="28575">
                <a:solidFill>
                  <a:srgbClr val="0000FF"/>
                </a:solidFill>
                <a:prstDash val="solid"/>
              </a:ln>
              <a:solidFill>
                <a:schemeClr val="bg1"/>
              </a:solidFill>
              <a:effectLst>
                <a:outerShdw blurRad="41275" dist="20320" dir="1800000" algn="tl" rotWithShape="0">
                  <a:srgbClr val="000000">
                    <a:alpha val="40000"/>
                  </a:srgbClr>
                </a:outerShdw>
              </a:effectLst>
              <a:latin typeface="CCSU" pitchFamily="2"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descr="C:\Documents and Settings\Alan\My Documents\My Pictures\2009-06-01, Shoulder Pre-Hab\Shoulder Pre-Hab 013.jpg"/>
          <p:cNvPicPr/>
          <p:nvPr/>
        </p:nvPicPr>
        <p:blipFill>
          <a:blip r:embed="rId2" cstate="print"/>
          <a:srcRect/>
          <a:stretch>
            <a:fillRect/>
          </a:stretch>
        </p:blipFill>
        <p:spPr bwMode="auto">
          <a:xfrm>
            <a:off x="4876800" y="4038600"/>
            <a:ext cx="1028700" cy="1341120"/>
          </a:xfrm>
          <a:prstGeom prst="rect">
            <a:avLst/>
          </a:prstGeom>
          <a:noFill/>
          <a:ln w="9525">
            <a:noFill/>
            <a:miter lim="800000"/>
            <a:headEnd/>
            <a:tailEnd/>
          </a:ln>
        </p:spPr>
      </p:pic>
      <p:pic>
        <p:nvPicPr>
          <p:cNvPr id="16" name="Picture 15" descr="C:\Documents and Settings\Alan\My Documents\My Pictures\2009-06-01, Shoulder Pre-Hab\Shoulder Pre-Hab 014.jpg"/>
          <p:cNvPicPr/>
          <p:nvPr/>
        </p:nvPicPr>
        <p:blipFill>
          <a:blip r:embed="rId3" cstate="print"/>
          <a:srcRect/>
          <a:stretch>
            <a:fillRect/>
          </a:stretch>
        </p:blipFill>
        <p:spPr bwMode="auto">
          <a:xfrm>
            <a:off x="5829300" y="4038600"/>
            <a:ext cx="1028700" cy="1341120"/>
          </a:xfrm>
          <a:prstGeom prst="rect">
            <a:avLst/>
          </a:prstGeom>
          <a:noFill/>
          <a:ln w="9525">
            <a:noFill/>
            <a:miter lim="800000"/>
            <a:headEnd/>
            <a:tailEnd/>
          </a:ln>
        </p:spPr>
      </p:pic>
      <p:pic>
        <p:nvPicPr>
          <p:cNvPr id="17" name="Picture 16" descr="C:\Documents and Settings\Alan\My Documents\My Pictures\2009-06-01, Shoulder Pre-Hab\Shoulder Pre-Hab 017.jpg"/>
          <p:cNvPicPr/>
          <p:nvPr/>
        </p:nvPicPr>
        <p:blipFill>
          <a:blip r:embed="rId4" cstate="print"/>
          <a:srcRect/>
          <a:stretch>
            <a:fillRect/>
          </a:stretch>
        </p:blipFill>
        <p:spPr bwMode="auto">
          <a:xfrm>
            <a:off x="0" y="5867400"/>
            <a:ext cx="1028700" cy="1341120"/>
          </a:xfrm>
          <a:prstGeom prst="rect">
            <a:avLst/>
          </a:prstGeom>
          <a:noFill/>
          <a:ln w="9525">
            <a:noFill/>
            <a:miter lim="800000"/>
            <a:headEnd/>
            <a:tailEnd/>
          </a:ln>
        </p:spPr>
      </p:pic>
      <p:pic>
        <p:nvPicPr>
          <p:cNvPr id="18" name="Picture 17" descr="C:\Documents and Settings\Alan\My Documents\My Pictures\2009-06-01, Shoulder Pre-Hab\Shoulder Pre-Hab 018.jpg"/>
          <p:cNvPicPr/>
          <p:nvPr/>
        </p:nvPicPr>
        <p:blipFill>
          <a:blip r:embed="rId5" cstate="print"/>
          <a:srcRect/>
          <a:stretch>
            <a:fillRect/>
          </a:stretch>
        </p:blipFill>
        <p:spPr bwMode="auto">
          <a:xfrm>
            <a:off x="990600" y="5867400"/>
            <a:ext cx="1028700" cy="1341120"/>
          </a:xfrm>
          <a:prstGeom prst="rect">
            <a:avLst/>
          </a:prstGeom>
          <a:noFill/>
          <a:ln w="9525">
            <a:noFill/>
            <a:miter lim="800000"/>
            <a:headEnd/>
            <a:tailEnd/>
          </a:ln>
        </p:spPr>
      </p:pic>
      <p:pic>
        <p:nvPicPr>
          <p:cNvPr id="19" name="Picture 18" descr="C:\Documents and Settings\Alan\My Documents\My Pictures\2009-06-01, Shoulder Pre-Hab\Shoulder Pre-Hab 015.jpg"/>
          <p:cNvPicPr/>
          <p:nvPr/>
        </p:nvPicPr>
        <p:blipFill>
          <a:blip r:embed="rId6" cstate="print"/>
          <a:srcRect/>
          <a:stretch>
            <a:fillRect/>
          </a:stretch>
        </p:blipFill>
        <p:spPr bwMode="auto">
          <a:xfrm>
            <a:off x="2438400" y="5867400"/>
            <a:ext cx="1028700" cy="1341120"/>
          </a:xfrm>
          <a:prstGeom prst="rect">
            <a:avLst/>
          </a:prstGeom>
          <a:noFill/>
          <a:ln w="9525">
            <a:noFill/>
            <a:miter lim="800000"/>
            <a:headEnd/>
            <a:tailEnd/>
          </a:ln>
        </p:spPr>
      </p:pic>
      <p:pic>
        <p:nvPicPr>
          <p:cNvPr id="20" name="Picture 19" descr="C:\Documents and Settings\Alan\My Documents\My Pictures\2009-06-01, Shoulder Pre-Hab\Shoulder Pre-Hab 016.jpg"/>
          <p:cNvPicPr/>
          <p:nvPr/>
        </p:nvPicPr>
        <p:blipFill>
          <a:blip r:embed="rId7" cstate="print"/>
          <a:srcRect/>
          <a:stretch>
            <a:fillRect/>
          </a:stretch>
        </p:blipFill>
        <p:spPr bwMode="auto">
          <a:xfrm>
            <a:off x="3429000" y="5867400"/>
            <a:ext cx="1028700" cy="1341120"/>
          </a:xfrm>
          <a:prstGeom prst="rect">
            <a:avLst/>
          </a:prstGeom>
          <a:noFill/>
          <a:ln w="9525">
            <a:noFill/>
            <a:miter lim="800000"/>
            <a:headEnd/>
            <a:tailEnd/>
          </a:ln>
        </p:spPr>
      </p:pic>
      <p:pic>
        <p:nvPicPr>
          <p:cNvPr id="21" name="Picture 20" descr="C:\Documents and Settings\Alan\My Documents\My Pictures\2009-06-01, Shoulder Pre-Hab\Shoulder Pre-Hab 033.jpg"/>
          <p:cNvPicPr/>
          <p:nvPr/>
        </p:nvPicPr>
        <p:blipFill>
          <a:blip r:embed="rId8" cstate="print"/>
          <a:srcRect/>
          <a:stretch>
            <a:fillRect/>
          </a:stretch>
        </p:blipFill>
        <p:spPr bwMode="auto">
          <a:xfrm>
            <a:off x="4876800" y="5867400"/>
            <a:ext cx="1028700" cy="1341120"/>
          </a:xfrm>
          <a:prstGeom prst="rect">
            <a:avLst/>
          </a:prstGeom>
          <a:noFill/>
          <a:ln w="9525">
            <a:noFill/>
            <a:miter lim="800000"/>
            <a:headEnd/>
            <a:tailEnd/>
          </a:ln>
        </p:spPr>
      </p:pic>
      <p:pic>
        <p:nvPicPr>
          <p:cNvPr id="22" name="Picture 21" descr="C:\Documents and Settings\Alan\My Documents\My Pictures\2009-06-01, Shoulder Pre-Hab\Shoulder Pre-Hab 034.jpg"/>
          <p:cNvPicPr/>
          <p:nvPr/>
        </p:nvPicPr>
        <p:blipFill>
          <a:blip r:embed="rId9" cstate="print"/>
          <a:srcRect/>
          <a:stretch>
            <a:fillRect/>
          </a:stretch>
        </p:blipFill>
        <p:spPr bwMode="auto">
          <a:xfrm>
            <a:off x="5829300" y="5867400"/>
            <a:ext cx="1028700" cy="1341120"/>
          </a:xfrm>
          <a:prstGeom prst="rect">
            <a:avLst/>
          </a:prstGeom>
          <a:noFill/>
          <a:ln w="9525">
            <a:noFill/>
            <a:miter lim="800000"/>
            <a:headEnd/>
            <a:tailEnd/>
          </a:ln>
        </p:spPr>
      </p:pic>
      <p:pic>
        <p:nvPicPr>
          <p:cNvPr id="23" name="Picture 22" descr="C:\Documents and Settings\Alan\My Documents\My Pictures\2009-06-01, Shoulder Pre-Hab\Shoulder Pre-Hab 035.jpg"/>
          <p:cNvPicPr/>
          <p:nvPr/>
        </p:nvPicPr>
        <p:blipFill>
          <a:blip r:embed="rId10" cstate="print"/>
          <a:srcRect/>
          <a:stretch>
            <a:fillRect/>
          </a:stretch>
        </p:blipFill>
        <p:spPr bwMode="auto">
          <a:xfrm>
            <a:off x="0" y="7802880"/>
            <a:ext cx="1028700" cy="1341120"/>
          </a:xfrm>
          <a:prstGeom prst="rect">
            <a:avLst/>
          </a:prstGeom>
          <a:noFill/>
          <a:ln w="9525">
            <a:noFill/>
            <a:miter lim="800000"/>
            <a:headEnd/>
            <a:tailEnd/>
          </a:ln>
        </p:spPr>
      </p:pic>
      <p:pic>
        <p:nvPicPr>
          <p:cNvPr id="24" name="Picture 23" descr="C:\Documents and Settings\Alan\My Documents\My Pictures\2009-06-01, Shoulder Pre-Hab\Shoulder Pre-Hab 036.jpg"/>
          <p:cNvPicPr/>
          <p:nvPr/>
        </p:nvPicPr>
        <p:blipFill>
          <a:blip r:embed="rId11" cstate="print"/>
          <a:srcRect/>
          <a:stretch>
            <a:fillRect/>
          </a:stretch>
        </p:blipFill>
        <p:spPr bwMode="auto">
          <a:xfrm>
            <a:off x="990600" y="7802880"/>
            <a:ext cx="1028700" cy="1341120"/>
          </a:xfrm>
          <a:prstGeom prst="rect">
            <a:avLst/>
          </a:prstGeom>
          <a:noFill/>
          <a:ln w="9525">
            <a:noFill/>
            <a:miter lim="800000"/>
            <a:headEnd/>
            <a:tailEnd/>
          </a:ln>
        </p:spPr>
      </p:pic>
      <p:pic>
        <p:nvPicPr>
          <p:cNvPr id="25" name="Picture 24" descr="C:\Documents and Settings\Alan\My Documents\My Pictures\2009-06-01, Shoulder Pre-Hab\Shoulder Pre-Hab 031.jpg"/>
          <p:cNvPicPr/>
          <p:nvPr/>
        </p:nvPicPr>
        <p:blipFill>
          <a:blip r:embed="rId12" cstate="print"/>
          <a:srcRect/>
          <a:stretch>
            <a:fillRect/>
          </a:stretch>
        </p:blipFill>
        <p:spPr bwMode="auto">
          <a:xfrm>
            <a:off x="2438400" y="7802880"/>
            <a:ext cx="1028700" cy="1341120"/>
          </a:xfrm>
          <a:prstGeom prst="rect">
            <a:avLst/>
          </a:prstGeom>
          <a:noFill/>
          <a:ln w="9525">
            <a:noFill/>
            <a:miter lim="800000"/>
            <a:headEnd/>
            <a:tailEnd/>
          </a:ln>
        </p:spPr>
      </p:pic>
      <p:pic>
        <p:nvPicPr>
          <p:cNvPr id="26" name="Picture 25" descr="C:\Documents and Settings\Alan\My Documents\My Pictures\2009-06-01, Shoulder Pre-Hab\Shoulder Pre-Hab 032.jpg"/>
          <p:cNvPicPr/>
          <p:nvPr/>
        </p:nvPicPr>
        <p:blipFill>
          <a:blip r:embed="rId13" cstate="print"/>
          <a:srcRect/>
          <a:stretch>
            <a:fillRect/>
          </a:stretch>
        </p:blipFill>
        <p:spPr bwMode="auto">
          <a:xfrm>
            <a:off x="3429000" y="7802880"/>
            <a:ext cx="1028700" cy="1341120"/>
          </a:xfrm>
          <a:prstGeom prst="rect">
            <a:avLst/>
          </a:prstGeom>
          <a:noFill/>
          <a:ln w="9525">
            <a:noFill/>
            <a:miter lim="800000"/>
            <a:headEnd/>
            <a:tailEnd/>
          </a:ln>
        </p:spPr>
      </p:pic>
      <p:sp>
        <p:nvSpPr>
          <p:cNvPr id="27" name="TextBox 26"/>
          <p:cNvSpPr txBox="1"/>
          <p:nvPr/>
        </p:nvSpPr>
        <p:spPr>
          <a:xfrm>
            <a:off x="0" y="1828800"/>
            <a:ext cx="1981200" cy="461665"/>
          </a:xfrm>
          <a:prstGeom prst="rect">
            <a:avLst/>
          </a:prstGeom>
          <a:noFill/>
        </p:spPr>
        <p:txBody>
          <a:bodyPr wrap="square" rtlCol="0">
            <a:spAutoFit/>
          </a:bodyPr>
          <a:lstStyle/>
          <a:p>
            <a:pPr algn="ctr"/>
            <a:r>
              <a:rPr lang="en-US" sz="1200" b="1" dirty="0" smtClean="0"/>
              <a:t>Standing Internal Rotation With Towel</a:t>
            </a:r>
            <a:endParaRPr lang="en-US" sz="1200" b="1" dirty="0"/>
          </a:p>
        </p:txBody>
      </p:sp>
      <p:sp>
        <p:nvSpPr>
          <p:cNvPr id="28" name="TextBox 27"/>
          <p:cNvSpPr txBox="1"/>
          <p:nvPr/>
        </p:nvSpPr>
        <p:spPr>
          <a:xfrm>
            <a:off x="2438400" y="1828800"/>
            <a:ext cx="1981200" cy="461665"/>
          </a:xfrm>
          <a:prstGeom prst="rect">
            <a:avLst/>
          </a:prstGeom>
          <a:noFill/>
        </p:spPr>
        <p:txBody>
          <a:bodyPr wrap="square" rtlCol="0">
            <a:spAutoFit/>
          </a:bodyPr>
          <a:lstStyle/>
          <a:p>
            <a:pPr algn="ctr"/>
            <a:r>
              <a:rPr lang="en-US" sz="1200" b="1" dirty="0" smtClean="0"/>
              <a:t>Standing External Rotation With Towel</a:t>
            </a:r>
            <a:endParaRPr lang="en-US" sz="1200" b="1" dirty="0"/>
          </a:p>
        </p:txBody>
      </p:sp>
      <p:sp>
        <p:nvSpPr>
          <p:cNvPr id="29" name="TextBox 28"/>
          <p:cNvSpPr txBox="1"/>
          <p:nvPr/>
        </p:nvSpPr>
        <p:spPr>
          <a:xfrm>
            <a:off x="5334000" y="1828800"/>
            <a:ext cx="1524000" cy="461665"/>
          </a:xfrm>
          <a:prstGeom prst="rect">
            <a:avLst/>
          </a:prstGeom>
          <a:noFill/>
        </p:spPr>
        <p:txBody>
          <a:bodyPr wrap="square" rtlCol="0">
            <a:spAutoFit/>
          </a:bodyPr>
          <a:lstStyle/>
          <a:p>
            <a:pPr algn="ctr"/>
            <a:r>
              <a:rPr lang="en-US" sz="1200" b="1" dirty="0" smtClean="0"/>
              <a:t>Kneeling Overhead Internal Rotation</a:t>
            </a:r>
            <a:endParaRPr lang="en-US" sz="1200" b="1" dirty="0"/>
          </a:p>
        </p:txBody>
      </p:sp>
      <p:sp>
        <p:nvSpPr>
          <p:cNvPr id="30" name="TextBox 29"/>
          <p:cNvSpPr txBox="1"/>
          <p:nvPr/>
        </p:nvSpPr>
        <p:spPr>
          <a:xfrm>
            <a:off x="4800600" y="3810000"/>
            <a:ext cx="2057400" cy="276999"/>
          </a:xfrm>
          <a:prstGeom prst="rect">
            <a:avLst/>
          </a:prstGeom>
          <a:noFill/>
        </p:spPr>
        <p:txBody>
          <a:bodyPr wrap="square" rtlCol="0">
            <a:spAutoFit/>
          </a:bodyPr>
          <a:lstStyle/>
          <a:p>
            <a:pPr algn="ctr"/>
            <a:r>
              <a:rPr lang="en-US" sz="1200" b="1" dirty="0" smtClean="0"/>
              <a:t>Empty Cans With Dumbbells</a:t>
            </a:r>
          </a:p>
        </p:txBody>
      </p:sp>
      <p:sp>
        <p:nvSpPr>
          <p:cNvPr id="31" name="TextBox 30"/>
          <p:cNvSpPr txBox="1"/>
          <p:nvPr/>
        </p:nvSpPr>
        <p:spPr>
          <a:xfrm>
            <a:off x="2438400" y="3733800"/>
            <a:ext cx="1524000" cy="261610"/>
          </a:xfrm>
          <a:prstGeom prst="rect">
            <a:avLst/>
          </a:prstGeom>
          <a:noFill/>
        </p:spPr>
        <p:txBody>
          <a:bodyPr wrap="square" rtlCol="0">
            <a:spAutoFit/>
          </a:bodyPr>
          <a:lstStyle/>
          <a:p>
            <a:pPr algn="ctr"/>
            <a:r>
              <a:rPr lang="en-US" sz="1100" b="1" dirty="0" smtClean="0"/>
              <a:t>Empty Cans With Bands</a:t>
            </a:r>
            <a:endParaRPr lang="en-US" sz="1100" b="1" dirty="0"/>
          </a:p>
        </p:txBody>
      </p:sp>
      <p:sp>
        <p:nvSpPr>
          <p:cNvPr id="32" name="TextBox 31"/>
          <p:cNvSpPr txBox="1"/>
          <p:nvPr/>
        </p:nvSpPr>
        <p:spPr>
          <a:xfrm>
            <a:off x="0" y="3733800"/>
            <a:ext cx="1524000" cy="246221"/>
          </a:xfrm>
          <a:prstGeom prst="rect">
            <a:avLst/>
          </a:prstGeom>
          <a:noFill/>
        </p:spPr>
        <p:txBody>
          <a:bodyPr wrap="square" rtlCol="0">
            <a:spAutoFit/>
          </a:bodyPr>
          <a:lstStyle/>
          <a:p>
            <a:pPr algn="ctr"/>
            <a:r>
              <a:rPr lang="en-US" sz="1000" b="1" dirty="0" smtClean="0"/>
              <a:t>Standing External Rotation</a:t>
            </a:r>
            <a:endParaRPr lang="en-US" sz="1000" b="1" dirty="0"/>
          </a:p>
        </p:txBody>
      </p:sp>
      <p:sp>
        <p:nvSpPr>
          <p:cNvPr id="33" name="TextBox 32"/>
          <p:cNvSpPr txBox="1"/>
          <p:nvPr/>
        </p:nvSpPr>
        <p:spPr>
          <a:xfrm>
            <a:off x="0" y="5410200"/>
            <a:ext cx="1981200" cy="461665"/>
          </a:xfrm>
          <a:prstGeom prst="rect">
            <a:avLst/>
          </a:prstGeom>
          <a:noFill/>
        </p:spPr>
        <p:txBody>
          <a:bodyPr wrap="square" rtlCol="0">
            <a:spAutoFit/>
          </a:bodyPr>
          <a:lstStyle/>
          <a:p>
            <a:pPr algn="ctr"/>
            <a:r>
              <a:rPr lang="en-US" sz="1200" b="1" dirty="0" smtClean="0"/>
              <a:t>Lying External Rotation With Dumbbell</a:t>
            </a:r>
            <a:endParaRPr lang="en-US" sz="1200" b="1" dirty="0"/>
          </a:p>
        </p:txBody>
      </p:sp>
      <p:sp>
        <p:nvSpPr>
          <p:cNvPr id="34" name="TextBox 33"/>
          <p:cNvSpPr txBox="1"/>
          <p:nvPr/>
        </p:nvSpPr>
        <p:spPr>
          <a:xfrm>
            <a:off x="2362200" y="5410200"/>
            <a:ext cx="2057400" cy="461665"/>
          </a:xfrm>
          <a:prstGeom prst="rect">
            <a:avLst/>
          </a:prstGeom>
          <a:noFill/>
        </p:spPr>
        <p:txBody>
          <a:bodyPr wrap="square" rtlCol="0">
            <a:spAutoFit/>
          </a:bodyPr>
          <a:lstStyle/>
          <a:p>
            <a:pPr algn="ctr"/>
            <a:r>
              <a:rPr lang="en-US" sz="1200" b="1" dirty="0" smtClean="0"/>
              <a:t>Lying Internal Rotation With Dumbbell</a:t>
            </a:r>
            <a:endParaRPr lang="en-US" sz="1200" b="1" dirty="0"/>
          </a:p>
        </p:txBody>
      </p:sp>
      <p:sp>
        <p:nvSpPr>
          <p:cNvPr id="35" name="TextBox 34"/>
          <p:cNvSpPr txBox="1"/>
          <p:nvPr/>
        </p:nvSpPr>
        <p:spPr>
          <a:xfrm>
            <a:off x="4800600" y="5410200"/>
            <a:ext cx="2057400" cy="461665"/>
          </a:xfrm>
          <a:prstGeom prst="rect">
            <a:avLst/>
          </a:prstGeom>
          <a:noFill/>
        </p:spPr>
        <p:txBody>
          <a:bodyPr wrap="square" rtlCol="0">
            <a:spAutoFit/>
          </a:bodyPr>
          <a:lstStyle/>
          <a:p>
            <a:pPr algn="ctr"/>
            <a:r>
              <a:rPr lang="en-US" sz="1200" b="1" dirty="0" smtClean="0"/>
              <a:t>Standing Retraction With Bands</a:t>
            </a:r>
            <a:endParaRPr lang="en-US" sz="1200" b="1" dirty="0"/>
          </a:p>
        </p:txBody>
      </p:sp>
      <p:sp>
        <p:nvSpPr>
          <p:cNvPr id="36" name="TextBox 35"/>
          <p:cNvSpPr txBox="1"/>
          <p:nvPr/>
        </p:nvSpPr>
        <p:spPr>
          <a:xfrm>
            <a:off x="0" y="7315200"/>
            <a:ext cx="2057400" cy="461665"/>
          </a:xfrm>
          <a:prstGeom prst="rect">
            <a:avLst/>
          </a:prstGeom>
          <a:noFill/>
        </p:spPr>
        <p:txBody>
          <a:bodyPr wrap="square" rtlCol="0">
            <a:spAutoFit/>
          </a:bodyPr>
          <a:lstStyle/>
          <a:p>
            <a:pPr algn="ctr"/>
            <a:r>
              <a:rPr lang="en-US" sz="1200" b="1" dirty="0" smtClean="0"/>
              <a:t>Standing Protraction With Bands</a:t>
            </a:r>
            <a:endParaRPr lang="en-US" sz="1200" b="1" dirty="0"/>
          </a:p>
        </p:txBody>
      </p:sp>
      <p:sp>
        <p:nvSpPr>
          <p:cNvPr id="37" name="TextBox 36"/>
          <p:cNvSpPr txBox="1"/>
          <p:nvPr/>
        </p:nvSpPr>
        <p:spPr>
          <a:xfrm>
            <a:off x="2438400" y="7315200"/>
            <a:ext cx="2057400" cy="461665"/>
          </a:xfrm>
          <a:prstGeom prst="rect">
            <a:avLst/>
          </a:prstGeom>
          <a:noFill/>
        </p:spPr>
        <p:txBody>
          <a:bodyPr wrap="square" rtlCol="0">
            <a:spAutoFit/>
          </a:bodyPr>
          <a:lstStyle/>
          <a:p>
            <a:pPr algn="ctr"/>
            <a:r>
              <a:rPr lang="en-US" sz="1200" b="1" dirty="0" smtClean="0"/>
              <a:t>Scapular Depression With Lat Pull</a:t>
            </a:r>
            <a:endParaRPr lang="en-US" sz="1200" b="1" dirty="0"/>
          </a:p>
        </p:txBody>
      </p:sp>
      <p:pic>
        <p:nvPicPr>
          <p:cNvPr id="1026" name="Picture 2" descr="I:\Central Connecticut State University\2009-06-03, Shoulder Pre-Hab\Shoulder Pre-Hab 007.jpg"/>
          <p:cNvPicPr>
            <a:picLocks noChangeAspect="1" noChangeArrowheads="1"/>
          </p:cNvPicPr>
          <p:nvPr/>
        </p:nvPicPr>
        <p:blipFill>
          <a:blip r:embed="rId14" cstate="print"/>
          <a:srcRect/>
          <a:stretch>
            <a:fillRect/>
          </a:stretch>
        </p:blipFill>
        <p:spPr bwMode="auto">
          <a:xfrm>
            <a:off x="990600" y="2286000"/>
            <a:ext cx="1028700" cy="1371600"/>
          </a:xfrm>
          <a:prstGeom prst="rect">
            <a:avLst/>
          </a:prstGeom>
          <a:noFill/>
        </p:spPr>
      </p:pic>
      <p:pic>
        <p:nvPicPr>
          <p:cNvPr id="1027" name="Picture 3" descr="I:\Central Connecticut State University\2009-06-03, Shoulder Pre-Hab\Shoulder Pre-Hab 006.jpg"/>
          <p:cNvPicPr>
            <a:picLocks noChangeAspect="1" noChangeArrowheads="1"/>
          </p:cNvPicPr>
          <p:nvPr/>
        </p:nvPicPr>
        <p:blipFill>
          <a:blip r:embed="rId15" cstate="print"/>
          <a:srcRect/>
          <a:stretch>
            <a:fillRect/>
          </a:stretch>
        </p:blipFill>
        <p:spPr bwMode="auto">
          <a:xfrm>
            <a:off x="0" y="2286000"/>
            <a:ext cx="1028700" cy="1371600"/>
          </a:xfrm>
          <a:prstGeom prst="rect">
            <a:avLst/>
          </a:prstGeom>
          <a:noFill/>
        </p:spPr>
      </p:pic>
      <p:pic>
        <p:nvPicPr>
          <p:cNvPr id="1028" name="Picture 4" descr="I:\Central Connecticut State University\2009-06-03, Shoulder Pre-Hab\Shoulder Pre-Hab 008.jpg"/>
          <p:cNvPicPr>
            <a:picLocks noChangeAspect="1" noChangeArrowheads="1"/>
          </p:cNvPicPr>
          <p:nvPr/>
        </p:nvPicPr>
        <p:blipFill>
          <a:blip r:embed="rId16" cstate="print"/>
          <a:srcRect/>
          <a:stretch>
            <a:fillRect/>
          </a:stretch>
        </p:blipFill>
        <p:spPr bwMode="auto">
          <a:xfrm>
            <a:off x="2438400" y="2286000"/>
            <a:ext cx="1028700" cy="1371600"/>
          </a:xfrm>
          <a:prstGeom prst="rect">
            <a:avLst/>
          </a:prstGeom>
          <a:noFill/>
        </p:spPr>
      </p:pic>
      <p:pic>
        <p:nvPicPr>
          <p:cNvPr id="1029" name="Picture 5" descr="I:\Central Connecticut State University\2009-06-03, Shoulder Pre-Hab\Shoulder Pre-Hab 009.jpg"/>
          <p:cNvPicPr>
            <a:picLocks noChangeAspect="1" noChangeArrowheads="1"/>
          </p:cNvPicPr>
          <p:nvPr/>
        </p:nvPicPr>
        <p:blipFill>
          <a:blip r:embed="rId17" cstate="print"/>
          <a:srcRect/>
          <a:stretch>
            <a:fillRect/>
          </a:stretch>
        </p:blipFill>
        <p:spPr bwMode="auto">
          <a:xfrm>
            <a:off x="3429000" y="2286000"/>
            <a:ext cx="1028700" cy="1371600"/>
          </a:xfrm>
          <a:prstGeom prst="rect">
            <a:avLst/>
          </a:prstGeom>
          <a:noFill/>
        </p:spPr>
      </p:pic>
      <p:pic>
        <p:nvPicPr>
          <p:cNvPr id="1030" name="Picture 6" descr="I:\Central Connecticut State University\2009-06-03, Shoulder Pre-Hab\Shoulder Pre-Hab 016.jpg"/>
          <p:cNvPicPr>
            <a:picLocks noChangeAspect="1" noChangeArrowheads="1"/>
          </p:cNvPicPr>
          <p:nvPr/>
        </p:nvPicPr>
        <p:blipFill>
          <a:blip r:embed="rId18" cstate="print"/>
          <a:srcRect/>
          <a:stretch>
            <a:fillRect/>
          </a:stretch>
        </p:blipFill>
        <p:spPr bwMode="auto">
          <a:xfrm rot="5400000">
            <a:off x="5008562" y="2611438"/>
            <a:ext cx="1422400" cy="771525"/>
          </a:xfrm>
          <a:prstGeom prst="rect">
            <a:avLst/>
          </a:prstGeom>
          <a:noFill/>
        </p:spPr>
      </p:pic>
      <p:pic>
        <p:nvPicPr>
          <p:cNvPr id="1031" name="Picture 7" descr="I:\Central Connecticut State University\2009-06-03, Shoulder Pre-Hab\Shoulder Pre-Hab 017.jpg"/>
          <p:cNvPicPr>
            <a:picLocks noChangeAspect="1" noChangeArrowheads="1"/>
          </p:cNvPicPr>
          <p:nvPr/>
        </p:nvPicPr>
        <p:blipFill>
          <a:blip r:embed="rId19" cstate="print"/>
          <a:srcRect/>
          <a:stretch>
            <a:fillRect/>
          </a:stretch>
        </p:blipFill>
        <p:spPr bwMode="auto">
          <a:xfrm rot="5400000">
            <a:off x="5761037" y="2611438"/>
            <a:ext cx="1422400" cy="771525"/>
          </a:xfrm>
          <a:prstGeom prst="rect">
            <a:avLst/>
          </a:prstGeom>
          <a:noFill/>
        </p:spPr>
      </p:pic>
      <p:pic>
        <p:nvPicPr>
          <p:cNvPr id="1032" name="Picture 8" descr="I:\Central Connecticut State University\2009-06-03, Shoulder Pre-Hab\Shoulder Pre-Hab 014.jpg"/>
          <p:cNvPicPr>
            <a:picLocks noChangeAspect="1" noChangeArrowheads="1"/>
          </p:cNvPicPr>
          <p:nvPr/>
        </p:nvPicPr>
        <p:blipFill>
          <a:blip r:embed="rId20" cstate="print"/>
          <a:srcRect/>
          <a:stretch>
            <a:fillRect/>
          </a:stretch>
        </p:blipFill>
        <p:spPr bwMode="auto">
          <a:xfrm rot="5400000">
            <a:off x="-323723" y="4286123"/>
            <a:ext cx="1422400" cy="774954"/>
          </a:xfrm>
          <a:prstGeom prst="rect">
            <a:avLst/>
          </a:prstGeom>
          <a:noFill/>
        </p:spPr>
      </p:pic>
      <p:pic>
        <p:nvPicPr>
          <p:cNvPr id="1033" name="Picture 9" descr="I:\Central Connecticut State University\2009-06-03, Shoulder Pre-Hab\Shoulder Pre-Hab 015.jpg"/>
          <p:cNvPicPr>
            <a:picLocks noChangeAspect="1" noChangeArrowheads="1"/>
          </p:cNvPicPr>
          <p:nvPr/>
        </p:nvPicPr>
        <p:blipFill>
          <a:blip r:embed="rId21" cstate="print"/>
          <a:srcRect/>
          <a:stretch>
            <a:fillRect/>
          </a:stretch>
        </p:blipFill>
        <p:spPr bwMode="auto">
          <a:xfrm rot="5400000">
            <a:off x="436562" y="4287838"/>
            <a:ext cx="1422400" cy="771525"/>
          </a:xfrm>
          <a:prstGeom prst="rect">
            <a:avLst/>
          </a:prstGeom>
          <a:noFill/>
        </p:spPr>
      </p:pic>
      <p:pic>
        <p:nvPicPr>
          <p:cNvPr id="1034" name="Picture 10" descr="I:\Central Connecticut State University\2009-06-03, Shoulder Pre-Hab\Shoulder Pre-Hab 012.jpg"/>
          <p:cNvPicPr>
            <a:picLocks noChangeAspect="1" noChangeArrowheads="1"/>
          </p:cNvPicPr>
          <p:nvPr/>
        </p:nvPicPr>
        <p:blipFill>
          <a:blip r:embed="rId22" cstate="print"/>
          <a:srcRect/>
          <a:stretch>
            <a:fillRect/>
          </a:stretch>
        </p:blipFill>
        <p:spPr bwMode="auto">
          <a:xfrm rot="5400000">
            <a:off x="2112962" y="4287838"/>
            <a:ext cx="1422400" cy="771525"/>
          </a:xfrm>
          <a:prstGeom prst="rect">
            <a:avLst/>
          </a:prstGeom>
          <a:noFill/>
        </p:spPr>
      </p:pic>
      <p:pic>
        <p:nvPicPr>
          <p:cNvPr id="1035" name="Picture 11" descr="I:\Central Connecticut State University\2009-06-03, Shoulder Pre-Hab\Shoulder Pre-Hab 013.jpg"/>
          <p:cNvPicPr>
            <a:picLocks noChangeAspect="1" noChangeArrowheads="1"/>
          </p:cNvPicPr>
          <p:nvPr/>
        </p:nvPicPr>
        <p:blipFill>
          <a:blip r:embed="rId23" cstate="print"/>
          <a:srcRect/>
          <a:stretch>
            <a:fillRect/>
          </a:stretch>
        </p:blipFill>
        <p:spPr bwMode="auto">
          <a:xfrm rot="5400000">
            <a:off x="2874962" y="4287838"/>
            <a:ext cx="1422400" cy="771525"/>
          </a:xfrm>
          <a:prstGeom prst="rect">
            <a:avLst/>
          </a:prstGeom>
          <a:noFill/>
        </p:spPr>
      </p:pic>
      <p:cxnSp>
        <p:nvCxnSpPr>
          <p:cNvPr id="39" name="Straight Connector 38"/>
          <p:cNvCxnSpPr/>
          <p:nvPr/>
        </p:nvCxnSpPr>
        <p:spPr>
          <a:xfrm>
            <a:off x="1524000" y="3124200"/>
            <a:ext cx="514350" cy="2117"/>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a:off x="762000" y="3124200"/>
            <a:ext cx="285750" cy="2117"/>
          </a:xfrm>
          <a:prstGeom prst="line">
            <a:avLst/>
          </a:prstGeom>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a:off x="2971800" y="3124200"/>
            <a:ext cx="457200" cy="2117"/>
          </a:xfrm>
          <a:prstGeom prst="line">
            <a:avLst/>
          </a:prstGeom>
        </p:spPr>
        <p:style>
          <a:lnRef idx="1">
            <a:schemeClr val="accent1"/>
          </a:lnRef>
          <a:fillRef idx="0">
            <a:schemeClr val="accent1"/>
          </a:fillRef>
          <a:effectRef idx="0">
            <a:schemeClr val="accent1"/>
          </a:effectRef>
          <a:fontRef idx="minor">
            <a:schemeClr val="tx1"/>
          </a:fontRef>
        </p:style>
      </p:cxnSp>
      <p:cxnSp>
        <p:nvCxnSpPr>
          <p:cNvPr id="41" name="Straight Connector 40"/>
          <p:cNvCxnSpPr>
            <a:endCxn id="1029" idx="3"/>
          </p:cNvCxnSpPr>
          <p:nvPr/>
        </p:nvCxnSpPr>
        <p:spPr>
          <a:xfrm flipV="1">
            <a:off x="3886200" y="2971800"/>
            <a:ext cx="571500" cy="25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flipV="1">
            <a:off x="5791200" y="2743200"/>
            <a:ext cx="228600" cy="203200"/>
          </a:xfrm>
          <a:prstGeom prst="line">
            <a:avLst/>
          </a:prstGeom>
        </p:spPr>
        <p:style>
          <a:lnRef idx="1">
            <a:schemeClr val="accent1"/>
          </a:lnRef>
          <a:fillRef idx="0">
            <a:schemeClr val="accent1"/>
          </a:fillRef>
          <a:effectRef idx="0">
            <a:schemeClr val="accent1"/>
          </a:effectRef>
          <a:fontRef idx="minor">
            <a:schemeClr val="tx1"/>
          </a:fontRef>
        </p:style>
      </p:cxnSp>
      <p:cxnSp>
        <p:nvCxnSpPr>
          <p:cNvPr id="64" name="Straight Connector 63"/>
          <p:cNvCxnSpPr/>
          <p:nvPr/>
        </p:nvCxnSpPr>
        <p:spPr>
          <a:xfrm flipV="1">
            <a:off x="6457950" y="2667000"/>
            <a:ext cx="400050" cy="406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rot="5400000" flipH="1" flipV="1">
            <a:off x="127828" y="4977573"/>
            <a:ext cx="506941" cy="596"/>
          </a:xfrm>
          <a:prstGeom prst="line">
            <a:avLst/>
          </a:prstGeom>
        </p:spPr>
        <p:style>
          <a:lnRef idx="1">
            <a:schemeClr val="accent1"/>
          </a:lnRef>
          <a:fillRef idx="0">
            <a:schemeClr val="accent1"/>
          </a:fillRef>
          <a:effectRef idx="0">
            <a:schemeClr val="accent1"/>
          </a:effectRef>
          <a:fontRef idx="minor">
            <a:schemeClr val="tx1"/>
          </a:fontRef>
        </p:style>
      </p:cxnSp>
      <p:cxnSp>
        <p:nvCxnSpPr>
          <p:cNvPr id="73" name="Straight Connector 72"/>
          <p:cNvCxnSpPr/>
          <p:nvPr/>
        </p:nvCxnSpPr>
        <p:spPr>
          <a:xfrm rot="5400000" flipH="1" flipV="1">
            <a:off x="822325" y="4664075"/>
            <a:ext cx="812800" cy="171450"/>
          </a:xfrm>
          <a:prstGeom prst="line">
            <a:avLst/>
          </a:prstGeom>
        </p:spPr>
        <p:style>
          <a:lnRef idx="1">
            <a:schemeClr val="accent1"/>
          </a:lnRef>
          <a:fillRef idx="0">
            <a:schemeClr val="accent1"/>
          </a:fillRef>
          <a:effectRef idx="0">
            <a:schemeClr val="accent1"/>
          </a:effectRef>
          <a:fontRef idx="minor">
            <a:schemeClr val="tx1"/>
          </a:fontRef>
        </p:style>
      </p:cxnSp>
      <p:cxnSp>
        <p:nvCxnSpPr>
          <p:cNvPr id="75" name="Straight Connector 74"/>
          <p:cNvCxnSpPr/>
          <p:nvPr/>
        </p:nvCxnSpPr>
        <p:spPr>
          <a:xfrm rot="16200000" flipV="1">
            <a:off x="2695575" y="4924425"/>
            <a:ext cx="304800" cy="57150"/>
          </a:xfrm>
          <a:prstGeom prst="line">
            <a:avLst/>
          </a:prstGeom>
        </p:spPr>
        <p:style>
          <a:lnRef idx="1">
            <a:schemeClr val="accent1"/>
          </a:lnRef>
          <a:fillRef idx="0">
            <a:schemeClr val="accent1"/>
          </a:fillRef>
          <a:effectRef idx="0">
            <a:schemeClr val="accent1"/>
          </a:effectRef>
          <a:fontRef idx="minor">
            <a:schemeClr val="tx1"/>
          </a:fontRef>
        </p:style>
      </p:cxnSp>
      <p:cxnSp>
        <p:nvCxnSpPr>
          <p:cNvPr id="77" name="Straight Connector 76"/>
          <p:cNvCxnSpPr/>
          <p:nvPr/>
        </p:nvCxnSpPr>
        <p:spPr>
          <a:xfrm rot="16200000" flipV="1">
            <a:off x="3260725" y="4816475"/>
            <a:ext cx="508000" cy="171450"/>
          </a:xfrm>
          <a:prstGeom prst="line">
            <a:avLst/>
          </a:prstGeom>
        </p:spPr>
        <p:style>
          <a:lnRef idx="1">
            <a:schemeClr val="accent1"/>
          </a:lnRef>
          <a:fillRef idx="0">
            <a:schemeClr val="accent1"/>
          </a:fillRef>
          <a:effectRef idx="0">
            <a:schemeClr val="accent1"/>
          </a:effectRef>
          <a:fontRef idx="minor">
            <a:schemeClr val="tx1"/>
          </a:fontRef>
        </p:style>
      </p:cxnSp>
      <p:cxnSp>
        <p:nvCxnSpPr>
          <p:cNvPr id="80" name="Straight Connector 79"/>
          <p:cNvCxnSpPr/>
          <p:nvPr/>
        </p:nvCxnSpPr>
        <p:spPr>
          <a:xfrm flipV="1">
            <a:off x="304800" y="8382000"/>
            <a:ext cx="400050" cy="101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82" name="Straight Connector 81"/>
          <p:cNvCxnSpPr/>
          <p:nvPr/>
        </p:nvCxnSpPr>
        <p:spPr>
          <a:xfrm flipV="1">
            <a:off x="1295400" y="8077200"/>
            <a:ext cx="51435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84" name="Straight Connector 83"/>
          <p:cNvCxnSpPr/>
          <p:nvPr/>
        </p:nvCxnSpPr>
        <p:spPr>
          <a:xfrm>
            <a:off x="4876800" y="6096000"/>
            <a:ext cx="285750" cy="2117"/>
          </a:xfrm>
          <a:prstGeom prst="line">
            <a:avLst/>
          </a:prstGeom>
        </p:spPr>
        <p:style>
          <a:lnRef idx="1">
            <a:schemeClr val="accent1"/>
          </a:lnRef>
          <a:fillRef idx="0">
            <a:schemeClr val="accent1"/>
          </a:fillRef>
          <a:effectRef idx="0">
            <a:schemeClr val="accent1"/>
          </a:effectRef>
          <a:fontRef idx="minor">
            <a:schemeClr val="tx1"/>
          </a:fontRef>
        </p:style>
      </p:cxnSp>
      <p:cxnSp>
        <p:nvCxnSpPr>
          <p:cNvPr id="86" name="Straight Connector 85"/>
          <p:cNvCxnSpPr/>
          <p:nvPr/>
        </p:nvCxnSpPr>
        <p:spPr>
          <a:xfrm>
            <a:off x="5791200" y="6096000"/>
            <a:ext cx="228600" cy="2117"/>
          </a:xfrm>
          <a:prstGeom prst="line">
            <a:avLst/>
          </a:prstGeom>
        </p:spPr>
        <p:style>
          <a:lnRef idx="1">
            <a:schemeClr val="accent1"/>
          </a:lnRef>
          <a:fillRef idx="0">
            <a:schemeClr val="accent1"/>
          </a:fillRef>
          <a:effectRef idx="0">
            <a:schemeClr val="accent1"/>
          </a:effectRef>
          <a:fontRef idx="minor">
            <a:schemeClr val="tx1"/>
          </a:fontRef>
        </p:style>
      </p:cxnSp>
      <p:sp>
        <p:nvSpPr>
          <p:cNvPr id="51" name="Rectangle 50"/>
          <p:cNvSpPr/>
          <p:nvPr/>
        </p:nvSpPr>
        <p:spPr>
          <a:xfrm>
            <a:off x="0" y="-228600"/>
            <a:ext cx="6858000" cy="1815882"/>
          </a:xfrm>
          <a:prstGeom prst="rect">
            <a:avLst/>
          </a:prstGeom>
          <a:noFill/>
        </p:spPr>
        <p:txBody>
          <a:bodyPr wrap="square" lIns="91440" tIns="45720" rIns="91440" bIns="45720">
            <a:spAutoFit/>
          </a:bodyPr>
          <a:lstStyle/>
          <a:p>
            <a:pPr algn="ctr"/>
            <a:r>
              <a:rPr lang="en-US" sz="7200" b="1" dirty="0" smtClean="0">
                <a:ln w="28575">
                  <a:solidFill>
                    <a:srgbClr val="0000FF"/>
                  </a:solidFill>
                  <a:prstDash val="solid"/>
                </a:ln>
                <a:solidFill>
                  <a:schemeClr val="bg1"/>
                </a:solidFill>
                <a:effectLst>
                  <a:outerShdw blurRad="41275" dist="20320" dir="1800000" algn="tl" rotWithShape="0">
                    <a:srgbClr val="000000">
                      <a:alpha val="40000"/>
                    </a:srgbClr>
                  </a:outerShdw>
                </a:effectLst>
                <a:latin typeface="CCSU" pitchFamily="2" charset="0"/>
              </a:rPr>
              <a:t>BLUE DEVIL</a:t>
            </a:r>
          </a:p>
          <a:p>
            <a:pPr algn="ctr"/>
            <a:r>
              <a:rPr lang="en-US" sz="4000" b="1" dirty="0" smtClean="0">
                <a:ln w="28575">
                  <a:solidFill>
                    <a:srgbClr val="0000FF"/>
                  </a:solidFill>
                  <a:prstDash val="solid"/>
                </a:ln>
                <a:solidFill>
                  <a:schemeClr val="bg1"/>
                </a:solidFill>
                <a:effectLst>
                  <a:outerShdw blurRad="41275" dist="20320" dir="1800000" algn="tl" rotWithShape="0">
                    <a:srgbClr val="000000">
                      <a:alpha val="40000"/>
                    </a:srgbClr>
                  </a:outerShdw>
                </a:effectLst>
                <a:latin typeface="CCSU" pitchFamily="2" charset="0"/>
              </a:rPr>
              <a:t>SWIMMING &amp; DIVING </a:t>
            </a:r>
            <a:endParaRPr lang="en-US" sz="4000" b="1" dirty="0">
              <a:ln w="28575">
                <a:solidFill>
                  <a:srgbClr val="0000FF"/>
                </a:solidFill>
                <a:prstDash val="solid"/>
              </a:ln>
              <a:solidFill>
                <a:schemeClr val="bg1"/>
              </a:solidFill>
              <a:effectLst>
                <a:outerShdw blurRad="41275" dist="20320" dir="1800000" algn="tl" rotWithShape="0">
                  <a:srgbClr val="000000">
                    <a:alpha val="40000"/>
                  </a:srgbClr>
                </a:outerShdw>
              </a:effectLst>
              <a:latin typeface="CCSU" pitchFamily="2"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Documents and Settings\Alan\My Documents\My Pictures\2009-06-01, Shoulder Pre-Hab\Shoulder Pre-Hab 021.jpg"/>
          <p:cNvPicPr/>
          <p:nvPr/>
        </p:nvPicPr>
        <p:blipFill>
          <a:blip r:embed="rId2" cstate="print"/>
          <a:srcRect/>
          <a:stretch>
            <a:fillRect/>
          </a:stretch>
        </p:blipFill>
        <p:spPr bwMode="auto">
          <a:xfrm>
            <a:off x="0" y="2133600"/>
            <a:ext cx="1028700" cy="1341120"/>
          </a:xfrm>
          <a:prstGeom prst="rect">
            <a:avLst/>
          </a:prstGeom>
          <a:noFill/>
          <a:ln w="9525">
            <a:noFill/>
            <a:miter lim="800000"/>
            <a:headEnd/>
            <a:tailEnd/>
          </a:ln>
        </p:spPr>
      </p:pic>
      <p:pic>
        <p:nvPicPr>
          <p:cNvPr id="5" name="Picture 4" descr="C:\Documents and Settings\Alan\My Documents\My Pictures\2009-06-01, Shoulder Pre-Hab\Shoulder Pre-Hab 022.jpg"/>
          <p:cNvPicPr/>
          <p:nvPr/>
        </p:nvPicPr>
        <p:blipFill>
          <a:blip r:embed="rId3" cstate="print"/>
          <a:srcRect/>
          <a:stretch>
            <a:fillRect/>
          </a:stretch>
        </p:blipFill>
        <p:spPr bwMode="auto">
          <a:xfrm>
            <a:off x="990600" y="2133600"/>
            <a:ext cx="1028700" cy="1341120"/>
          </a:xfrm>
          <a:prstGeom prst="rect">
            <a:avLst/>
          </a:prstGeom>
          <a:noFill/>
          <a:ln w="9525">
            <a:noFill/>
            <a:miter lim="800000"/>
            <a:headEnd/>
            <a:tailEnd/>
          </a:ln>
        </p:spPr>
      </p:pic>
      <p:pic>
        <p:nvPicPr>
          <p:cNvPr id="6" name="Picture 5" descr="C:\Documents and Settings\Alan\My Documents\My Pictures\2009-06-01, Shoulder Pre-Hab\Shoulder Pre-Hab 038.jpg"/>
          <p:cNvPicPr/>
          <p:nvPr/>
        </p:nvPicPr>
        <p:blipFill>
          <a:blip r:embed="rId4" cstate="print"/>
          <a:srcRect/>
          <a:stretch>
            <a:fillRect/>
          </a:stretch>
        </p:blipFill>
        <p:spPr bwMode="auto">
          <a:xfrm>
            <a:off x="2514600" y="2133600"/>
            <a:ext cx="1028700" cy="1362141"/>
          </a:xfrm>
          <a:prstGeom prst="rect">
            <a:avLst/>
          </a:prstGeom>
          <a:noFill/>
          <a:ln w="9525">
            <a:noFill/>
            <a:miter lim="800000"/>
            <a:headEnd/>
            <a:tailEnd/>
          </a:ln>
        </p:spPr>
      </p:pic>
      <p:pic>
        <p:nvPicPr>
          <p:cNvPr id="7" name="Picture 6" descr="C:\Documents and Settings\Alan\My Documents\My Pictures\2009-06-01, Shoulder Pre-Hab\Shoulder Pre-Hab 039.jpg"/>
          <p:cNvPicPr/>
          <p:nvPr/>
        </p:nvPicPr>
        <p:blipFill>
          <a:blip r:embed="rId5" cstate="print"/>
          <a:srcRect/>
          <a:stretch>
            <a:fillRect/>
          </a:stretch>
        </p:blipFill>
        <p:spPr bwMode="auto">
          <a:xfrm>
            <a:off x="3429000" y="2133600"/>
            <a:ext cx="1028700" cy="1362141"/>
          </a:xfrm>
          <a:prstGeom prst="rect">
            <a:avLst/>
          </a:prstGeom>
          <a:noFill/>
          <a:ln w="9525">
            <a:noFill/>
            <a:miter lim="800000"/>
            <a:headEnd/>
            <a:tailEnd/>
          </a:ln>
        </p:spPr>
      </p:pic>
      <p:pic>
        <p:nvPicPr>
          <p:cNvPr id="8" name="Picture 7" descr="C:\Documents and Settings\Alan\My Documents\My Pictures\2009-06-01, Shoulder Pre-Hab\Shoulder Pre-Hab 040.jpg"/>
          <p:cNvPicPr/>
          <p:nvPr/>
        </p:nvPicPr>
        <p:blipFill>
          <a:blip r:embed="rId6" cstate="print"/>
          <a:srcRect/>
          <a:stretch>
            <a:fillRect/>
          </a:stretch>
        </p:blipFill>
        <p:spPr bwMode="auto">
          <a:xfrm>
            <a:off x="4876800" y="2133600"/>
            <a:ext cx="1028700" cy="1362141"/>
          </a:xfrm>
          <a:prstGeom prst="rect">
            <a:avLst/>
          </a:prstGeom>
          <a:noFill/>
          <a:ln w="9525">
            <a:noFill/>
            <a:miter lim="800000"/>
            <a:headEnd/>
            <a:tailEnd/>
          </a:ln>
        </p:spPr>
      </p:pic>
      <p:pic>
        <p:nvPicPr>
          <p:cNvPr id="9" name="Picture 8" descr="C:\Documents and Settings\Alan\My Documents\My Pictures\2009-06-01, Shoulder Pre-Hab\Shoulder Pre-Hab 041.jpg"/>
          <p:cNvPicPr/>
          <p:nvPr/>
        </p:nvPicPr>
        <p:blipFill>
          <a:blip r:embed="rId7" cstate="print"/>
          <a:srcRect/>
          <a:stretch>
            <a:fillRect/>
          </a:stretch>
        </p:blipFill>
        <p:spPr bwMode="auto">
          <a:xfrm>
            <a:off x="5829300" y="2133600"/>
            <a:ext cx="1028700" cy="1362141"/>
          </a:xfrm>
          <a:prstGeom prst="rect">
            <a:avLst/>
          </a:prstGeom>
          <a:noFill/>
          <a:ln w="9525">
            <a:noFill/>
            <a:miter lim="800000"/>
            <a:headEnd/>
            <a:tailEnd/>
          </a:ln>
        </p:spPr>
      </p:pic>
      <p:pic>
        <p:nvPicPr>
          <p:cNvPr id="11" name="Picture 10" descr="C:\Documents and Settings\Alan\My Documents\My Pictures\2009-06-01, Shoulder Pre-Hab\Shoulder Pre-Hab 023.jpg"/>
          <p:cNvPicPr/>
          <p:nvPr/>
        </p:nvPicPr>
        <p:blipFill>
          <a:blip r:embed="rId8" cstate="print"/>
          <a:srcRect/>
          <a:stretch>
            <a:fillRect/>
          </a:stretch>
        </p:blipFill>
        <p:spPr bwMode="auto">
          <a:xfrm>
            <a:off x="571500" y="4165600"/>
            <a:ext cx="1028700" cy="1362141"/>
          </a:xfrm>
          <a:prstGeom prst="rect">
            <a:avLst/>
          </a:prstGeom>
          <a:noFill/>
          <a:ln w="9525">
            <a:noFill/>
            <a:miter lim="800000"/>
            <a:headEnd/>
            <a:tailEnd/>
          </a:ln>
        </p:spPr>
      </p:pic>
      <p:pic>
        <p:nvPicPr>
          <p:cNvPr id="17" name="Picture 16" descr="C:\Documents and Settings\Alan\My Documents\My Pictures\2009-06-01, Shoulder Pre-Hab\Shoulder Pre-Hab 029.jpg"/>
          <p:cNvPicPr/>
          <p:nvPr/>
        </p:nvPicPr>
        <p:blipFill>
          <a:blip r:embed="rId9" cstate="print"/>
          <a:srcRect/>
          <a:stretch>
            <a:fillRect/>
          </a:stretch>
        </p:blipFill>
        <p:spPr bwMode="auto">
          <a:xfrm>
            <a:off x="2400300" y="6807200"/>
            <a:ext cx="1028700" cy="1362141"/>
          </a:xfrm>
          <a:prstGeom prst="rect">
            <a:avLst/>
          </a:prstGeom>
          <a:noFill/>
          <a:ln w="9525">
            <a:noFill/>
            <a:miter lim="800000"/>
            <a:headEnd/>
            <a:tailEnd/>
          </a:ln>
        </p:spPr>
      </p:pic>
      <p:sp>
        <p:nvSpPr>
          <p:cNvPr id="20" name="TextBox 19"/>
          <p:cNvSpPr txBox="1"/>
          <p:nvPr/>
        </p:nvSpPr>
        <p:spPr>
          <a:xfrm>
            <a:off x="0" y="3505200"/>
            <a:ext cx="6858000" cy="307777"/>
          </a:xfrm>
          <a:prstGeom prst="rect">
            <a:avLst/>
          </a:prstGeom>
          <a:noFill/>
        </p:spPr>
        <p:txBody>
          <a:bodyPr wrap="square" rtlCol="0">
            <a:spAutoFit/>
          </a:bodyPr>
          <a:lstStyle/>
          <a:p>
            <a:pPr algn="ctr"/>
            <a:r>
              <a:rPr lang="en-US" sz="1400" b="1" dirty="0" smtClean="0"/>
              <a:t>Slide Board Series</a:t>
            </a:r>
          </a:p>
        </p:txBody>
      </p:sp>
      <p:sp>
        <p:nvSpPr>
          <p:cNvPr id="21" name="TextBox 20"/>
          <p:cNvSpPr txBox="1"/>
          <p:nvPr/>
        </p:nvSpPr>
        <p:spPr>
          <a:xfrm>
            <a:off x="342900" y="3860801"/>
            <a:ext cx="1543050" cy="276999"/>
          </a:xfrm>
          <a:prstGeom prst="rect">
            <a:avLst/>
          </a:prstGeom>
          <a:noFill/>
        </p:spPr>
        <p:txBody>
          <a:bodyPr wrap="square" rtlCol="0">
            <a:spAutoFit/>
          </a:bodyPr>
          <a:lstStyle/>
          <a:p>
            <a:pPr algn="ctr"/>
            <a:r>
              <a:rPr lang="en-US" sz="1200" b="1" dirty="0" smtClean="0"/>
              <a:t>Figure 8</a:t>
            </a:r>
            <a:endParaRPr lang="en-US" sz="1200" b="1" dirty="0"/>
          </a:p>
        </p:txBody>
      </p:sp>
      <p:sp>
        <p:nvSpPr>
          <p:cNvPr id="22" name="TextBox 21"/>
          <p:cNvSpPr txBox="1"/>
          <p:nvPr/>
        </p:nvSpPr>
        <p:spPr>
          <a:xfrm>
            <a:off x="4800600" y="3759201"/>
            <a:ext cx="2057400" cy="276999"/>
          </a:xfrm>
          <a:prstGeom prst="rect">
            <a:avLst/>
          </a:prstGeom>
          <a:noFill/>
        </p:spPr>
        <p:txBody>
          <a:bodyPr wrap="square" rtlCol="0">
            <a:spAutoFit/>
          </a:bodyPr>
          <a:lstStyle/>
          <a:p>
            <a:pPr algn="ctr"/>
            <a:r>
              <a:rPr lang="en-US" sz="1200" b="1" dirty="0" smtClean="0"/>
              <a:t>Side Push</a:t>
            </a:r>
          </a:p>
        </p:txBody>
      </p:sp>
      <p:sp>
        <p:nvSpPr>
          <p:cNvPr id="23" name="TextBox 22"/>
          <p:cNvSpPr txBox="1"/>
          <p:nvPr/>
        </p:nvSpPr>
        <p:spPr>
          <a:xfrm>
            <a:off x="2400300" y="6502401"/>
            <a:ext cx="2057400" cy="276999"/>
          </a:xfrm>
          <a:prstGeom prst="rect">
            <a:avLst/>
          </a:prstGeom>
          <a:noFill/>
        </p:spPr>
        <p:txBody>
          <a:bodyPr wrap="square" rtlCol="0">
            <a:spAutoFit/>
          </a:bodyPr>
          <a:lstStyle/>
          <a:p>
            <a:pPr algn="ctr"/>
            <a:r>
              <a:rPr lang="en-US" sz="1200" b="1" dirty="0" smtClean="0"/>
              <a:t>Push-Up With Slide</a:t>
            </a:r>
            <a:endParaRPr lang="en-US" sz="1200" b="1" dirty="0"/>
          </a:p>
        </p:txBody>
      </p:sp>
      <p:sp>
        <p:nvSpPr>
          <p:cNvPr id="24" name="TextBox 23"/>
          <p:cNvSpPr txBox="1"/>
          <p:nvPr/>
        </p:nvSpPr>
        <p:spPr>
          <a:xfrm>
            <a:off x="0" y="6502401"/>
            <a:ext cx="2057400" cy="276999"/>
          </a:xfrm>
          <a:prstGeom prst="rect">
            <a:avLst/>
          </a:prstGeom>
          <a:noFill/>
        </p:spPr>
        <p:txBody>
          <a:bodyPr wrap="square" rtlCol="0">
            <a:spAutoFit/>
          </a:bodyPr>
          <a:lstStyle/>
          <a:p>
            <a:pPr algn="ctr"/>
            <a:r>
              <a:rPr lang="en-US" sz="1200" b="1" dirty="0" smtClean="0"/>
              <a:t>Cross Under</a:t>
            </a:r>
            <a:endParaRPr lang="en-US" sz="1200" b="1" dirty="0"/>
          </a:p>
        </p:txBody>
      </p:sp>
      <p:sp>
        <p:nvSpPr>
          <p:cNvPr id="25" name="TextBox 24"/>
          <p:cNvSpPr txBox="1"/>
          <p:nvPr/>
        </p:nvSpPr>
        <p:spPr>
          <a:xfrm>
            <a:off x="2400300" y="3860801"/>
            <a:ext cx="2057400" cy="276999"/>
          </a:xfrm>
          <a:prstGeom prst="rect">
            <a:avLst/>
          </a:prstGeom>
          <a:noFill/>
        </p:spPr>
        <p:txBody>
          <a:bodyPr wrap="square" rtlCol="0">
            <a:spAutoFit/>
          </a:bodyPr>
          <a:lstStyle/>
          <a:p>
            <a:pPr algn="ctr"/>
            <a:r>
              <a:rPr lang="en-US" sz="1200" b="1" dirty="0" smtClean="0"/>
              <a:t>Front Raise</a:t>
            </a:r>
            <a:endParaRPr lang="en-US" sz="1200" b="1" dirty="0"/>
          </a:p>
        </p:txBody>
      </p:sp>
      <p:sp>
        <p:nvSpPr>
          <p:cNvPr id="26" name="TextBox 25"/>
          <p:cNvSpPr txBox="1"/>
          <p:nvPr/>
        </p:nvSpPr>
        <p:spPr>
          <a:xfrm>
            <a:off x="2514600" y="1828800"/>
            <a:ext cx="1905000" cy="276999"/>
          </a:xfrm>
          <a:prstGeom prst="rect">
            <a:avLst/>
          </a:prstGeom>
          <a:noFill/>
        </p:spPr>
        <p:txBody>
          <a:bodyPr wrap="square" rtlCol="0">
            <a:spAutoFit/>
          </a:bodyPr>
          <a:lstStyle/>
          <a:p>
            <a:pPr algn="ctr"/>
            <a:r>
              <a:rPr lang="en-US" sz="1200" b="1" dirty="0" smtClean="0"/>
              <a:t>Lateral Band Walks</a:t>
            </a:r>
            <a:endParaRPr lang="en-US" sz="1200" b="1" dirty="0"/>
          </a:p>
        </p:txBody>
      </p:sp>
      <p:sp>
        <p:nvSpPr>
          <p:cNvPr id="27" name="TextBox 26"/>
          <p:cNvSpPr txBox="1"/>
          <p:nvPr/>
        </p:nvSpPr>
        <p:spPr>
          <a:xfrm>
            <a:off x="4876800" y="1676400"/>
            <a:ext cx="1981200" cy="461665"/>
          </a:xfrm>
          <a:prstGeom prst="rect">
            <a:avLst/>
          </a:prstGeom>
          <a:noFill/>
        </p:spPr>
        <p:txBody>
          <a:bodyPr wrap="square" rtlCol="0">
            <a:spAutoFit/>
          </a:bodyPr>
          <a:lstStyle/>
          <a:p>
            <a:pPr algn="ctr"/>
            <a:r>
              <a:rPr lang="en-US" sz="1200" b="1" dirty="0" smtClean="0"/>
              <a:t>Frontwards and Backwards Band Walks</a:t>
            </a:r>
            <a:endParaRPr lang="en-US" sz="1200" b="1" dirty="0"/>
          </a:p>
        </p:txBody>
      </p:sp>
      <p:sp>
        <p:nvSpPr>
          <p:cNvPr id="28" name="TextBox 27"/>
          <p:cNvSpPr txBox="1"/>
          <p:nvPr/>
        </p:nvSpPr>
        <p:spPr>
          <a:xfrm>
            <a:off x="0" y="1676400"/>
            <a:ext cx="2057400" cy="461665"/>
          </a:xfrm>
          <a:prstGeom prst="rect">
            <a:avLst/>
          </a:prstGeom>
          <a:noFill/>
        </p:spPr>
        <p:txBody>
          <a:bodyPr wrap="square" rtlCol="0">
            <a:spAutoFit/>
          </a:bodyPr>
          <a:lstStyle/>
          <a:p>
            <a:pPr algn="ctr"/>
            <a:r>
              <a:rPr lang="en-US" sz="1200" b="1" dirty="0" err="1" smtClean="0"/>
              <a:t>Physio</a:t>
            </a:r>
            <a:r>
              <a:rPr lang="en-US" sz="1200" b="1" dirty="0" smtClean="0"/>
              <a:t>-Ball Walk-Outs </a:t>
            </a:r>
          </a:p>
          <a:p>
            <a:pPr algn="ctr"/>
            <a:r>
              <a:rPr lang="en-US" sz="1200" b="1" dirty="0" smtClean="0"/>
              <a:t>(With or Without Bands)</a:t>
            </a:r>
            <a:endParaRPr lang="en-US" sz="1200" b="1" dirty="0"/>
          </a:p>
        </p:txBody>
      </p:sp>
      <p:sp>
        <p:nvSpPr>
          <p:cNvPr id="31" name="TextBox 30"/>
          <p:cNvSpPr txBox="1"/>
          <p:nvPr/>
        </p:nvSpPr>
        <p:spPr>
          <a:xfrm>
            <a:off x="0" y="5486401"/>
            <a:ext cx="2228850" cy="646331"/>
          </a:xfrm>
          <a:prstGeom prst="rect">
            <a:avLst/>
          </a:prstGeom>
          <a:noFill/>
        </p:spPr>
        <p:txBody>
          <a:bodyPr wrap="square" rtlCol="0">
            <a:spAutoFit/>
          </a:bodyPr>
          <a:lstStyle/>
          <a:p>
            <a:pPr>
              <a:buFontTx/>
              <a:buChar char="-"/>
            </a:pPr>
            <a:r>
              <a:rPr lang="en-US" sz="1200" dirty="0"/>
              <a:t> </a:t>
            </a:r>
            <a:r>
              <a:rPr lang="en-US" sz="1200" dirty="0" smtClean="0"/>
              <a:t> Start in position above</a:t>
            </a:r>
          </a:p>
          <a:p>
            <a:pPr>
              <a:buFontTx/>
              <a:buChar char="-"/>
            </a:pPr>
            <a:r>
              <a:rPr lang="en-US" sz="1200" dirty="0" smtClean="0"/>
              <a:t>  Draw a figure 8 with the hand that is on the slide board</a:t>
            </a:r>
            <a:endParaRPr lang="en-US" sz="1200" dirty="0"/>
          </a:p>
        </p:txBody>
      </p:sp>
      <p:sp>
        <p:nvSpPr>
          <p:cNvPr id="32" name="TextBox 31"/>
          <p:cNvSpPr txBox="1"/>
          <p:nvPr/>
        </p:nvSpPr>
        <p:spPr>
          <a:xfrm>
            <a:off x="2343150" y="5486401"/>
            <a:ext cx="2228850" cy="600164"/>
          </a:xfrm>
          <a:prstGeom prst="rect">
            <a:avLst/>
          </a:prstGeom>
          <a:noFill/>
        </p:spPr>
        <p:txBody>
          <a:bodyPr wrap="square" rtlCol="0">
            <a:spAutoFit/>
          </a:bodyPr>
          <a:lstStyle/>
          <a:p>
            <a:pPr>
              <a:buFontTx/>
              <a:buChar char="-"/>
            </a:pPr>
            <a:r>
              <a:rPr lang="en-US" sz="1100" dirty="0"/>
              <a:t> </a:t>
            </a:r>
            <a:r>
              <a:rPr lang="en-US" sz="1100" dirty="0" smtClean="0"/>
              <a:t> Start in position above on the left</a:t>
            </a:r>
          </a:p>
          <a:p>
            <a:pPr>
              <a:buFontTx/>
              <a:buChar char="-"/>
            </a:pPr>
            <a:r>
              <a:rPr lang="en-US" sz="1100" dirty="0" smtClean="0"/>
              <a:t>  Slide hand out as far as you can go</a:t>
            </a:r>
          </a:p>
          <a:p>
            <a:pPr>
              <a:buFontTx/>
              <a:buChar char="-"/>
            </a:pPr>
            <a:r>
              <a:rPr lang="en-US" sz="1100" dirty="0"/>
              <a:t> </a:t>
            </a:r>
            <a:r>
              <a:rPr lang="en-US" sz="1100" dirty="0" smtClean="0"/>
              <a:t> Pull arm back to start position</a:t>
            </a:r>
            <a:endParaRPr lang="en-US" sz="1100" dirty="0"/>
          </a:p>
        </p:txBody>
      </p:sp>
      <p:sp>
        <p:nvSpPr>
          <p:cNvPr id="33" name="TextBox 32"/>
          <p:cNvSpPr txBox="1"/>
          <p:nvPr/>
        </p:nvSpPr>
        <p:spPr>
          <a:xfrm>
            <a:off x="4629150" y="5486401"/>
            <a:ext cx="2228850" cy="600164"/>
          </a:xfrm>
          <a:prstGeom prst="rect">
            <a:avLst/>
          </a:prstGeom>
          <a:noFill/>
        </p:spPr>
        <p:txBody>
          <a:bodyPr wrap="square" rtlCol="0">
            <a:spAutoFit/>
          </a:bodyPr>
          <a:lstStyle/>
          <a:p>
            <a:pPr>
              <a:buFontTx/>
              <a:buChar char="-"/>
            </a:pPr>
            <a:r>
              <a:rPr lang="en-US" sz="1100" dirty="0"/>
              <a:t> </a:t>
            </a:r>
            <a:r>
              <a:rPr lang="en-US" sz="1100" dirty="0" smtClean="0"/>
              <a:t> Start in position above on the left</a:t>
            </a:r>
          </a:p>
          <a:p>
            <a:pPr>
              <a:buFontTx/>
              <a:buChar char="-"/>
            </a:pPr>
            <a:r>
              <a:rPr lang="en-US" sz="1100" dirty="0" smtClean="0"/>
              <a:t>  Slide hand out as far as you can go</a:t>
            </a:r>
          </a:p>
          <a:p>
            <a:pPr>
              <a:buFontTx/>
              <a:buChar char="-"/>
            </a:pPr>
            <a:r>
              <a:rPr lang="en-US" sz="1100" dirty="0"/>
              <a:t> </a:t>
            </a:r>
            <a:r>
              <a:rPr lang="en-US" sz="1100" dirty="0" smtClean="0"/>
              <a:t> Pull arm back to start position</a:t>
            </a:r>
            <a:endParaRPr lang="en-US" sz="1100" dirty="0"/>
          </a:p>
        </p:txBody>
      </p:sp>
      <p:sp>
        <p:nvSpPr>
          <p:cNvPr id="34" name="TextBox 33"/>
          <p:cNvSpPr txBox="1"/>
          <p:nvPr/>
        </p:nvSpPr>
        <p:spPr>
          <a:xfrm>
            <a:off x="2343150" y="8282226"/>
            <a:ext cx="2228850" cy="600164"/>
          </a:xfrm>
          <a:prstGeom prst="rect">
            <a:avLst/>
          </a:prstGeom>
          <a:noFill/>
        </p:spPr>
        <p:txBody>
          <a:bodyPr wrap="square" rtlCol="0">
            <a:spAutoFit/>
          </a:bodyPr>
          <a:lstStyle/>
          <a:p>
            <a:pPr>
              <a:buFontTx/>
              <a:buChar char="-"/>
            </a:pPr>
            <a:r>
              <a:rPr lang="en-US" sz="1100" dirty="0"/>
              <a:t> </a:t>
            </a:r>
            <a:r>
              <a:rPr lang="en-US" sz="1100" dirty="0" smtClean="0"/>
              <a:t> Start in position above on the left</a:t>
            </a:r>
          </a:p>
          <a:p>
            <a:pPr>
              <a:buFontTx/>
              <a:buChar char="-"/>
            </a:pPr>
            <a:r>
              <a:rPr lang="en-US" sz="1100" dirty="0" smtClean="0"/>
              <a:t>  Slide arms out into a push-up position</a:t>
            </a:r>
          </a:p>
          <a:p>
            <a:pPr>
              <a:buFontTx/>
              <a:buChar char="-"/>
            </a:pPr>
            <a:r>
              <a:rPr lang="en-US" sz="1100" dirty="0"/>
              <a:t> </a:t>
            </a:r>
            <a:r>
              <a:rPr lang="en-US" sz="1100" dirty="0" smtClean="0"/>
              <a:t> Pull arms back to start position</a:t>
            </a:r>
            <a:endParaRPr lang="en-US" sz="1100" dirty="0"/>
          </a:p>
        </p:txBody>
      </p:sp>
      <p:sp>
        <p:nvSpPr>
          <p:cNvPr id="35" name="TextBox 34"/>
          <p:cNvSpPr txBox="1"/>
          <p:nvPr/>
        </p:nvSpPr>
        <p:spPr>
          <a:xfrm>
            <a:off x="0" y="8229601"/>
            <a:ext cx="2228850" cy="769441"/>
          </a:xfrm>
          <a:prstGeom prst="rect">
            <a:avLst/>
          </a:prstGeom>
          <a:noFill/>
        </p:spPr>
        <p:txBody>
          <a:bodyPr wrap="square" rtlCol="0">
            <a:spAutoFit/>
          </a:bodyPr>
          <a:lstStyle/>
          <a:p>
            <a:pPr>
              <a:buFontTx/>
              <a:buChar char="-"/>
            </a:pPr>
            <a:r>
              <a:rPr lang="en-US" sz="1100" dirty="0"/>
              <a:t> </a:t>
            </a:r>
            <a:r>
              <a:rPr lang="en-US" sz="1100" dirty="0" smtClean="0"/>
              <a:t> Start in position above on the left</a:t>
            </a:r>
          </a:p>
          <a:p>
            <a:pPr>
              <a:buFontTx/>
              <a:buChar char="-"/>
            </a:pPr>
            <a:r>
              <a:rPr lang="en-US" sz="1100" dirty="0" smtClean="0"/>
              <a:t>  Slide hand under until you feel discomfort</a:t>
            </a:r>
          </a:p>
          <a:p>
            <a:pPr>
              <a:buFontTx/>
              <a:buChar char="-"/>
            </a:pPr>
            <a:r>
              <a:rPr lang="en-US" sz="1100" dirty="0"/>
              <a:t> </a:t>
            </a:r>
            <a:r>
              <a:rPr lang="en-US" sz="1100" dirty="0" smtClean="0"/>
              <a:t> Pull arm back to start position</a:t>
            </a:r>
            <a:endParaRPr lang="en-US" sz="1100" dirty="0"/>
          </a:p>
        </p:txBody>
      </p:sp>
      <p:pic>
        <p:nvPicPr>
          <p:cNvPr id="2050" name="Picture 2" descr="I:\Central Connecticut State University\2009-06-03, Shoulder Pre-Hab\Shoulder Pre-Hab 019.jpg"/>
          <p:cNvPicPr>
            <a:picLocks noChangeAspect="1" noChangeArrowheads="1"/>
          </p:cNvPicPr>
          <p:nvPr/>
        </p:nvPicPr>
        <p:blipFill>
          <a:blip r:embed="rId10" cstate="print"/>
          <a:srcRect/>
          <a:stretch>
            <a:fillRect/>
          </a:stretch>
        </p:blipFill>
        <p:spPr bwMode="auto">
          <a:xfrm>
            <a:off x="2400300" y="4165600"/>
            <a:ext cx="1028700" cy="1371600"/>
          </a:xfrm>
          <a:prstGeom prst="rect">
            <a:avLst/>
          </a:prstGeom>
          <a:noFill/>
        </p:spPr>
      </p:pic>
      <p:pic>
        <p:nvPicPr>
          <p:cNvPr id="2051" name="Picture 3" descr="I:\Central Connecticut State University\2009-06-03, Shoulder Pre-Hab\Shoulder Pre-Hab 020.jpg"/>
          <p:cNvPicPr>
            <a:picLocks noChangeAspect="1" noChangeArrowheads="1"/>
          </p:cNvPicPr>
          <p:nvPr/>
        </p:nvPicPr>
        <p:blipFill>
          <a:blip r:embed="rId11" cstate="print"/>
          <a:srcRect/>
          <a:stretch>
            <a:fillRect/>
          </a:stretch>
        </p:blipFill>
        <p:spPr bwMode="auto">
          <a:xfrm>
            <a:off x="3429000" y="4165600"/>
            <a:ext cx="1028700" cy="1371600"/>
          </a:xfrm>
          <a:prstGeom prst="rect">
            <a:avLst/>
          </a:prstGeom>
          <a:noFill/>
        </p:spPr>
      </p:pic>
      <p:pic>
        <p:nvPicPr>
          <p:cNvPr id="2052" name="Picture 4" descr="I:\Central Connecticut State University\2009-06-03, Shoulder Pre-Hab\Shoulder Pre-Hab 023.jpg"/>
          <p:cNvPicPr>
            <a:picLocks noChangeAspect="1" noChangeArrowheads="1"/>
          </p:cNvPicPr>
          <p:nvPr/>
        </p:nvPicPr>
        <p:blipFill>
          <a:blip r:embed="rId12" cstate="print"/>
          <a:srcRect/>
          <a:stretch>
            <a:fillRect/>
          </a:stretch>
        </p:blipFill>
        <p:spPr bwMode="auto">
          <a:xfrm>
            <a:off x="4800600" y="4064000"/>
            <a:ext cx="1028700" cy="1371600"/>
          </a:xfrm>
          <a:prstGeom prst="rect">
            <a:avLst/>
          </a:prstGeom>
          <a:noFill/>
        </p:spPr>
      </p:pic>
      <p:pic>
        <p:nvPicPr>
          <p:cNvPr id="2053" name="Picture 5" descr="I:\Central Connecticut State University\2009-06-03, Shoulder Pre-Hab\Shoulder Pre-Hab 024.jpg"/>
          <p:cNvPicPr>
            <a:picLocks noChangeAspect="1" noChangeArrowheads="1"/>
          </p:cNvPicPr>
          <p:nvPr/>
        </p:nvPicPr>
        <p:blipFill>
          <a:blip r:embed="rId13" cstate="print"/>
          <a:srcRect/>
          <a:stretch>
            <a:fillRect/>
          </a:stretch>
        </p:blipFill>
        <p:spPr bwMode="auto">
          <a:xfrm>
            <a:off x="5829300" y="4064000"/>
            <a:ext cx="1028700" cy="1371600"/>
          </a:xfrm>
          <a:prstGeom prst="rect">
            <a:avLst/>
          </a:prstGeom>
          <a:noFill/>
        </p:spPr>
      </p:pic>
      <p:pic>
        <p:nvPicPr>
          <p:cNvPr id="2054" name="Picture 6" descr="I:\Central Connecticut State University\2009-06-03, Shoulder Pre-Hab\Shoulder Pre-Hab 021.jpg"/>
          <p:cNvPicPr>
            <a:picLocks noChangeAspect="1" noChangeArrowheads="1"/>
          </p:cNvPicPr>
          <p:nvPr/>
        </p:nvPicPr>
        <p:blipFill>
          <a:blip r:embed="rId14" cstate="print"/>
          <a:srcRect/>
          <a:stretch>
            <a:fillRect/>
          </a:stretch>
        </p:blipFill>
        <p:spPr bwMode="auto">
          <a:xfrm>
            <a:off x="0" y="6807200"/>
            <a:ext cx="1028700" cy="1371600"/>
          </a:xfrm>
          <a:prstGeom prst="rect">
            <a:avLst/>
          </a:prstGeom>
          <a:noFill/>
        </p:spPr>
      </p:pic>
      <p:pic>
        <p:nvPicPr>
          <p:cNvPr id="2055" name="Picture 7" descr="I:\Central Connecticut State University\2009-06-03, Shoulder Pre-Hab\Shoulder Pre-Hab 022.jpg"/>
          <p:cNvPicPr>
            <a:picLocks noChangeAspect="1" noChangeArrowheads="1"/>
          </p:cNvPicPr>
          <p:nvPr/>
        </p:nvPicPr>
        <p:blipFill>
          <a:blip r:embed="rId15" cstate="print"/>
          <a:srcRect/>
          <a:stretch>
            <a:fillRect/>
          </a:stretch>
        </p:blipFill>
        <p:spPr bwMode="auto">
          <a:xfrm>
            <a:off x="971550" y="6807200"/>
            <a:ext cx="1028700" cy="1371600"/>
          </a:xfrm>
          <a:prstGeom prst="rect">
            <a:avLst/>
          </a:prstGeom>
          <a:noFill/>
        </p:spPr>
      </p:pic>
      <p:pic>
        <p:nvPicPr>
          <p:cNvPr id="2056" name="Picture 8" descr="I:\Central Connecticut State University\2009-06-03, Shoulder Pre-Hab\Shoulder Pre-Hab 018.jpg"/>
          <p:cNvPicPr>
            <a:picLocks noChangeAspect="1" noChangeArrowheads="1"/>
          </p:cNvPicPr>
          <p:nvPr/>
        </p:nvPicPr>
        <p:blipFill>
          <a:blip r:embed="rId16" cstate="print"/>
          <a:srcRect/>
          <a:stretch>
            <a:fillRect/>
          </a:stretch>
        </p:blipFill>
        <p:spPr bwMode="auto">
          <a:xfrm>
            <a:off x="3429000" y="6807200"/>
            <a:ext cx="1028700" cy="1371600"/>
          </a:xfrm>
          <a:prstGeom prst="rect">
            <a:avLst/>
          </a:prstGeom>
          <a:noFill/>
        </p:spPr>
      </p:pic>
      <p:sp>
        <p:nvSpPr>
          <p:cNvPr id="37" name="Rectangle 36"/>
          <p:cNvSpPr/>
          <p:nvPr/>
        </p:nvSpPr>
        <p:spPr>
          <a:xfrm>
            <a:off x="0" y="-228600"/>
            <a:ext cx="6858000" cy="1815882"/>
          </a:xfrm>
          <a:prstGeom prst="rect">
            <a:avLst/>
          </a:prstGeom>
          <a:noFill/>
        </p:spPr>
        <p:txBody>
          <a:bodyPr wrap="square" lIns="91440" tIns="45720" rIns="91440" bIns="45720">
            <a:spAutoFit/>
          </a:bodyPr>
          <a:lstStyle/>
          <a:p>
            <a:pPr algn="ctr"/>
            <a:r>
              <a:rPr lang="en-US" sz="7200" b="1" dirty="0" smtClean="0">
                <a:ln w="28575">
                  <a:solidFill>
                    <a:srgbClr val="0000FF"/>
                  </a:solidFill>
                  <a:prstDash val="solid"/>
                </a:ln>
                <a:solidFill>
                  <a:schemeClr val="bg1"/>
                </a:solidFill>
                <a:effectLst>
                  <a:outerShdw blurRad="41275" dist="20320" dir="1800000" algn="tl" rotWithShape="0">
                    <a:srgbClr val="000000">
                      <a:alpha val="40000"/>
                    </a:srgbClr>
                  </a:outerShdw>
                </a:effectLst>
                <a:latin typeface="CCSU" pitchFamily="2" charset="0"/>
              </a:rPr>
              <a:t>BLUE DEVIL</a:t>
            </a:r>
          </a:p>
          <a:p>
            <a:pPr algn="ctr"/>
            <a:r>
              <a:rPr lang="en-US" sz="4000" b="1" dirty="0" smtClean="0">
                <a:ln w="28575">
                  <a:solidFill>
                    <a:srgbClr val="0000FF"/>
                  </a:solidFill>
                  <a:prstDash val="solid"/>
                </a:ln>
                <a:solidFill>
                  <a:schemeClr val="bg1"/>
                </a:solidFill>
                <a:effectLst>
                  <a:outerShdw blurRad="41275" dist="20320" dir="1800000" algn="tl" rotWithShape="0">
                    <a:srgbClr val="000000">
                      <a:alpha val="40000"/>
                    </a:srgbClr>
                  </a:outerShdw>
                </a:effectLst>
                <a:latin typeface="CCSU" pitchFamily="2" charset="0"/>
              </a:rPr>
              <a:t>SWIMMING &amp; DIVING </a:t>
            </a:r>
            <a:endParaRPr lang="en-US" sz="4000" b="1" dirty="0">
              <a:ln w="28575">
                <a:solidFill>
                  <a:srgbClr val="0000FF"/>
                </a:solidFill>
                <a:prstDash val="solid"/>
              </a:ln>
              <a:solidFill>
                <a:schemeClr val="bg1"/>
              </a:solidFill>
              <a:effectLst>
                <a:outerShdw blurRad="41275" dist="20320" dir="1800000" algn="tl" rotWithShape="0">
                  <a:srgbClr val="000000">
                    <a:alpha val="40000"/>
                  </a:srgbClr>
                </a:outerShdw>
              </a:effectLst>
              <a:latin typeface="CCSU" pitchFamily="2"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1653064"/>
            <a:ext cx="6858000" cy="369332"/>
          </a:xfrm>
          <a:prstGeom prst="rect">
            <a:avLst/>
          </a:prstGeom>
          <a:noFill/>
        </p:spPr>
        <p:txBody>
          <a:bodyPr wrap="square" rtlCol="0">
            <a:spAutoFit/>
          </a:bodyPr>
          <a:lstStyle/>
          <a:p>
            <a:pPr algn="ctr"/>
            <a:r>
              <a:rPr lang="en-US" dirty="0" smtClean="0">
                <a:latin typeface="+mj-lt"/>
              </a:rPr>
              <a:t>Other Exercises</a:t>
            </a:r>
            <a:endParaRPr lang="en-US" dirty="0">
              <a:latin typeface="+mj-lt"/>
            </a:endParaRPr>
          </a:p>
        </p:txBody>
      </p:sp>
      <p:sp>
        <p:nvSpPr>
          <p:cNvPr id="4" name="TextBox 3"/>
          <p:cNvSpPr txBox="1"/>
          <p:nvPr/>
        </p:nvSpPr>
        <p:spPr>
          <a:xfrm>
            <a:off x="0" y="2209800"/>
            <a:ext cx="6858000" cy="2031325"/>
          </a:xfrm>
          <a:prstGeom prst="rect">
            <a:avLst/>
          </a:prstGeom>
          <a:noFill/>
        </p:spPr>
        <p:txBody>
          <a:bodyPr wrap="square" rtlCol="0">
            <a:spAutoFit/>
          </a:bodyPr>
          <a:lstStyle/>
          <a:p>
            <a:pPr marL="342900" indent="-342900">
              <a:buAutoNum type="arabicPeriod"/>
            </a:pPr>
            <a:r>
              <a:rPr lang="en-US" b="1" dirty="0" smtClean="0"/>
              <a:t>Med Ball Walk </a:t>
            </a:r>
            <a:r>
              <a:rPr lang="en-US" b="1" dirty="0" err="1" smtClean="0"/>
              <a:t>Overs</a:t>
            </a:r>
            <a:r>
              <a:rPr lang="en-US" b="1" dirty="0" smtClean="0"/>
              <a:t> (With or Without Bands)</a:t>
            </a:r>
          </a:p>
          <a:p>
            <a:pPr marL="342900" indent="-342900">
              <a:buAutoNum type="arabicPeriod"/>
            </a:pPr>
            <a:r>
              <a:rPr lang="en-US" b="1" dirty="0" smtClean="0"/>
              <a:t>T,Y,I,W</a:t>
            </a:r>
          </a:p>
          <a:p>
            <a:pPr marL="342900" indent="-342900">
              <a:buAutoNum type="arabicPeriod"/>
            </a:pPr>
            <a:r>
              <a:rPr lang="en-US" b="1" dirty="0" smtClean="0"/>
              <a:t>Around the World (With Med Ball)</a:t>
            </a:r>
          </a:p>
          <a:p>
            <a:pPr marL="342900" indent="-342900">
              <a:buAutoNum type="arabicPeriod"/>
            </a:pPr>
            <a:r>
              <a:rPr lang="en-US" b="1" dirty="0" smtClean="0"/>
              <a:t>Face Pulls</a:t>
            </a:r>
          </a:p>
          <a:p>
            <a:pPr marL="342900" indent="-342900">
              <a:buAutoNum type="arabicPeriod"/>
            </a:pPr>
            <a:r>
              <a:rPr lang="en-US" b="1" dirty="0" smtClean="0"/>
              <a:t>Band Pulls</a:t>
            </a:r>
          </a:p>
          <a:p>
            <a:pPr marL="342900" indent="-342900"/>
            <a:endParaRPr lang="en-US" b="1" dirty="0" smtClean="0"/>
          </a:p>
          <a:p>
            <a:pPr marL="342900" indent="-342900">
              <a:buAutoNum type="arabicPeriod"/>
            </a:pPr>
            <a:endParaRPr lang="en-US" b="1" dirty="0"/>
          </a:p>
        </p:txBody>
      </p:sp>
      <p:sp>
        <p:nvSpPr>
          <p:cNvPr id="6" name="Rectangle 5"/>
          <p:cNvSpPr/>
          <p:nvPr/>
        </p:nvSpPr>
        <p:spPr>
          <a:xfrm>
            <a:off x="0" y="0"/>
            <a:ext cx="6858000" cy="1815882"/>
          </a:xfrm>
          <a:prstGeom prst="rect">
            <a:avLst/>
          </a:prstGeom>
          <a:noFill/>
        </p:spPr>
        <p:txBody>
          <a:bodyPr wrap="square" lIns="91440" tIns="45720" rIns="91440" bIns="45720">
            <a:spAutoFit/>
          </a:bodyPr>
          <a:lstStyle/>
          <a:p>
            <a:pPr algn="ctr"/>
            <a:r>
              <a:rPr lang="en-US" sz="7200" b="1" dirty="0" smtClean="0">
                <a:ln w="28575">
                  <a:solidFill>
                    <a:srgbClr val="0000FF"/>
                  </a:solidFill>
                  <a:prstDash val="solid"/>
                </a:ln>
                <a:solidFill>
                  <a:schemeClr val="bg1"/>
                </a:solidFill>
                <a:effectLst>
                  <a:outerShdw blurRad="41275" dist="20320" dir="1800000" algn="tl" rotWithShape="0">
                    <a:srgbClr val="000000">
                      <a:alpha val="40000"/>
                    </a:srgbClr>
                  </a:outerShdw>
                </a:effectLst>
                <a:latin typeface="CCSU" pitchFamily="2" charset="0"/>
              </a:rPr>
              <a:t>BLUE DEVIL</a:t>
            </a:r>
          </a:p>
          <a:p>
            <a:pPr algn="ctr"/>
            <a:r>
              <a:rPr lang="en-US" sz="4000" b="1" dirty="0" smtClean="0">
                <a:ln w="28575">
                  <a:solidFill>
                    <a:srgbClr val="0000FF"/>
                  </a:solidFill>
                  <a:prstDash val="solid"/>
                </a:ln>
                <a:solidFill>
                  <a:schemeClr val="bg1"/>
                </a:solidFill>
                <a:effectLst>
                  <a:outerShdw blurRad="41275" dist="20320" dir="1800000" algn="tl" rotWithShape="0">
                    <a:srgbClr val="000000">
                      <a:alpha val="40000"/>
                    </a:srgbClr>
                  </a:outerShdw>
                </a:effectLst>
                <a:latin typeface="CCSU" pitchFamily="2" charset="0"/>
              </a:rPr>
              <a:t>SWIMMING </a:t>
            </a:r>
            <a:r>
              <a:rPr lang="en-US" sz="4000" b="1" dirty="0" smtClean="0">
                <a:ln w="28575">
                  <a:solidFill>
                    <a:srgbClr val="0000FF"/>
                  </a:solidFill>
                  <a:prstDash val="solid"/>
                </a:ln>
                <a:solidFill>
                  <a:schemeClr val="bg1"/>
                </a:solidFill>
                <a:effectLst>
                  <a:outerShdw blurRad="41275" dist="20320" dir="1800000" algn="tl" rotWithShape="0">
                    <a:srgbClr val="000000">
                      <a:alpha val="40000"/>
                    </a:srgbClr>
                  </a:outerShdw>
                </a:effectLst>
                <a:latin typeface="CCSU" pitchFamily="2" charset="0"/>
              </a:rPr>
              <a:t>&amp; DIVING </a:t>
            </a:r>
            <a:endParaRPr lang="en-US" sz="4000" b="1" dirty="0">
              <a:ln w="28575">
                <a:solidFill>
                  <a:srgbClr val="0000FF"/>
                </a:solidFill>
                <a:prstDash val="solid"/>
              </a:ln>
              <a:solidFill>
                <a:schemeClr val="bg1"/>
              </a:solidFill>
              <a:effectLst>
                <a:outerShdw blurRad="41275" dist="20320" dir="1800000" algn="tl" rotWithShape="0">
                  <a:srgbClr val="000000">
                    <a:alpha val="40000"/>
                  </a:srgbClr>
                </a:outerShdw>
              </a:effectLst>
              <a:latin typeface="CCSU" pitchFamily="2" charset="0"/>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122</TotalTime>
  <Words>3814</Words>
  <Application>Microsoft Office PowerPoint</Application>
  <PresentationFormat>On-screen Show (4:3)</PresentationFormat>
  <Paragraphs>3599</Paragraphs>
  <Slides>24</Slides>
  <Notes>0</Notes>
  <HiddenSlides>0</HiddenSlides>
  <MMClips>0</MMClip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vector>
  </TitlesOfParts>
  <Company>Toshiba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Blue Devil Baseball</dc:title>
  <dc:creator>Alan Burr</dc:creator>
  <cp:lastModifiedBy>CCSU</cp:lastModifiedBy>
  <cp:revision>14</cp:revision>
  <dcterms:created xsi:type="dcterms:W3CDTF">2010-12-10T19:26:24Z</dcterms:created>
  <dcterms:modified xsi:type="dcterms:W3CDTF">2012-04-18T17:50:56Z</dcterms:modified>
</cp:coreProperties>
</file>