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668" y="-32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51B47A-D72A-4568-A1C5-DE9771015E1F}"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6D1C6-8594-4C70-AEB9-7A11254D133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51B47A-D72A-4568-A1C5-DE9771015E1F}"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6D1C6-8594-4C70-AEB9-7A11254D133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51B47A-D72A-4568-A1C5-DE9771015E1F}"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6D1C6-8594-4C70-AEB9-7A11254D133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51B47A-D72A-4568-A1C5-DE9771015E1F}"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46D1C6-8594-4C70-AEB9-7A11254D133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51B47A-D72A-4568-A1C5-DE9771015E1F}" type="datetimeFigureOut">
              <a:rPr lang="en-US" smtClean="0"/>
              <a:pPr/>
              <a:t>5/4/2012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46D1C6-8594-4C70-AEB9-7A11254D133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51B47A-D72A-4568-A1C5-DE9771015E1F}" type="datetimeFigureOut">
              <a:rPr lang="en-US" smtClean="0"/>
              <a:pPr/>
              <a:t>5/4/2012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46D1C6-8594-4C70-AEB9-7A11254D133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51B47A-D72A-4568-A1C5-DE9771015E1F}" type="datetimeFigureOut">
              <a:rPr lang="en-US" smtClean="0"/>
              <a:pPr/>
              <a:t>5/4/2012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46D1C6-8594-4C70-AEB9-7A11254D133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51B47A-D72A-4568-A1C5-DE9771015E1F}"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46D1C6-8594-4C70-AEB9-7A11254D133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51B47A-D72A-4568-A1C5-DE9771015E1F}"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46D1C6-8594-4C70-AEB9-7A11254D133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51B47A-D72A-4568-A1C5-DE9771015E1F}"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6D1C6-8594-4C70-AEB9-7A11254D133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51B47A-D72A-4568-A1C5-DE9771015E1F}"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6D1C6-8594-4C70-AEB9-7A11254D133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5151B47A-D72A-4568-A1C5-DE9771015E1F}" type="datetimeFigureOut">
              <a:rPr lang="en-US" smtClean="0"/>
              <a:pPr/>
              <a:t>5/4/2012</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E246D1C6-8594-4C70-AEB9-7A11254D133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st_giampap@mail.ccsu.ed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838200"/>
            <a:ext cx="5829300" cy="1960033"/>
          </a:xfrm>
        </p:spPr>
        <p:txBody>
          <a:bodyPr>
            <a:normAutofit fontScale="90000"/>
          </a:bodyPr>
          <a:lstStyle/>
          <a:p>
            <a:r>
              <a:rPr lang="en-US" dirty="0" smtClean="0">
                <a:latin typeface="CCSU" pitchFamily="2" charset="0"/>
              </a:rPr>
              <a:t>Blue Devil Distance/Mid-Distance</a:t>
            </a:r>
            <a:endParaRPr lang="en-US" dirty="0">
              <a:latin typeface="CCSU" pitchFamily="2" charset="0"/>
            </a:endParaRPr>
          </a:p>
        </p:txBody>
      </p:sp>
      <p:sp>
        <p:nvSpPr>
          <p:cNvPr id="3" name="Subtitle 2"/>
          <p:cNvSpPr>
            <a:spLocks noGrp="1"/>
          </p:cNvSpPr>
          <p:nvPr>
            <p:ph type="subTitle" idx="1"/>
          </p:nvPr>
        </p:nvSpPr>
        <p:spPr>
          <a:xfrm>
            <a:off x="1028700" y="3124200"/>
            <a:ext cx="4800600" cy="2336800"/>
          </a:xfrm>
        </p:spPr>
        <p:txBody>
          <a:bodyPr/>
          <a:lstStyle/>
          <a:p>
            <a:r>
              <a:rPr lang="en-US" dirty="0" smtClean="0">
                <a:latin typeface="CCSU" pitchFamily="2" charset="0"/>
              </a:rPr>
              <a:t>Summer Program</a:t>
            </a:r>
          </a:p>
          <a:p>
            <a:r>
              <a:rPr lang="en-US" dirty="0" smtClean="0">
                <a:latin typeface="CCSU" pitchFamily="2" charset="0"/>
              </a:rPr>
              <a:t>Summer 2012</a:t>
            </a:r>
            <a:endParaRPr lang="en-US" dirty="0">
              <a:latin typeface="CCSU" pitchFamily="2" charset="0"/>
            </a:endParaRPr>
          </a:p>
        </p:txBody>
      </p:sp>
      <p:pic>
        <p:nvPicPr>
          <p:cNvPr id="5" name="Picture 4" descr="Small Strength Logo.JPG"/>
          <p:cNvPicPr>
            <a:picLocks noChangeAspect="1"/>
          </p:cNvPicPr>
          <p:nvPr/>
        </p:nvPicPr>
        <p:blipFill>
          <a:blip r:embed="rId2" cstate="print"/>
          <a:stretch>
            <a:fillRect/>
          </a:stretch>
        </p:blipFill>
        <p:spPr>
          <a:xfrm>
            <a:off x="1600200" y="4343400"/>
            <a:ext cx="3657600" cy="36576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
            <a:ext cx="6172200" cy="8686800"/>
          </a:xfrm>
        </p:spPr>
        <p:txBody>
          <a:bodyPr>
            <a:normAutofit fontScale="77500" lnSpcReduction="20000"/>
          </a:bodyPr>
          <a:lstStyle/>
          <a:p>
            <a:pPr>
              <a:buNone/>
            </a:pPr>
            <a:r>
              <a:rPr lang="en-US" dirty="0" smtClean="0"/>
              <a:t>Blue Devils,</a:t>
            </a:r>
          </a:p>
          <a:p>
            <a:pPr>
              <a:buNone/>
            </a:pPr>
            <a:r>
              <a:rPr lang="en-US" dirty="0" smtClean="0"/>
              <a:t>	Welcome to the summer, hopefully everyone did well on their final exams and are ready to begin the summer. In this packet a </a:t>
            </a:r>
            <a:r>
              <a:rPr lang="en-US" dirty="0" smtClean="0"/>
              <a:t>16 </a:t>
            </a:r>
            <a:r>
              <a:rPr lang="en-US" dirty="0" smtClean="0"/>
              <a:t>week bodyweight circuit is included preparing you for the upcoming Fall season. It is important to follow the program in preparation for the upcoming season. The program will maintain strength and decrease risk of injury. The program is very similar to the programs in the past. There are also videos on the website that will aid you in performing the exercises. If you don’t remember what an exercise is just go to the videos and click on the exercise. The video will aid you in performing the exercise correctly. If you have any questions please feel free to call me at 1-802-299-9561 or email me at </a:t>
            </a:r>
            <a:r>
              <a:rPr lang="en-US" dirty="0" smtClean="0">
                <a:hlinkClick r:id="rId2"/>
              </a:rPr>
              <a:t>st_giampap@mail.ccsu.edu</a:t>
            </a:r>
            <a:r>
              <a:rPr lang="en-US" dirty="0" smtClean="0"/>
              <a:t>.</a:t>
            </a:r>
          </a:p>
          <a:p>
            <a:pPr>
              <a:buNone/>
            </a:pPr>
            <a:r>
              <a:rPr lang="en-US" dirty="0"/>
              <a:t> </a:t>
            </a:r>
            <a:r>
              <a:rPr lang="en-US" dirty="0" smtClean="0"/>
              <a:t>   Have a great summer and get ready for the upcoming Fall season.</a:t>
            </a:r>
          </a:p>
          <a:p>
            <a:pPr>
              <a:buNone/>
            </a:pPr>
            <a:r>
              <a:rPr lang="en-US" dirty="0"/>
              <a:t>	</a:t>
            </a:r>
            <a:r>
              <a:rPr lang="en-US" dirty="0" smtClean="0"/>
              <a:t>			</a:t>
            </a:r>
          </a:p>
          <a:p>
            <a:pPr>
              <a:buNone/>
            </a:pPr>
            <a:r>
              <a:rPr lang="en-US" dirty="0"/>
              <a:t>	</a:t>
            </a:r>
            <a:r>
              <a:rPr lang="en-US" dirty="0" smtClean="0"/>
              <a:t>			Sincerely,</a:t>
            </a:r>
          </a:p>
          <a:p>
            <a:pPr>
              <a:buNone/>
            </a:pPr>
            <a:r>
              <a:rPr lang="en-US" dirty="0"/>
              <a:t>	</a:t>
            </a:r>
            <a:r>
              <a:rPr lang="en-US" dirty="0" smtClean="0"/>
              <a:t>				Coach </a:t>
            </a:r>
            <a:r>
              <a:rPr lang="en-US" dirty="0" err="1" smtClean="0"/>
              <a:t>Giampa</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p>
            <a:r>
              <a:rPr lang="en-US" dirty="0" smtClean="0">
                <a:latin typeface="CCSU" pitchFamily="2" charset="0"/>
              </a:rPr>
              <a:t>Bodyweight Circuit</a:t>
            </a:r>
            <a:endParaRPr lang="en-US" dirty="0">
              <a:latin typeface="CCSU" pitchFamily="2" charset="0"/>
            </a:endParaRPr>
          </a:p>
        </p:txBody>
      </p:sp>
      <p:pic>
        <p:nvPicPr>
          <p:cNvPr id="5" name="Picture 4" descr="Strength Logo.JPG"/>
          <p:cNvPicPr>
            <a:picLocks noChangeAspect="1"/>
          </p:cNvPicPr>
          <p:nvPr/>
        </p:nvPicPr>
        <p:blipFill>
          <a:blip r:embed="rId2" cstate="print"/>
          <a:stretch>
            <a:fillRect/>
          </a:stretch>
        </p:blipFill>
        <p:spPr>
          <a:xfrm>
            <a:off x="685800" y="1905000"/>
            <a:ext cx="5486400" cy="54864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0" y="-7"/>
          <a:ext cx="6858000" cy="9144014"/>
        </p:xfrm>
        <a:graphic>
          <a:graphicData uri="http://schemas.openxmlformats.org/drawingml/2006/table">
            <a:tbl>
              <a:tblPr/>
              <a:tblGrid>
                <a:gridCol w="762000"/>
                <a:gridCol w="762000"/>
                <a:gridCol w="762000"/>
                <a:gridCol w="762000"/>
                <a:gridCol w="762000"/>
                <a:gridCol w="762000"/>
                <a:gridCol w="762000"/>
                <a:gridCol w="762000"/>
                <a:gridCol w="762000"/>
              </a:tblGrid>
              <a:tr h="291915">
                <a:tc gridSpan="9">
                  <a:txBody>
                    <a:bodyPr/>
                    <a:lstStyle/>
                    <a:p>
                      <a:pPr algn="ctr" fontAlgn="b"/>
                      <a:r>
                        <a:rPr lang="en-US" sz="1400" b="1" i="0" u="none" strike="noStrike" dirty="0">
                          <a:solidFill>
                            <a:srgbClr val="000000"/>
                          </a:solidFill>
                          <a:latin typeface="CCSU" pitchFamily="2" charset="0"/>
                        </a:rPr>
                        <a:t>Week 1</a:t>
                      </a:r>
                    </a:p>
                  </a:txBody>
                  <a:tcPr marL="3898" marR="3898" marT="38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5">
                <a:tc gridSpan="9">
                  <a:txBody>
                    <a:bodyPr/>
                    <a:lstStyle/>
                    <a:p>
                      <a:pPr algn="ctr" fontAlgn="b"/>
                      <a:r>
                        <a:rPr lang="en-US" sz="1400" b="1" i="0" u="none" strike="noStrike" dirty="0">
                          <a:solidFill>
                            <a:srgbClr val="FFFFFF"/>
                          </a:solidFill>
                          <a:latin typeface="Calibri"/>
                        </a:rPr>
                        <a:t>Monday, June 4,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5">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Squat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Front Plank Hold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Regular Push-ups x 15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Side Plank Hold x 30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RDL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Russian Twist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Forward Lunge x 30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Double Arm/Leg Superman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5">
                <a:tc gridSpan="9">
                  <a:txBody>
                    <a:bodyPr/>
                    <a:lstStyle/>
                    <a:p>
                      <a:pPr algn="ctr" fontAlgn="b"/>
                      <a:r>
                        <a:rPr lang="en-US" sz="1400" b="1" i="0" u="none" strike="noStrike" dirty="0">
                          <a:solidFill>
                            <a:srgbClr val="FFFFFF"/>
                          </a:solidFill>
                          <a:latin typeface="Calibri"/>
                        </a:rPr>
                        <a:t>Wednesday, June 6,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5">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Split Squat x 15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Front Plank Arm Reaches x 30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a:solidFill>
                            <a:srgbClr val="000000"/>
                          </a:solidFill>
                          <a:latin typeface="Calibri"/>
                        </a:rPr>
                        <a:t>Spider Push-ups x 15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Side Plank Hip Raises x 30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RDL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Rocky Twist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Backwards Lunge x 30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Dead Fish Hold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5">
                <a:tc gridSpan="9">
                  <a:txBody>
                    <a:bodyPr/>
                    <a:lstStyle/>
                    <a:p>
                      <a:pPr algn="ctr" fontAlgn="b"/>
                      <a:r>
                        <a:rPr lang="en-US" sz="1400" b="1" i="0" u="none" strike="noStrike" dirty="0">
                          <a:solidFill>
                            <a:srgbClr val="FFFFFF"/>
                          </a:solidFill>
                          <a:latin typeface="Calibri"/>
                        </a:rPr>
                        <a:t>Friday, June 8,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5">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Squat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Front Plank Leg Raises x 30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Side Push-ups x 15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Side Plank Leg Raises x 30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RDL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Prisoner Twist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Lateral Lunge x 30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Hip Bridge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1">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
          <a:ext cx="6858000" cy="9143980"/>
        </p:xfrm>
        <a:graphic>
          <a:graphicData uri="http://schemas.openxmlformats.org/drawingml/2006/table">
            <a:tbl>
              <a:tblPr/>
              <a:tblGrid>
                <a:gridCol w="762000"/>
                <a:gridCol w="762000"/>
                <a:gridCol w="762000"/>
                <a:gridCol w="762000"/>
                <a:gridCol w="762000"/>
                <a:gridCol w="762000"/>
                <a:gridCol w="762000"/>
                <a:gridCol w="762000"/>
                <a:gridCol w="762000"/>
              </a:tblGrid>
              <a:tr h="291914">
                <a:tc gridSpan="9">
                  <a:txBody>
                    <a:bodyPr/>
                    <a:lstStyle/>
                    <a:p>
                      <a:pPr algn="ctr" fontAlgn="b"/>
                      <a:r>
                        <a:rPr lang="en-US" sz="1400" b="1" i="0" u="none" strike="noStrike" dirty="0">
                          <a:solidFill>
                            <a:srgbClr val="000000"/>
                          </a:solidFill>
                          <a:latin typeface="CCSU" pitchFamily="2" charset="0"/>
                        </a:rPr>
                        <a:t>Week 2</a:t>
                      </a:r>
                    </a:p>
                  </a:txBody>
                  <a:tcPr marL="3898" marR="3898" marT="38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FFFFFF"/>
                          </a:solidFill>
                          <a:latin typeface="Calibri"/>
                        </a:rPr>
                        <a:t>Monday, June 11,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Split Squat x 15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Leg Raise Hold x 30 seconds each leg</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Spider Push-ups x 15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Roll </a:t>
                      </a:r>
                      <a:r>
                        <a:rPr lang="en-US" sz="1400" b="1" i="0" u="none" strike="noStrike" dirty="0" err="1">
                          <a:solidFill>
                            <a:srgbClr val="000000"/>
                          </a:solidFill>
                          <a:latin typeface="Calibri"/>
                        </a:rPr>
                        <a:t>Unders</a:t>
                      </a:r>
                      <a:r>
                        <a:rPr lang="en-US" sz="1400" b="1" i="0" u="none" strike="noStrike" dirty="0">
                          <a:solidFill>
                            <a:srgbClr val="000000"/>
                          </a:solidFill>
                          <a:latin typeface="Calibri"/>
                        </a:rPr>
                        <a:t> x 30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Rocky Twist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Backwards Lunge x 30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it-IT" sz="1400" b="1" i="0" u="none" strike="noStrike" dirty="0">
                          <a:solidFill>
                            <a:srgbClr val="000000"/>
                          </a:solidFill>
                          <a:latin typeface="Calibri"/>
                        </a:rPr>
                        <a:t>Alternate Superman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Wednesday, June 13,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Squat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Hold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Side Push-ups x 15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Hold x 30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Prisoner Twist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err="1">
                          <a:solidFill>
                            <a:srgbClr val="000000"/>
                          </a:solidFill>
                          <a:latin typeface="Calibri"/>
                        </a:rPr>
                        <a:t>Lateal</a:t>
                      </a:r>
                      <a:r>
                        <a:rPr lang="en-US" sz="1400" b="1" i="0" u="none" strike="noStrike" dirty="0">
                          <a:solidFill>
                            <a:srgbClr val="000000"/>
                          </a:solidFill>
                          <a:latin typeface="Calibri"/>
                        </a:rPr>
                        <a:t> Lunge x 30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Cobra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Friday, June 15,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Split Squat with 10 lb. Plate x 15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Arm Reach Hold x 30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Regular Push-ups x 15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Leg Raise Hold x 30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with 10 lb. Plate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Russian Twist with 10 lb. Plate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Forward Lunge with 10 lb. Plate x 30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Dead Fish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
          <a:ext cx="6858000" cy="9143980"/>
        </p:xfrm>
        <a:graphic>
          <a:graphicData uri="http://schemas.openxmlformats.org/drawingml/2006/table">
            <a:tbl>
              <a:tblPr/>
              <a:tblGrid>
                <a:gridCol w="762000"/>
                <a:gridCol w="762000"/>
                <a:gridCol w="762000"/>
                <a:gridCol w="762000"/>
                <a:gridCol w="762000"/>
                <a:gridCol w="762000"/>
                <a:gridCol w="762000"/>
                <a:gridCol w="762000"/>
                <a:gridCol w="762000"/>
              </a:tblGrid>
              <a:tr h="291914">
                <a:tc gridSpan="9">
                  <a:txBody>
                    <a:bodyPr/>
                    <a:lstStyle/>
                    <a:p>
                      <a:pPr algn="ctr" fontAlgn="b"/>
                      <a:r>
                        <a:rPr lang="en-US" sz="1400" b="1" i="0" u="none" strike="noStrike" dirty="0">
                          <a:solidFill>
                            <a:srgbClr val="000000"/>
                          </a:solidFill>
                          <a:latin typeface="CCSU" pitchFamily="2" charset="0"/>
                        </a:rPr>
                        <a:t>Week 3</a:t>
                      </a:r>
                    </a:p>
                  </a:txBody>
                  <a:tcPr marL="3898" marR="3898" marT="38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FFFFFF"/>
                          </a:solidFill>
                          <a:latin typeface="Calibri"/>
                        </a:rPr>
                        <a:t>Monday, June 18,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Squat x 30 seconds </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Leg Raises x 30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Push-ups x 15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Hip Raises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Prisoner Twist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Lateral Lunge x 30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Double Arm/Leg Superman Hold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Wednesday, June 20,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Split Squat x 15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Arm Reaches x 30 seconds each arm</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Regular Push-ups x 15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Leg Raises x 30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RDL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Russian Twist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Forward Lunge x 30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Hip Bridge Hold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Friday, June 22,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Squat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Hold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Spider Push-ups x 15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Hold x 30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Rocky Twist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Backwards Lunge x 30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Cobra Hold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
          <a:ext cx="6858000" cy="9143980"/>
        </p:xfrm>
        <a:graphic>
          <a:graphicData uri="http://schemas.openxmlformats.org/drawingml/2006/table">
            <a:tbl>
              <a:tblPr/>
              <a:tblGrid>
                <a:gridCol w="762000"/>
                <a:gridCol w="762000"/>
                <a:gridCol w="762000"/>
                <a:gridCol w="762000"/>
                <a:gridCol w="762000"/>
                <a:gridCol w="762000"/>
                <a:gridCol w="762000"/>
                <a:gridCol w="762000"/>
                <a:gridCol w="762000"/>
              </a:tblGrid>
              <a:tr h="291914">
                <a:tc gridSpan="9">
                  <a:txBody>
                    <a:bodyPr/>
                    <a:lstStyle/>
                    <a:p>
                      <a:pPr algn="ctr" fontAlgn="b"/>
                      <a:r>
                        <a:rPr lang="en-US" sz="1400" b="1" i="0" u="none" strike="noStrike" dirty="0">
                          <a:solidFill>
                            <a:srgbClr val="000000"/>
                          </a:solidFill>
                          <a:latin typeface="CCSU" pitchFamily="2" charset="0"/>
                        </a:rPr>
                        <a:t>Week 4</a:t>
                      </a:r>
                    </a:p>
                  </a:txBody>
                  <a:tcPr marL="3898" marR="3898" marT="38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FFFFFF"/>
                          </a:solidFill>
                          <a:latin typeface="Calibri"/>
                        </a:rPr>
                        <a:t>Monday, June 25,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Split Squat x 15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Hold x 50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Regular Push-ups x 15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Hold x 30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Russian Twist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Forward Lunge x 30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Dead Fish Hold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Wednesday, June 27,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Squat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Leg Raise Hold x 30 seconds each leg</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Spider Push-ups x 15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Roll </a:t>
                      </a:r>
                      <a:r>
                        <a:rPr lang="en-US" sz="1400" b="1" i="0" u="none" strike="noStrike" dirty="0" err="1">
                          <a:solidFill>
                            <a:srgbClr val="000000"/>
                          </a:solidFill>
                          <a:latin typeface="Calibri"/>
                        </a:rPr>
                        <a:t>Unders</a:t>
                      </a:r>
                      <a:r>
                        <a:rPr lang="en-US" sz="1400" b="1" i="0" u="none" strike="noStrike" dirty="0">
                          <a:solidFill>
                            <a:srgbClr val="000000"/>
                          </a:solidFill>
                          <a:latin typeface="Calibri"/>
                        </a:rPr>
                        <a:t> x 30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Rocky Twist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Backwards Lunge x 30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Hip Bridge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Friday, June 29,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Split Squat x 15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Arm Reach Hold x 30 seconds each arm</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Push-ups x 15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Leg Raise Hold x 30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Prisoner Twist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Lateral Lunge x 30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it-IT" sz="1400" b="1" i="0" u="none" strike="noStrike" dirty="0">
                          <a:solidFill>
                            <a:srgbClr val="000000"/>
                          </a:solidFill>
                          <a:latin typeface="Calibri"/>
                        </a:rPr>
                        <a:t>Alternate Superman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
          <a:ext cx="6858000" cy="9143980"/>
        </p:xfrm>
        <a:graphic>
          <a:graphicData uri="http://schemas.openxmlformats.org/drawingml/2006/table">
            <a:tbl>
              <a:tblPr/>
              <a:tblGrid>
                <a:gridCol w="762000"/>
                <a:gridCol w="762000"/>
                <a:gridCol w="762000"/>
                <a:gridCol w="762000"/>
                <a:gridCol w="762000"/>
                <a:gridCol w="762000"/>
                <a:gridCol w="762000"/>
                <a:gridCol w="762000"/>
                <a:gridCol w="762000"/>
              </a:tblGrid>
              <a:tr h="291914">
                <a:tc gridSpan="9">
                  <a:txBody>
                    <a:bodyPr/>
                    <a:lstStyle/>
                    <a:p>
                      <a:pPr algn="ctr" fontAlgn="b"/>
                      <a:r>
                        <a:rPr lang="en-US" sz="1400" b="1" i="0" u="none" strike="noStrike" dirty="0">
                          <a:solidFill>
                            <a:srgbClr val="000000"/>
                          </a:solidFill>
                          <a:latin typeface="CCSU" pitchFamily="2" charset="0"/>
                        </a:rPr>
                        <a:t>Week 5</a:t>
                      </a:r>
                    </a:p>
                  </a:txBody>
                  <a:tcPr marL="3898" marR="3898" marT="38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FFFFFF"/>
                          </a:solidFill>
                          <a:latin typeface="Calibri"/>
                        </a:rPr>
                        <a:t>Monday, July 2,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Squat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Arm Reaches x 35 seconds each arm</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Spider Push-ups x 15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Hip Raises x 35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Rocky Twist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Backwards Lunge x 35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Double Arm/Leg Superman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Wednesday, July 4,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Split Squat x 17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Hold x 50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Push-ups x 15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Hold x 35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Prisoner Twist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Lateral Lunge x 35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Cobra Hold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Friday, July 6,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Squat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Leg Raises x 35 seconds </a:t>
                      </a:r>
                      <a:r>
                        <a:rPr lang="en-US" sz="1400" b="1" i="0" u="none" strike="noStrike" dirty="0" err="1">
                          <a:solidFill>
                            <a:srgbClr val="000000"/>
                          </a:solidFill>
                          <a:latin typeface="Calibri"/>
                        </a:rPr>
                        <a:t>alteranating</a:t>
                      </a:r>
                      <a:r>
                        <a:rPr lang="en-US" sz="1400" b="1" i="0" u="none" strike="noStrike" dirty="0">
                          <a:solidFill>
                            <a:srgbClr val="000000"/>
                          </a:solidFill>
                          <a:latin typeface="Calibri"/>
                        </a:rPr>
                        <a:t>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Regular Push-ups x 15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Leg Raises x 35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Russian Twist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Forward Lunge x 35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Dead Fish Hold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
          <a:ext cx="6858000" cy="9143980"/>
        </p:xfrm>
        <a:graphic>
          <a:graphicData uri="http://schemas.openxmlformats.org/drawingml/2006/table">
            <a:tbl>
              <a:tblPr/>
              <a:tblGrid>
                <a:gridCol w="762000"/>
                <a:gridCol w="762000"/>
                <a:gridCol w="762000"/>
                <a:gridCol w="762000"/>
                <a:gridCol w="762000"/>
                <a:gridCol w="762000"/>
                <a:gridCol w="762000"/>
                <a:gridCol w="762000"/>
                <a:gridCol w="762000"/>
              </a:tblGrid>
              <a:tr h="291914">
                <a:tc gridSpan="9">
                  <a:txBody>
                    <a:bodyPr/>
                    <a:lstStyle/>
                    <a:p>
                      <a:pPr algn="ctr" fontAlgn="b"/>
                      <a:r>
                        <a:rPr lang="en-US" sz="1400" b="1" i="0" u="none" strike="noStrike" dirty="0">
                          <a:solidFill>
                            <a:srgbClr val="000000"/>
                          </a:solidFill>
                          <a:latin typeface="CCSU" pitchFamily="2" charset="0"/>
                        </a:rPr>
                        <a:t>Week 6</a:t>
                      </a:r>
                    </a:p>
                  </a:txBody>
                  <a:tcPr marL="3898" marR="3898" marT="38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FFFFFF"/>
                          </a:solidFill>
                          <a:latin typeface="Calibri"/>
                        </a:rPr>
                        <a:t>Monday, July 9,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Split Squat x 15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Leg Raise Hold x 30 seconds each leg</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Push-ups x 20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Side Plank Leg Raise Hold x 30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Prisoner Twist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Lateral Lunge x 30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Hip Bridge Hold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Wednesday, July 11,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Squat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 Arm Reach Hold x 30 seconds each arm</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Regular Push-ups x 20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Roll </a:t>
                      </a:r>
                      <a:r>
                        <a:rPr lang="en-US" sz="1400" b="1" i="0" u="none" strike="noStrike" dirty="0" err="1">
                          <a:solidFill>
                            <a:srgbClr val="000000"/>
                          </a:solidFill>
                          <a:latin typeface="Calibri"/>
                        </a:rPr>
                        <a:t>Unders</a:t>
                      </a:r>
                      <a:r>
                        <a:rPr lang="en-US" sz="1400" b="1" i="0" u="none" strike="noStrike" dirty="0">
                          <a:solidFill>
                            <a:srgbClr val="000000"/>
                          </a:solidFill>
                          <a:latin typeface="Calibri"/>
                        </a:rPr>
                        <a: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Russian Twist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Forward Lunge x 30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Double Arm/Leg Superman Hold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Friday, July 13,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Split Squat x 15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Hold x 50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Spider Push-ups x 20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Hold x 30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Rocky Twist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Backwards Lunge x 30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Cobra x 30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
          <a:ext cx="6858000" cy="9143980"/>
        </p:xfrm>
        <a:graphic>
          <a:graphicData uri="http://schemas.openxmlformats.org/drawingml/2006/table">
            <a:tbl>
              <a:tblPr/>
              <a:tblGrid>
                <a:gridCol w="762000"/>
                <a:gridCol w="762000"/>
                <a:gridCol w="762000"/>
                <a:gridCol w="762000"/>
                <a:gridCol w="762000"/>
                <a:gridCol w="762000"/>
                <a:gridCol w="762000"/>
                <a:gridCol w="762000"/>
                <a:gridCol w="762000"/>
              </a:tblGrid>
              <a:tr h="291914">
                <a:tc gridSpan="9">
                  <a:txBody>
                    <a:bodyPr/>
                    <a:lstStyle/>
                    <a:p>
                      <a:pPr algn="ctr" fontAlgn="b"/>
                      <a:r>
                        <a:rPr lang="en-US" sz="1400" b="1" i="0" u="none" strike="noStrike" dirty="0">
                          <a:solidFill>
                            <a:srgbClr val="000000"/>
                          </a:solidFill>
                          <a:latin typeface="CCSU" pitchFamily="2" charset="0"/>
                        </a:rPr>
                        <a:t>Week 7</a:t>
                      </a:r>
                    </a:p>
                  </a:txBody>
                  <a:tcPr marL="3898" marR="3898" marT="38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a:solidFill>
                            <a:srgbClr val="FFFFFF"/>
                          </a:solidFill>
                          <a:latin typeface="Calibri"/>
                        </a:rPr>
                        <a:t>Monday, July 16,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Squat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Front Plank Hold x 1:00</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Regular Push-ups x 20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Side Plank Hold x 35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RDL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Russian Twist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Forward Lunge x 35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Dead Fish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a:solidFill>
                            <a:srgbClr val="FFFFFF"/>
                          </a:solidFill>
                          <a:latin typeface="Calibri"/>
                        </a:rPr>
                        <a:t>Wednesday, July 18,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Split Squat x 17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Front Plank Arm Reaches 35 seconds each arm</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Spider Push-ups x 20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Side Plank Hip Raises x 35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RDL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Rocky Twist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Backwards Lunge x 35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Cobra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a:solidFill>
                            <a:srgbClr val="FFFFFF"/>
                          </a:solidFill>
                          <a:latin typeface="Calibri"/>
                        </a:rPr>
                        <a:t>Friday, July 20,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Squat x 35 seconds </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Front Plank Leg Raises x 35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Side Push-ups x 20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Side Plank Leg Roll Unders x 35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RDL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Prisoner Twist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Lateral Lunge x 35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Double Arm/Leg Superman Hold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
          <a:ext cx="6858000" cy="9143980"/>
        </p:xfrm>
        <a:graphic>
          <a:graphicData uri="http://schemas.openxmlformats.org/drawingml/2006/table">
            <a:tbl>
              <a:tblPr/>
              <a:tblGrid>
                <a:gridCol w="762000"/>
                <a:gridCol w="762000"/>
                <a:gridCol w="762000"/>
                <a:gridCol w="762000"/>
                <a:gridCol w="762000"/>
                <a:gridCol w="762000"/>
                <a:gridCol w="762000"/>
                <a:gridCol w="762000"/>
                <a:gridCol w="762000"/>
              </a:tblGrid>
              <a:tr h="291914">
                <a:tc gridSpan="9">
                  <a:txBody>
                    <a:bodyPr/>
                    <a:lstStyle/>
                    <a:p>
                      <a:pPr algn="ctr" fontAlgn="b"/>
                      <a:r>
                        <a:rPr lang="en-US" sz="1400" b="1" i="0" u="none" strike="noStrike" dirty="0">
                          <a:solidFill>
                            <a:srgbClr val="000000"/>
                          </a:solidFill>
                          <a:latin typeface="CCSU" pitchFamily="2" charset="0"/>
                        </a:rPr>
                        <a:t>Week 8</a:t>
                      </a:r>
                    </a:p>
                  </a:txBody>
                  <a:tcPr marL="3898" marR="3898" marT="38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FFFFFF"/>
                          </a:solidFill>
                          <a:latin typeface="Calibri"/>
                        </a:rPr>
                        <a:t>Monday, July 23,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Split Squat x 17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Front Plank Leg Raise Hold x 35 seconds each leg</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Spider Push-ups x 20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Side Plank Leg Raise Hold x 35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Rocky Twist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Backwards Lunge x 35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it-IT" sz="1400" b="1" i="0" u="none" strike="noStrike" dirty="0">
                          <a:solidFill>
                            <a:srgbClr val="000000"/>
                          </a:solidFill>
                          <a:latin typeface="Calibri"/>
                        </a:rPr>
                        <a:t>Alternate Superman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Wednesday, July 25,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Squat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Hold x 1:00</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Push-ups x 20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Hold x 35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with 25 lb. Plate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Prisoner Twist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Lateral Lunge x 35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Hip Bridge Hold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Friday, July 27,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Split Squat x 17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Arm Reach Hold x 35 seconds each arm</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Regular Push-ups x 20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Roll </a:t>
                      </a:r>
                      <a:r>
                        <a:rPr lang="en-US" sz="1400" b="1" i="0" u="none" strike="noStrike" dirty="0" err="1">
                          <a:solidFill>
                            <a:srgbClr val="000000"/>
                          </a:solidFill>
                          <a:latin typeface="Calibri"/>
                        </a:rPr>
                        <a:t>Unders</a:t>
                      </a:r>
                      <a:r>
                        <a:rPr lang="en-US" sz="1400" b="1" i="0" u="none" strike="noStrike" dirty="0">
                          <a:solidFill>
                            <a:srgbClr val="000000"/>
                          </a:solidFill>
                          <a:latin typeface="Calibri"/>
                        </a:rPr>
                        <a:t> x 35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with 25 lb. Plate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Russian Twist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Forward Lunge x 35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Cobra Hold x 35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
          <a:ext cx="6858000" cy="9143980"/>
        </p:xfrm>
        <a:graphic>
          <a:graphicData uri="http://schemas.openxmlformats.org/drawingml/2006/table">
            <a:tbl>
              <a:tblPr/>
              <a:tblGrid>
                <a:gridCol w="762000"/>
                <a:gridCol w="762000"/>
                <a:gridCol w="762000"/>
                <a:gridCol w="762000"/>
                <a:gridCol w="762000"/>
                <a:gridCol w="762000"/>
                <a:gridCol w="762000"/>
                <a:gridCol w="762000"/>
                <a:gridCol w="762000"/>
              </a:tblGrid>
              <a:tr h="291914">
                <a:tc gridSpan="9">
                  <a:txBody>
                    <a:bodyPr/>
                    <a:lstStyle/>
                    <a:p>
                      <a:pPr algn="ctr" fontAlgn="b"/>
                      <a:r>
                        <a:rPr lang="en-US" sz="1400" b="1" i="0" u="none" strike="noStrike" dirty="0">
                          <a:solidFill>
                            <a:srgbClr val="000000"/>
                          </a:solidFill>
                          <a:latin typeface="CCSU" pitchFamily="2" charset="0"/>
                        </a:rPr>
                        <a:t>Week 9</a:t>
                      </a:r>
                    </a:p>
                  </a:txBody>
                  <a:tcPr marL="3898" marR="3898" marT="38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FFFFFF"/>
                          </a:solidFill>
                          <a:latin typeface="Calibri"/>
                        </a:rPr>
                        <a:t>Monday, July 30,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Squat x 20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Arm Reaches x 40 seconds each arm</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Push-ups x 20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Hip Raises x 40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Prisoner Twist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Lateral Lunge x 40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Dead Fish Hold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Wednesday, August 1,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Squat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Leg Raises x 40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Regular Push-ups x 20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Leg Raises x 40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RDL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Russian Twist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Forward Lunge x 40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Hip Bridge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Friday, August 3,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Split Squat x 20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Hold x 1:10</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Spider Push-ups x 20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Hold x 40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Rocky Twist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Backwards Lunge x 40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Double Arm/Leg Superman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
          <a:ext cx="6858000" cy="9143980"/>
        </p:xfrm>
        <a:graphic>
          <a:graphicData uri="http://schemas.openxmlformats.org/drawingml/2006/table">
            <a:tbl>
              <a:tblPr/>
              <a:tblGrid>
                <a:gridCol w="762000"/>
                <a:gridCol w="762000"/>
                <a:gridCol w="762000"/>
                <a:gridCol w="762000"/>
                <a:gridCol w="762000"/>
                <a:gridCol w="762000"/>
                <a:gridCol w="762000"/>
                <a:gridCol w="762000"/>
                <a:gridCol w="762000"/>
              </a:tblGrid>
              <a:tr h="291914">
                <a:tc gridSpan="9">
                  <a:txBody>
                    <a:bodyPr/>
                    <a:lstStyle/>
                    <a:p>
                      <a:pPr algn="ctr" fontAlgn="b"/>
                      <a:r>
                        <a:rPr lang="en-US" sz="1400" b="1" i="0" u="none" strike="noStrike" dirty="0">
                          <a:solidFill>
                            <a:srgbClr val="000000"/>
                          </a:solidFill>
                          <a:latin typeface="CCSU" pitchFamily="2" charset="0"/>
                        </a:rPr>
                        <a:t>Week 10</a:t>
                      </a:r>
                    </a:p>
                  </a:txBody>
                  <a:tcPr marL="3898" marR="3898" marT="38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FFFFFF"/>
                          </a:solidFill>
                          <a:latin typeface="Calibri"/>
                        </a:rPr>
                        <a:t>Monday, August 6,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Squat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x 1:10</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Regular Push-ups x 20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Side Plank Hold x 40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Russian Twist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Forward Lunge x 40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Hip Bridge Hold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Wednesday, August 8,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Split Squat x 20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Leg Raise Hold x 40 seconds each leg</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Spider Push-ups x 20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Hip Raises x 40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Rocky Twist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Backwards Lunge x 40 </a:t>
                      </a:r>
                      <a:r>
                        <a:rPr lang="en-US" sz="1400" b="1" i="0" u="none" strike="noStrike" dirty="0" err="1">
                          <a:solidFill>
                            <a:srgbClr val="000000"/>
                          </a:solidFill>
                          <a:latin typeface="Calibri"/>
                        </a:rPr>
                        <a:t>secons</a:t>
                      </a:r>
                      <a:r>
                        <a:rPr lang="en-US" sz="1400" b="1" i="0" u="none" strike="noStrike" dirty="0">
                          <a:solidFill>
                            <a:srgbClr val="000000"/>
                          </a:solidFill>
                          <a:latin typeface="Calibri"/>
                        </a:rPr>
                        <a:t>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it-IT" sz="1400" b="1" i="0" u="none" strike="noStrike" dirty="0">
                          <a:solidFill>
                            <a:srgbClr val="000000"/>
                          </a:solidFill>
                          <a:latin typeface="Calibri"/>
                        </a:rPr>
                        <a:t>Alternate Superman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Friday, August 10,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Squat with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Arm Reach Hold x 40 seconds each arm</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Push-ups x 20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Leg Raises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Prisoner Twist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Lateral Lunge x 40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Dead Fish Hold x 40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
          <a:ext cx="6858000" cy="9143980"/>
        </p:xfrm>
        <a:graphic>
          <a:graphicData uri="http://schemas.openxmlformats.org/drawingml/2006/table">
            <a:tbl>
              <a:tblPr/>
              <a:tblGrid>
                <a:gridCol w="762000"/>
                <a:gridCol w="762000"/>
                <a:gridCol w="762000"/>
                <a:gridCol w="762000"/>
                <a:gridCol w="762000"/>
                <a:gridCol w="762000"/>
                <a:gridCol w="762000"/>
                <a:gridCol w="762000"/>
                <a:gridCol w="762000"/>
              </a:tblGrid>
              <a:tr h="291914">
                <a:tc gridSpan="9">
                  <a:txBody>
                    <a:bodyPr/>
                    <a:lstStyle/>
                    <a:p>
                      <a:pPr algn="ctr" fontAlgn="b"/>
                      <a:r>
                        <a:rPr lang="en-US" sz="1400" b="1" i="0" u="none" strike="noStrike" dirty="0">
                          <a:solidFill>
                            <a:srgbClr val="000000"/>
                          </a:solidFill>
                          <a:latin typeface="CCSU" pitchFamily="2" charset="0"/>
                        </a:rPr>
                        <a:t>Week 11</a:t>
                      </a:r>
                    </a:p>
                  </a:txBody>
                  <a:tcPr marL="3898" marR="3898" marT="38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FFFFFF"/>
                          </a:solidFill>
                          <a:latin typeface="Calibri"/>
                        </a:rPr>
                        <a:t>Monday, August 13,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Split Squat x 22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Arm Reaches x 45 seconds each arm</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Spider Push-ups x 22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Leg Raise Hold x 45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Rocky Twist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Backwards Lunge x 45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Double Arm/Leg Superman Hold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Wednesday, August 15,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Squat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Front Plank Hold x 1:20</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Push-ups x 22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Hold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with 25 lb. Plate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Prisoner Twist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Lateral Lunge x 45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Cobra Hold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Friday, August 17,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Split Squat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Leg Raises x 45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Regular Push-ups x 22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Roll </a:t>
                      </a:r>
                      <a:r>
                        <a:rPr lang="en-US" sz="1400" b="1" i="0" u="none" strike="noStrike" dirty="0" err="1">
                          <a:solidFill>
                            <a:srgbClr val="000000"/>
                          </a:solidFill>
                          <a:latin typeface="Calibri"/>
                        </a:rPr>
                        <a:t>Unders</a:t>
                      </a:r>
                      <a:r>
                        <a:rPr lang="en-US" sz="1400" b="1" i="0" u="none" strike="noStrike" dirty="0">
                          <a:solidFill>
                            <a:srgbClr val="000000"/>
                          </a:solidFill>
                          <a:latin typeface="Calibri"/>
                        </a:rPr>
                        <a:t> x 45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Russian Twist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Forward Lunge x 45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Dead Fish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
          <a:ext cx="6858000" cy="9143980"/>
        </p:xfrm>
        <a:graphic>
          <a:graphicData uri="http://schemas.openxmlformats.org/drawingml/2006/table">
            <a:tbl>
              <a:tblPr/>
              <a:tblGrid>
                <a:gridCol w="762000"/>
                <a:gridCol w="762000"/>
                <a:gridCol w="762000"/>
                <a:gridCol w="762000"/>
                <a:gridCol w="762000"/>
                <a:gridCol w="762000"/>
                <a:gridCol w="762000"/>
                <a:gridCol w="762000"/>
                <a:gridCol w="762000"/>
              </a:tblGrid>
              <a:tr h="291914">
                <a:tc gridSpan="9">
                  <a:txBody>
                    <a:bodyPr/>
                    <a:lstStyle/>
                    <a:p>
                      <a:pPr algn="ctr" fontAlgn="b"/>
                      <a:r>
                        <a:rPr lang="en-US" sz="1400" b="1" i="0" u="none" strike="noStrike" dirty="0">
                          <a:solidFill>
                            <a:srgbClr val="000000"/>
                          </a:solidFill>
                          <a:latin typeface="CCSU" pitchFamily="2" charset="0"/>
                        </a:rPr>
                        <a:t>Week 12</a:t>
                      </a:r>
                    </a:p>
                  </a:txBody>
                  <a:tcPr marL="3898" marR="3898" marT="38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FFFFFF"/>
                          </a:solidFill>
                          <a:latin typeface="Calibri"/>
                        </a:rPr>
                        <a:t>Monday, August 20,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Squat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Leg Raise Hold x 45 seconds each leg</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Push-ups x 22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Hip Raises x 45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Prisoner Twist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Lateral Lunge x 45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Double Arm/Leg Superman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Wednesday, August 22,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Split Squat x 22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Arm Reach Hold x 45 seconds each arm</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Regular Push-ups x 22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Leg Raises x 45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Russian Twist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Forward Lunge x 45 seconds </a:t>
                      </a:r>
                      <a:r>
                        <a:rPr lang="en-US" sz="1400" b="1" i="0" u="none" strike="noStrike" dirty="0" err="1">
                          <a:solidFill>
                            <a:srgbClr val="000000"/>
                          </a:solidFill>
                          <a:latin typeface="Calibri"/>
                        </a:rPr>
                        <a:t>alternting</a:t>
                      </a:r>
                      <a:r>
                        <a:rPr lang="en-US" sz="1400" b="1" i="0" u="none" strike="noStrike" dirty="0">
                          <a:solidFill>
                            <a:srgbClr val="000000"/>
                          </a:solidFill>
                          <a:latin typeface="Calibri"/>
                        </a:rPr>
                        <a:t>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Cobra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Friday, August 24,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Squat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Hold X 1:20</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Spider Push-ups x 22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Hold x 45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Rocky Twist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Backwards Lunge x 45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Hip Bridge x 45 seconds </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
          <a:ext cx="6858000" cy="9143980"/>
        </p:xfrm>
        <a:graphic>
          <a:graphicData uri="http://schemas.openxmlformats.org/drawingml/2006/table">
            <a:tbl>
              <a:tblPr/>
              <a:tblGrid>
                <a:gridCol w="762000"/>
                <a:gridCol w="762000"/>
                <a:gridCol w="762000"/>
                <a:gridCol w="762000"/>
                <a:gridCol w="762000"/>
                <a:gridCol w="762000"/>
                <a:gridCol w="762000"/>
                <a:gridCol w="762000"/>
                <a:gridCol w="762000"/>
              </a:tblGrid>
              <a:tr h="291914">
                <a:tc gridSpan="9">
                  <a:txBody>
                    <a:bodyPr/>
                    <a:lstStyle/>
                    <a:p>
                      <a:pPr algn="ctr" fontAlgn="b"/>
                      <a:r>
                        <a:rPr lang="en-US" sz="1400" b="1" i="0" u="none" strike="noStrike" dirty="0">
                          <a:solidFill>
                            <a:srgbClr val="000000"/>
                          </a:solidFill>
                          <a:latin typeface="CCSU" pitchFamily="2" charset="0"/>
                        </a:rPr>
                        <a:t>Week 13</a:t>
                      </a:r>
                    </a:p>
                  </a:txBody>
                  <a:tcPr marL="3898" marR="3898" marT="38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FFFFFF"/>
                          </a:solidFill>
                          <a:latin typeface="Calibri"/>
                        </a:rPr>
                        <a:t>Monday, August 27,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Split Squat x 22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Hold x 1:30</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Regular Push-ups x 22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Hold x 45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RDL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Russian Twist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Forward Lunge x 45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Hip Bridge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Wednesday, August 29,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Squat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Arm Reaches x 45 seconds each arm</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Spider Push-ups x 22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Leg Raise Hold x 45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Rocky Twist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Backwards Lunge x 45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Dead Fish Hold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Friday, August 31,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Split Squat x 22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Leg Raises x 45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Push-ups x 22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Roll </a:t>
                      </a:r>
                      <a:r>
                        <a:rPr lang="en-US" sz="1400" b="1" i="0" u="none" strike="noStrike" dirty="0" err="1">
                          <a:solidFill>
                            <a:srgbClr val="000000"/>
                          </a:solidFill>
                          <a:latin typeface="Calibri"/>
                        </a:rPr>
                        <a:t>Unders</a:t>
                      </a:r>
                      <a:r>
                        <a:rPr lang="en-US" sz="1400" b="1" i="0" u="none" strike="noStrike" dirty="0">
                          <a:solidFill>
                            <a:srgbClr val="000000"/>
                          </a:solidFill>
                          <a:latin typeface="Calibri"/>
                        </a:rPr>
                        <a:t> x 45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Prisoner Twist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Lateral Lunge x 45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it-IT" sz="1400" b="1" i="0" u="none" strike="noStrike" dirty="0">
                          <a:solidFill>
                            <a:srgbClr val="000000"/>
                          </a:solidFill>
                          <a:latin typeface="Calibri"/>
                        </a:rPr>
                        <a:t>Alternate Superman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
          <a:ext cx="6858000" cy="9143980"/>
        </p:xfrm>
        <a:graphic>
          <a:graphicData uri="http://schemas.openxmlformats.org/drawingml/2006/table">
            <a:tbl>
              <a:tblPr/>
              <a:tblGrid>
                <a:gridCol w="762000"/>
                <a:gridCol w="762000"/>
                <a:gridCol w="762000"/>
                <a:gridCol w="762000"/>
                <a:gridCol w="762000"/>
                <a:gridCol w="762000"/>
                <a:gridCol w="762000"/>
                <a:gridCol w="762000"/>
                <a:gridCol w="762000"/>
              </a:tblGrid>
              <a:tr h="291914">
                <a:tc gridSpan="9">
                  <a:txBody>
                    <a:bodyPr/>
                    <a:lstStyle/>
                    <a:p>
                      <a:pPr algn="ctr" fontAlgn="b"/>
                      <a:r>
                        <a:rPr lang="en-US" sz="1400" b="1" i="0" u="none" strike="noStrike" dirty="0">
                          <a:solidFill>
                            <a:srgbClr val="000000"/>
                          </a:solidFill>
                          <a:latin typeface="CCSU" pitchFamily="2" charset="0"/>
                        </a:rPr>
                        <a:t>Week 14</a:t>
                      </a:r>
                    </a:p>
                  </a:txBody>
                  <a:tcPr marL="3898" marR="3898" marT="38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FFFFFF"/>
                          </a:solidFill>
                          <a:latin typeface="Calibri"/>
                        </a:rPr>
                        <a:t>Monday, September 3,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Squat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Leg Raise Hold x 45 seconds each leg</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Spider Push-ups x 22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Hip Raises x 45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Rocky Twist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Backwards Lunge x 45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smtClean="0">
                          <a:solidFill>
                            <a:srgbClr val="000000"/>
                          </a:solidFill>
                          <a:latin typeface="Calibri"/>
                        </a:rPr>
                        <a:t>Double </a:t>
                      </a:r>
                      <a:r>
                        <a:rPr lang="en-US" sz="1400" b="1" i="0" u="none" strike="noStrike" dirty="0">
                          <a:solidFill>
                            <a:srgbClr val="000000"/>
                          </a:solidFill>
                          <a:latin typeface="Calibri"/>
                        </a:rPr>
                        <a:t>Arm/Leg Superman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Wednesday, September 5,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Split Squat x 22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Hold x 1:30</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Push-ups x 22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Hold x 45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Prisoner Twist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Lateral Lunge x 45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Cobra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dirty="0">
                          <a:solidFill>
                            <a:srgbClr val="FFFFFF"/>
                          </a:solidFill>
                          <a:latin typeface="Calibri"/>
                        </a:rPr>
                        <a:t>Friday, September 7,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dirty="0">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Squat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Front Plank Arm Reach Hold x 45 seconds each arm</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Regular Push-ups x 22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Side Plank Leg Raises x 45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RDL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Russian Twist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Forward Lunge x 45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Hip Bridge Hold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0" y="10"/>
          <a:ext cx="6858000" cy="9143980"/>
        </p:xfrm>
        <a:graphic>
          <a:graphicData uri="http://schemas.openxmlformats.org/drawingml/2006/table">
            <a:tbl>
              <a:tblPr/>
              <a:tblGrid>
                <a:gridCol w="762000"/>
                <a:gridCol w="762000"/>
                <a:gridCol w="762000"/>
                <a:gridCol w="762000"/>
                <a:gridCol w="762000"/>
                <a:gridCol w="762000"/>
                <a:gridCol w="762000"/>
                <a:gridCol w="762000"/>
                <a:gridCol w="762000"/>
              </a:tblGrid>
              <a:tr h="291914">
                <a:tc gridSpan="9">
                  <a:txBody>
                    <a:bodyPr/>
                    <a:lstStyle/>
                    <a:p>
                      <a:pPr algn="ctr" fontAlgn="b"/>
                      <a:r>
                        <a:rPr lang="en-US" sz="1400" b="1" i="0" u="none" strike="noStrike" dirty="0">
                          <a:solidFill>
                            <a:srgbClr val="000000"/>
                          </a:solidFill>
                          <a:latin typeface="CCSU" pitchFamily="2" charset="0"/>
                        </a:rPr>
                        <a:t>Week 15</a:t>
                      </a:r>
                    </a:p>
                  </a:txBody>
                  <a:tcPr marL="3898" marR="3898" marT="38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a:solidFill>
                            <a:srgbClr val="FFFFFF"/>
                          </a:solidFill>
                          <a:latin typeface="Calibri"/>
                        </a:rPr>
                        <a:t>Monday, September 10,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Split Squat x 22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Front Plank Hold x 1:30</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Side Push-ups x 22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Side Plank Hold x 45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RDL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Prisoner Twist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Forward Lunge x 45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Deadfish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a:solidFill>
                            <a:srgbClr val="FFFFFF"/>
                          </a:solidFill>
                          <a:latin typeface="Calibri"/>
                        </a:rPr>
                        <a:t>Wednesday, September 12,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Squat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Front Plank Leg Raises x 45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Regular Push-ups x 22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Side Plank Leg Raise Hold x 45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RDL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Russian Twist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Backwards Lunge x 45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Hip Bridge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a:solidFill>
                            <a:srgbClr val="FFFFFF"/>
                          </a:solidFill>
                          <a:latin typeface="Calibri"/>
                        </a:rPr>
                        <a:t>Friday, September 14,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Split Squat x 22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Front Plank Arm Reaches x 45 seconds alternating arms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Spider Push-ups x 22 seconds </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Side Plank Roll Unders x 45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RDL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Rocky Twist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Lateral Lunge x 45 seconds alternating legs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Double Arm/Leg Superman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0" y="10"/>
          <a:ext cx="6858000" cy="9143980"/>
        </p:xfrm>
        <a:graphic>
          <a:graphicData uri="http://schemas.openxmlformats.org/drawingml/2006/table">
            <a:tbl>
              <a:tblPr/>
              <a:tblGrid>
                <a:gridCol w="762000"/>
                <a:gridCol w="762000"/>
                <a:gridCol w="762000"/>
                <a:gridCol w="762000"/>
                <a:gridCol w="762000"/>
                <a:gridCol w="762000"/>
                <a:gridCol w="762000"/>
                <a:gridCol w="762000"/>
                <a:gridCol w="762000"/>
              </a:tblGrid>
              <a:tr h="291914">
                <a:tc gridSpan="9">
                  <a:txBody>
                    <a:bodyPr/>
                    <a:lstStyle/>
                    <a:p>
                      <a:pPr algn="ctr" fontAlgn="b"/>
                      <a:r>
                        <a:rPr lang="en-US" sz="1400" b="1" i="0" u="none" strike="noStrike" dirty="0">
                          <a:solidFill>
                            <a:srgbClr val="000000"/>
                          </a:solidFill>
                          <a:latin typeface="CCSU" pitchFamily="2" charset="0"/>
                        </a:rPr>
                        <a:t>Week 16</a:t>
                      </a:r>
                    </a:p>
                  </a:txBody>
                  <a:tcPr marL="3898" marR="3898" marT="38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a:solidFill>
                            <a:srgbClr val="FFFFFF"/>
                          </a:solidFill>
                          <a:latin typeface="Calibri"/>
                        </a:rPr>
                        <a:t>Monday, September 17,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Squat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Front Plank Arm Reach Hold x 45 seconds each arm</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Regular Push-ups x 22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Side Plank Hip Raises x 45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RDL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Russian Twist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Forward Lunge x 45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Cobra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a:solidFill>
                            <a:srgbClr val="FFFFFF"/>
                          </a:solidFill>
                          <a:latin typeface="Calibri"/>
                        </a:rPr>
                        <a:t>Wednesday, September 19,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Split Squat x 22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Front Plank Hold x 1:40</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Spider Push-ups x 22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Side Plank Hold x 45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RDL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Rocky Twist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Backwards Lunge x 45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Alternate Superman x 45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956">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3898" marR="3898" marT="389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914">
                <a:tc gridSpan="9">
                  <a:txBody>
                    <a:bodyPr/>
                    <a:lstStyle/>
                    <a:p>
                      <a:pPr algn="ctr" fontAlgn="b"/>
                      <a:r>
                        <a:rPr lang="en-US" sz="1400" b="1" i="0" u="none" strike="noStrike">
                          <a:solidFill>
                            <a:srgbClr val="FFFFFF"/>
                          </a:solidFill>
                          <a:latin typeface="Calibri"/>
                        </a:rPr>
                        <a:t>Friday, September 21, 2012</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1914">
                <a:tc gridSpan="9">
                  <a:txBody>
                    <a:bodyPr/>
                    <a:lstStyle/>
                    <a:p>
                      <a:pPr algn="ctr" fontAlgn="b"/>
                      <a:r>
                        <a:rPr lang="en-US" sz="1400" b="1" i="0" u="none" strike="noStrike">
                          <a:solidFill>
                            <a:srgbClr val="000000"/>
                          </a:solidFill>
                          <a:latin typeface="Calibri"/>
                        </a:rPr>
                        <a:t>Exercise x Time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Squat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Front Plank Leg Raise Hold x 45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Side Push-ups x 22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Side Plank Leg Raises x 45 seconds each side</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RDL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Prisoner Twist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Lateral Lunge x 45 seconds alternating sides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a:solidFill>
                            <a:srgbClr val="000000"/>
                          </a:solidFill>
                          <a:latin typeface="Calibri"/>
                        </a:rPr>
                        <a:t>Hip Bridge Hold x 45 seconds</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5210">
                <a:tc gridSpan="9">
                  <a:txBody>
                    <a:bodyPr/>
                    <a:lstStyle/>
                    <a:p>
                      <a:pPr algn="ctr" fontAlgn="b"/>
                      <a:r>
                        <a:rPr lang="en-US" sz="1400" b="1" i="0" u="none" strike="noStrike" dirty="0">
                          <a:solidFill>
                            <a:srgbClr val="000000"/>
                          </a:solidFill>
                          <a:latin typeface="Calibri"/>
                        </a:rPr>
                        <a:t>Repeat 2x with 1:00 minute rest in between</a:t>
                      </a:r>
                    </a:p>
                  </a:txBody>
                  <a:tcPr marL="3898" marR="3898" marT="38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TotalTime>
  <Words>3258</Words>
  <Application>Microsoft Office PowerPoint</Application>
  <PresentationFormat>On-screen Show (4:3)</PresentationFormat>
  <Paragraphs>554</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Blue Devil Distance/Mid-Distance</vt:lpstr>
      <vt:lpstr>Slide 2</vt:lpstr>
      <vt:lpstr>Bodyweight Circuit</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Devil Distance/Mid-Distance</dc:title>
  <dc:creator>Phillip</dc:creator>
  <cp:lastModifiedBy>CCSU</cp:lastModifiedBy>
  <cp:revision>11</cp:revision>
  <dcterms:created xsi:type="dcterms:W3CDTF">2011-05-09T22:01:24Z</dcterms:created>
  <dcterms:modified xsi:type="dcterms:W3CDTF">2012-05-04T11:43:10Z</dcterms:modified>
</cp:coreProperties>
</file>