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97" r:id="rId5"/>
    <p:sldId id="259" r:id="rId6"/>
    <p:sldId id="295" r:id="rId7"/>
    <p:sldId id="296" r:id="rId8"/>
    <p:sldId id="261" r:id="rId9"/>
    <p:sldId id="271" r:id="rId10"/>
    <p:sldId id="291" r:id="rId11"/>
    <p:sldId id="292" r:id="rId12"/>
    <p:sldId id="293" r:id="rId13"/>
    <p:sldId id="283" r:id="rId14"/>
    <p:sldId id="284" r:id="rId15"/>
    <p:sldId id="285" r:id="rId16"/>
    <p:sldId id="286" r:id="rId17"/>
    <p:sldId id="287" r:id="rId18"/>
    <p:sldId id="288" r:id="rId19"/>
    <p:sldId id="289" r:id="rId20"/>
    <p:sldId id="290" r:id="rId21"/>
    <p:sldId id="299" r:id="rId22"/>
    <p:sldId id="272" r:id="rId23"/>
    <p:sldId id="273" r:id="rId24"/>
    <p:sldId id="274" r:id="rId25"/>
    <p:sldId id="275" r:id="rId26"/>
    <p:sldId id="281" r:id="rId27"/>
    <p:sldId id="282" r:id="rId28"/>
    <p:sldId id="276" r:id="rId29"/>
    <p:sldId id="298" r:id="rId30"/>
    <p:sldId id="278" r:id="rId31"/>
    <p:sldId id="27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varScale="1">
        <p:scale>
          <a:sx n="104" d="100"/>
          <a:sy n="104" d="100"/>
        </p:scale>
        <p:origin x="-174" y="-84"/>
      </p:cViewPr>
      <p:guideLst>
        <p:guide orient="horz" pos="2160"/>
        <p:guide pos="2880"/>
      </p:guideLst>
    </p:cSldViewPr>
  </p:slideViewPr>
  <p:outlineViewPr>
    <p:cViewPr>
      <p:scale>
        <a:sx n="33" d="100"/>
        <a:sy n="33" d="100"/>
      </p:scale>
      <p:origin x="0" y="4302"/>
    </p:cViewPr>
    <p:sldLst>
      <p:sld r:id="rId1" collapse="1"/>
    </p:sldLst>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2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57EA94-F34A-46D7-9E08-D7B78DDEFEAE}"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57EA94-F34A-46D7-9E08-D7B78DDEFEAE}"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57EA94-F34A-46D7-9E08-D7B78DDEFEAE}"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57EA94-F34A-46D7-9E08-D7B78DDEFEAE}"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57EA94-F34A-46D7-9E08-D7B78DDEFEAE}" type="datetimeFigureOut">
              <a:rPr lang="en-US" smtClean="0"/>
              <a:pPr/>
              <a:t>5/4/2012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57EA94-F34A-46D7-9E08-D7B78DDEFEAE}" type="datetimeFigureOut">
              <a:rPr lang="en-US" smtClean="0"/>
              <a:pPr/>
              <a:t>5/4/2012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57EA94-F34A-46D7-9E08-D7B78DDEFEAE}" type="datetimeFigureOut">
              <a:rPr lang="en-US" smtClean="0"/>
              <a:pPr/>
              <a:t>5/4/2012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57EA94-F34A-46D7-9E08-D7B78DDEFEAE}"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57EA94-F34A-46D7-9E08-D7B78DDEFEAE}"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57EA94-F34A-46D7-9E08-D7B78DDEFEAE}"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57EA94-F34A-46D7-9E08-D7B78DDEFEAE}"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57EA94-F34A-46D7-9E08-D7B78DDEFEAE}" type="datetimeFigureOut">
              <a:rPr lang="en-US" smtClean="0"/>
              <a:pPr/>
              <a:t>5/4/2012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8AA346-D537-4A08-861F-1F43359475A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trength-CCFace.jpg"/>
          <p:cNvPicPr>
            <a:picLocks noChangeAspect="1"/>
          </p:cNvPicPr>
          <p:nvPr/>
        </p:nvPicPr>
        <p:blipFill>
          <a:blip r:embed="rId2" cstate="print"/>
          <a:stretch>
            <a:fillRect/>
          </a:stretch>
        </p:blipFill>
        <p:spPr>
          <a:xfrm>
            <a:off x="2438400" y="1752600"/>
            <a:ext cx="4038600" cy="4038600"/>
          </a:xfrm>
          <a:prstGeom prst="rect">
            <a:avLst/>
          </a:prstGeom>
        </p:spPr>
      </p:pic>
      <p:sp>
        <p:nvSpPr>
          <p:cNvPr id="2" name="Title 1"/>
          <p:cNvSpPr>
            <a:spLocks noGrp="1"/>
          </p:cNvSpPr>
          <p:nvPr>
            <p:ph type="ctrTitle"/>
          </p:nvPr>
        </p:nvSpPr>
        <p:spPr>
          <a:xfrm>
            <a:off x="457200" y="152400"/>
            <a:ext cx="8458200" cy="2743199"/>
          </a:xfrm>
        </p:spPr>
        <p:txBody>
          <a:bodyPr>
            <a:normAutofit fontScale="90000"/>
          </a:bodyPr>
          <a:lstStyle/>
          <a:p>
            <a:r>
              <a:rPr lang="en-US" sz="5400" b="1" dirty="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BLUE DEVIL WOMEN’S </a:t>
            </a:r>
            <a:r>
              <a:rPr lang="en-US" sz="54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LACROSSE</a:t>
            </a:r>
            <a:r>
              <a:rPr lang="en-US" dirty="0">
                <a:latin typeface="CCSU" pitchFamily="2" charset="0"/>
              </a:rPr>
              <a:t/>
            </a:r>
            <a:br>
              <a:rPr lang="en-US" dirty="0">
                <a:latin typeface="CCSU" pitchFamily="2" charset="0"/>
              </a:rPr>
            </a:br>
            <a:endParaRPr lang="en-US" dirty="0">
              <a:latin typeface="CCSU" pitchFamily="2" charset="0"/>
            </a:endParaRPr>
          </a:p>
        </p:txBody>
      </p:sp>
      <p:sp>
        <p:nvSpPr>
          <p:cNvPr id="4" name="Rectangle 3"/>
          <p:cNvSpPr/>
          <p:nvPr/>
        </p:nvSpPr>
        <p:spPr>
          <a:xfrm>
            <a:off x="304800" y="5638800"/>
            <a:ext cx="8458200" cy="523220"/>
          </a:xfrm>
          <a:prstGeom prst="rect">
            <a:avLst/>
          </a:prstGeom>
          <a:noFill/>
        </p:spPr>
        <p:txBody>
          <a:bodyPr wrap="square" lIns="91440" tIns="45720" rIns="91440" bIns="45720">
            <a:spAutoFit/>
          </a:bodyPr>
          <a:lstStyle/>
          <a:p>
            <a:pPr algn="ctr"/>
            <a:r>
              <a:rPr lang="en-US" sz="2800" b="1" cap="none" spc="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MidnightKernboy" pitchFamily="50" charset="0"/>
              </a:rPr>
              <a:t>STRENGTH AND CONDITIONING SUMMER 2012 MANUAL</a:t>
            </a:r>
            <a:endParaRPr lang="en-US" sz="2800" b="1" cap="none" spc="0" dirty="0">
              <a:ln w="12700">
                <a:solidFill>
                  <a:schemeClr val="tx2">
                    <a:satMod val="155000"/>
                  </a:schemeClr>
                </a:solidFill>
                <a:prstDash val="solid"/>
              </a:ln>
              <a:effectLst>
                <a:outerShdw blurRad="41275" dist="20320" dir="1800000" algn="tl" rotWithShape="0">
                  <a:srgbClr val="000000">
                    <a:alpha val="40000"/>
                  </a:srgbClr>
                </a:outerShdw>
              </a:effectLst>
              <a:latin typeface="MidnightKernboy" pitchFamily="50"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a:bodyPr>
          <a:lstStyle/>
          <a:p>
            <a:r>
              <a:rPr lang="en-US" sz="540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INTRODUCTION</a:t>
            </a:r>
            <a:endParaRPr lang="en-US" sz="5400" dirty="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534400" cy="6858000"/>
          </a:xfrm>
        </p:spPr>
        <p:style>
          <a:lnRef idx="2">
            <a:schemeClr val="dk1"/>
          </a:lnRef>
          <a:fillRef idx="1">
            <a:schemeClr val="lt1"/>
          </a:fillRef>
          <a:effectRef idx="0">
            <a:schemeClr val="dk1"/>
          </a:effectRef>
          <a:fontRef idx="minor">
            <a:schemeClr val="dk1"/>
          </a:fontRef>
        </p:style>
        <p:txBody>
          <a:bodyPr anchor="t">
            <a:normAutofit/>
          </a:bodyPr>
          <a:lstStyle/>
          <a:p>
            <a:pPr algn="l">
              <a:lnSpc>
                <a:spcPct val="150000"/>
              </a:lnSpc>
            </a:pPr>
            <a:r>
              <a:rPr lang="en-US" sz="3200" b="1" dirty="0">
                <a:latin typeface="CCSU" pitchFamily="2" charset="0"/>
              </a:rPr>
              <a:t>BLUE </a:t>
            </a:r>
            <a:r>
              <a:rPr lang="en-US" sz="3200" b="1" dirty="0" smtClean="0">
                <a:latin typeface="CCSU" pitchFamily="2" charset="0"/>
              </a:rPr>
              <a:t>DEVILS:</a:t>
            </a:r>
            <a:r>
              <a:rPr lang="en-US" sz="1400" dirty="0">
                <a:latin typeface="MidnightKernboy" pitchFamily="50" charset="0"/>
              </a:rPr>
              <a:t/>
            </a:r>
            <a:br>
              <a:rPr lang="en-US" sz="1400" dirty="0">
                <a:latin typeface="MidnightKernboy" pitchFamily="50" charset="0"/>
              </a:rPr>
            </a:br>
            <a:r>
              <a:rPr lang="en-US" sz="1400" dirty="0" smtClean="0">
                <a:latin typeface="MidnightKernboy" pitchFamily="50" charset="0"/>
              </a:rPr>
              <a:t>	</a:t>
            </a:r>
            <a:r>
              <a:rPr lang="en-US" sz="1400" b="1" dirty="0" smtClean="0">
                <a:latin typeface="MidnightKernboy" pitchFamily="50" charset="0"/>
              </a:rPr>
              <a:t>Over </a:t>
            </a:r>
            <a:r>
              <a:rPr lang="en-US" sz="1400" b="1" dirty="0">
                <a:latin typeface="MidnightKernboy" pitchFamily="50" charset="0"/>
              </a:rPr>
              <a:t>the course of the next </a:t>
            </a:r>
            <a:r>
              <a:rPr lang="en-US" sz="1400" b="1" dirty="0" smtClean="0">
                <a:latin typeface="MidnightKernboy" pitchFamily="50" charset="0"/>
              </a:rPr>
              <a:t>13 </a:t>
            </a:r>
            <a:r>
              <a:rPr lang="en-US" sz="1400" b="1" dirty="0">
                <a:latin typeface="MidnightKernboy" pitchFamily="50" charset="0"/>
              </a:rPr>
              <a:t>weeks, you will have the opportunity </a:t>
            </a:r>
            <a:r>
              <a:rPr lang="en-US" sz="1400" b="1" dirty="0" smtClean="0">
                <a:latin typeface="MidnightKernboy" pitchFamily="50" charset="0"/>
              </a:rPr>
              <a:t>to improve </a:t>
            </a:r>
            <a:r>
              <a:rPr lang="en-US" sz="1400" b="1" dirty="0">
                <a:latin typeface="MidnightKernboy" pitchFamily="50" charset="0"/>
              </a:rPr>
              <a:t>your physical and mental conditioning. Without the added pressure of classes, you will be able to focus all of your attention on training for the upcoming season. The summer is vital in preparation to increase your strength, agility, speed, and power. </a:t>
            </a:r>
            <a:r>
              <a:rPr lang="en-US" sz="1400" dirty="0" smtClean="0">
                <a:latin typeface="MidnightKernboy" pitchFamily="50" charset="0"/>
              </a:rPr>
              <a:t/>
            </a:r>
            <a:br>
              <a:rPr lang="en-US" sz="1400" dirty="0" smtClean="0">
                <a:latin typeface="MidnightKernboy" pitchFamily="50" charset="0"/>
              </a:rPr>
            </a:br>
            <a:r>
              <a:rPr lang="en-US" sz="1400" dirty="0">
                <a:latin typeface="MidnightKernboy" pitchFamily="50" charset="0"/>
              </a:rPr>
              <a:t>	</a:t>
            </a:r>
            <a:r>
              <a:rPr lang="en-US" sz="1400" b="1" dirty="0" smtClean="0">
                <a:latin typeface="MidnightKernboy" pitchFamily="50" charset="0"/>
              </a:rPr>
              <a:t>The </a:t>
            </a:r>
            <a:r>
              <a:rPr lang="en-US" sz="1400" b="1" dirty="0">
                <a:latin typeface="MidnightKernboy" pitchFamily="50" charset="0"/>
              </a:rPr>
              <a:t>following is a packet that includes your summer </a:t>
            </a:r>
            <a:r>
              <a:rPr lang="en-US" sz="1400" b="1" dirty="0" smtClean="0">
                <a:latin typeface="MidnightKernboy" pitchFamily="50" charset="0"/>
              </a:rPr>
              <a:t>lifting and conditioning. </a:t>
            </a:r>
            <a:r>
              <a:rPr lang="en-US" sz="1400" b="1" dirty="0">
                <a:latin typeface="MidnightKernboy" pitchFamily="50" charset="0"/>
              </a:rPr>
              <a:t>The </a:t>
            </a:r>
            <a:r>
              <a:rPr lang="en-US" sz="1400" b="1" dirty="0" smtClean="0">
                <a:latin typeface="MidnightKernboy" pitchFamily="50" charset="0"/>
              </a:rPr>
              <a:t>warm-up given </a:t>
            </a:r>
            <a:r>
              <a:rPr lang="en-US" sz="1400" b="1" dirty="0">
                <a:latin typeface="MidnightKernboy" pitchFamily="50" charset="0"/>
              </a:rPr>
              <a:t>should be done prior to lifting. The nutrition program is given on the main page of the strength and conditioning site. There are recovery weeks given every 4 weeks. These lifts are meant to allow the body to recover and prepare for the next training cycle</a:t>
            </a:r>
            <a:r>
              <a:rPr lang="en-US" sz="1400" b="1" dirty="0" smtClean="0">
                <a:latin typeface="MidnightKernboy" pitchFamily="50" charset="0"/>
              </a:rPr>
              <a:t>.</a:t>
            </a:r>
            <a:r>
              <a:rPr lang="en-US" sz="1400" dirty="0" smtClean="0">
                <a:latin typeface="MidnightKernboy" pitchFamily="50" charset="0"/>
              </a:rPr>
              <a:t/>
            </a:r>
            <a:br>
              <a:rPr lang="en-US" sz="1400" dirty="0" smtClean="0">
                <a:latin typeface="MidnightKernboy" pitchFamily="50" charset="0"/>
              </a:rPr>
            </a:br>
            <a:r>
              <a:rPr lang="en-US" sz="1400" dirty="0">
                <a:latin typeface="MidnightKernboy" pitchFamily="50" charset="0"/>
              </a:rPr>
              <a:t>	</a:t>
            </a:r>
            <a:r>
              <a:rPr lang="en-US" sz="1400" b="1" dirty="0" smtClean="0">
                <a:latin typeface="MidnightKernboy" pitchFamily="50" charset="0"/>
              </a:rPr>
              <a:t>When </a:t>
            </a:r>
            <a:r>
              <a:rPr lang="en-US" sz="1400" b="1" dirty="0">
                <a:latin typeface="MidnightKernboy" pitchFamily="50" charset="0"/>
              </a:rPr>
              <a:t>you return in the fall we will be testing the following in the weight room: Vertical Jump, Back Squat, Clean, Bench Press.  In addition, we will also be testing the </a:t>
            </a:r>
            <a:r>
              <a:rPr lang="en-US" sz="1400" b="1" dirty="0" smtClean="0">
                <a:latin typeface="MidnightKernboy" pitchFamily="50" charset="0"/>
              </a:rPr>
              <a:t>300 </a:t>
            </a:r>
            <a:r>
              <a:rPr lang="en-US" sz="1400" b="1" dirty="0">
                <a:latin typeface="MidnightKernboy" pitchFamily="50" charset="0"/>
              </a:rPr>
              <a:t>Yard </a:t>
            </a:r>
            <a:r>
              <a:rPr lang="en-US" sz="1400" b="1" dirty="0" smtClean="0">
                <a:latin typeface="MidnightKernboy" pitchFamily="50" charset="0"/>
              </a:rPr>
              <a:t>Shuttle and 110s.  </a:t>
            </a:r>
            <a:r>
              <a:rPr lang="en-US" sz="1400" b="1" dirty="0">
                <a:latin typeface="MidnightKernboy" pitchFamily="50" charset="0"/>
              </a:rPr>
              <a:t>I </a:t>
            </a:r>
            <a:r>
              <a:rPr lang="en-US" sz="1400" b="1" u="sng" dirty="0" smtClean="0">
                <a:latin typeface="MidnightKernboy" pitchFamily="50" charset="0"/>
              </a:rPr>
              <a:t>EXPECT</a:t>
            </a:r>
            <a:r>
              <a:rPr lang="en-US" sz="1400" b="1" dirty="0" smtClean="0">
                <a:latin typeface="MidnightKernboy" pitchFamily="50" charset="0"/>
              </a:rPr>
              <a:t> improvements </a:t>
            </a:r>
            <a:r>
              <a:rPr lang="en-US" sz="1400" b="1" dirty="0">
                <a:latin typeface="MidnightKernboy" pitchFamily="50" charset="0"/>
              </a:rPr>
              <a:t>on each test and nothing less, no excuses.  Push yourselves hard, good luck, and have a safe and fun summer. </a:t>
            </a:r>
            <a:r>
              <a:rPr lang="en-US" sz="1400" dirty="0" smtClean="0">
                <a:latin typeface="MidnightKernboy" pitchFamily="50" charset="0"/>
              </a:rPr>
              <a:t/>
            </a:r>
            <a:br>
              <a:rPr lang="en-US" sz="1400" dirty="0" smtClean="0">
                <a:latin typeface="MidnightKernboy" pitchFamily="50" charset="0"/>
              </a:rPr>
            </a:br>
            <a:r>
              <a:rPr lang="en-US" sz="1400" dirty="0">
                <a:latin typeface="MidnightKernboy" pitchFamily="50" charset="0"/>
              </a:rPr>
              <a:t>	</a:t>
            </a:r>
            <a:r>
              <a:rPr lang="en-US" sz="1400" b="1" dirty="0" smtClean="0">
                <a:latin typeface="MidnightKernboy" pitchFamily="50" charset="0"/>
              </a:rPr>
              <a:t>Contact </a:t>
            </a:r>
            <a:r>
              <a:rPr lang="en-US" sz="1400" b="1" dirty="0">
                <a:latin typeface="MidnightKernboy" pitchFamily="50" charset="0"/>
              </a:rPr>
              <a:t>me if you have any questions about the program or exercise variations.</a:t>
            </a:r>
            <a:r>
              <a:rPr lang="en-US" sz="1400" dirty="0">
                <a:latin typeface="MidnightKernboy" pitchFamily="50" charset="0"/>
              </a:rPr>
              <a:t/>
            </a:r>
            <a:br>
              <a:rPr lang="en-US" sz="1400" dirty="0">
                <a:latin typeface="MidnightKernboy" pitchFamily="50" charset="0"/>
              </a:rPr>
            </a:br>
            <a:r>
              <a:rPr lang="en-US" sz="1400" b="1" dirty="0">
                <a:latin typeface="MidnightKernboy" pitchFamily="50" charset="0"/>
              </a:rPr>
              <a:t> </a:t>
            </a:r>
            <a:r>
              <a:rPr lang="en-US" sz="1400" dirty="0">
                <a:latin typeface="MidnightKernboy" pitchFamily="50" charset="0"/>
              </a:rPr>
              <a:t/>
            </a:r>
            <a:br>
              <a:rPr lang="en-US" sz="1400" dirty="0">
                <a:latin typeface="MidnightKernboy" pitchFamily="50" charset="0"/>
              </a:rPr>
            </a:br>
            <a:r>
              <a:rPr lang="en-US" sz="1400" b="1" dirty="0">
                <a:latin typeface="MidnightKernboy" pitchFamily="50" charset="0"/>
              </a:rPr>
              <a:t>(608) 225-2750</a:t>
            </a:r>
            <a:r>
              <a:rPr lang="en-US" sz="1400" dirty="0">
                <a:latin typeface="MidnightKernboy" pitchFamily="50" charset="0"/>
              </a:rPr>
              <a:t/>
            </a:r>
            <a:br>
              <a:rPr lang="en-US" sz="1400" dirty="0">
                <a:latin typeface="MidnightKernboy" pitchFamily="50" charset="0"/>
              </a:rPr>
            </a:br>
            <a:r>
              <a:rPr lang="en-US" sz="1400" dirty="0"/>
              <a:t/>
            </a:r>
            <a:br>
              <a:rPr lang="en-US" sz="1400" dirty="0"/>
            </a:br>
            <a:endParaRPr lang="en-US"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0541"/>
            <a:ext cx="8229600" cy="731838"/>
          </a:xfrm>
        </p:spPr>
        <p:txBody>
          <a:bodyPr>
            <a:normAutofit fontScale="90000"/>
          </a:bodyPr>
          <a:lstStyle/>
          <a:p>
            <a:r>
              <a:rPr lang="en-US" sz="48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TESTING PROCEDURES</a:t>
            </a:r>
            <a:endParaRPr lang="en-US" sz="4800" b="1" dirty="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endParaRPr>
          </a:p>
        </p:txBody>
      </p:sp>
      <p:sp>
        <p:nvSpPr>
          <p:cNvPr id="1025" name="Rectangle 1"/>
          <p:cNvSpPr>
            <a:spLocks noChangeArrowheads="1"/>
          </p:cNvSpPr>
          <p:nvPr/>
        </p:nvSpPr>
        <p:spPr bwMode="auto">
          <a:xfrm>
            <a:off x="533400" y="1002408"/>
            <a:ext cx="8001000" cy="55861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MidnightKernboy" pitchFamily="50" charset="0"/>
                <a:ea typeface="Calibri" pitchFamily="34" charset="0"/>
                <a:cs typeface="TimesNewRoman"/>
              </a:rPr>
              <a:t>YOU WILL BE RESPONSIBLE FOR</a:t>
            </a:r>
            <a:r>
              <a:rPr kumimoji="0" lang="en-US" sz="1600" b="1" i="0" u="none" strike="noStrike" cap="none" normalizeH="0" dirty="0" smtClean="0">
                <a:ln>
                  <a:noFill/>
                </a:ln>
                <a:solidFill>
                  <a:schemeClr val="tx1"/>
                </a:solidFill>
                <a:effectLst/>
                <a:latin typeface="MidnightKernboy" pitchFamily="50" charset="0"/>
                <a:ea typeface="Calibri" pitchFamily="34" charset="0"/>
                <a:cs typeface="TimesNewRoman"/>
              </a:rPr>
              <a:t> PASSING THE FOLLOWING TESTS WHEN YOU REPORT TO SCHOOL</a:t>
            </a:r>
            <a:r>
              <a:rPr kumimoji="0" lang="en-US" sz="1400" b="1" i="0" u="none" strike="noStrike" cap="none" normalizeH="0" dirty="0" smtClean="0">
                <a:ln>
                  <a:noFill/>
                </a:ln>
                <a:solidFill>
                  <a:schemeClr val="tx1"/>
                </a:solidFill>
                <a:effectLst/>
                <a:latin typeface="MidnightKernboy" pitchFamily="50" charset="0"/>
                <a:ea typeface="Calibri" pitchFamily="34" charset="0"/>
                <a:cs typeface="TimesNewRoman"/>
              </a:rPr>
              <a:t>.</a:t>
            </a:r>
            <a:endParaRPr kumimoji="0" lang="en-US" sz="1400" b="1" i="0" u="none" strike="noStrike" cap="none" normalizeH="0" baseline="0" dirty="0" smtClean="0">
              <a:ln>
                <a:noFill/>
              </a:ln>
              <a:solidFill>
                <a:schemeClr val="tx1"/>
              </a:solidFill>
              <a:effectLst/>
              <a:latin typeface="MidnightKernboy" pitchFamily="50" charset="0"/>
              <a:ea typeface="Calibri" pitchFamily="34" charset="0"/>
              <a:cs typeface="TimesNewRoman"/>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sng" strike="noStrike" cap="none" normalizeH="0" baseline="0" dirty="0" smtClean="0">
              <a:ln>
                <a:noFill/>
              </a:ln>
              <a:solidFill>
                <a:schemeClr val="tx1"/>
              </a:solidFill>
              <a:effectLst/>
              <a:latin typeface="MidnightKernboy" pitchFamily="50" charset="0"/>
              <a:ea typeface="Calibri" pitchFamily="34" charset="0"/>
              <a:cs typeface="TimesNewRoman,Bold"/>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latin typeface="MidnightKernboy" pitchFamily="50" charset="0"/>
                <a:ea typeface="Calibri" pitchFamily="34" charset="0"/>
                <a:cs typeface="TimesNewRoman,Bold"/>
              </a:rPr>
              <a:t>LIFTS</a:t>
            </a:r>
          </a:p>
          <a:p>
            <a:pPr marL="0" marR="0" lvl="0" indent="0" algn="l" defTabSz="914400" rtl="0" eaLnBrk="0" fontAlgn="base" latinLnBrk="0" hangingPunct="0">
              <a:lnSpc>
                <a:spcPct val="100000"/>
              </a:lnSpc>
              <a:spcBef>
                <a:spcPct val="0"/>
              </a:spcBef>
              <a:spcAft>
                <a:spcPct val="0"/>
              </a:spcAft>
              <a:buClrTx/>
              <a:buSzTx/>
              <a:buFontTx/>
              <a:buNone/>
              <a:tabLst/>
            </a:pPr>
            <a:endParaRPr lang="en-US" sz="2000" b="1" u="sng" dirty="0">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MidnightKernboy" pitchFamily="50" charset="0"/>
                <a:ea typeface="Calibri" pitchFamily="34" charset="0"/>
                <a:cs typeface="TimesNewRoman"/>
              </a:rPr>
              <a:t>1. CLEAN:</a:t>
            </a:r>
            <a:r>
              <a:rPr kumimoji="0" lang="en-US" sz="1600" b="0" i="0" u="none" strike="noStrike" cap="none" normalizeH="0" baseline="0" dirty="0" smtClean="0">
                <a:ln>
                  <a:noFill/>
                </a:ln>
                <a:solidFill>
                  <a:schemeClr val="tx1"/>
                </a:solidFill>
                <a:effectLst/>
                <a:latin typeface="MidnightKernboy" pitchFamily="50" charset="0"/>
                <a:ea typeface="Calibri" pitchFamily="34" charset="0"/>
                <a:cs typeface="TimesNewRoman"/>
              </a:rPr>
              <a:t>  Must do 95% of your end of the spring semester score. You must do this for AT</a:t>
            </a:r>
            <a:endParaRPr kumimoji="0" lang="en-US" sz="16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idnightKernboy" pitchFamily="50" charset="0"/>
                <a:ea typeface="Calibri" pitchFamily="34" charset="0"/>
                <a:cs typeface="TimesNewRoman"/>
              </a:rPr>
              <a:t>LEAST 3 reps.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MidnightKernboy" pitchFamily="50" charset="0"/>
                <a:ea typeface="Calibri" pitchFamily="34" charset="0"/>
                <a:cs typeface="TimesNewRoman"/>
              </a:rPr>
              <a:t>2. SQUAT:</a:t>
            </a:r>
            <a:r>
              <a:rPr kumimoji="0" lang="en-US" sz="1600" b="0" i="0" u="none" strike="noStrike" cap="none" normalizeH="0" baseline="0" dirty="0" smtClean="0">
                <a:ln>
                  <a:noFill/>
                </a:ln>
                <a:solidFill>
                  <a:schemeClr val="tx1"/>
                </a:solidFill>
                <a:effectLst/>
                <a:latin typeface="MidnightKernboy" pitchFamily="50" charset="0"/>
                <a:ea typeface="Calibri" pitchFamily="34" charset="0"/>
                <a:cs typeface="TimesNewRoman"/>
              </a:rPr>
              <a:t>  Must do 90% of your end of the spring semester score. You must do this for AT</a:t>
            </a:r>
            <a:endParaRPr kumimoji="0" lang="en-US" sz="16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idnightKernboy" pitchFamily="50" charset="0"/>
                <a:ea typeface="Calibri" pitchFamily="34" charset="0"/>
                <a:cs typeface="TimesNewRoman"/>
              </a:rPr>
              <a:t>LEAST 5 reps.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MidnightKernboy" pitchFamily="50" charset="0"/>
                <a:ea typeface="Calibri" pitchFamily="34" charset="0"/>
                <a:cs typeface="TimesNewRoman"/>
              </a:rPr>
              <a:t>3. BENCH:</a:t>
            </a:r>
            <a:r>
              <a:rPr kumimoji="0" lang="en-US" sz="1600" b="0" i="0" u="none" strike="noStrike" cap="none" normalizeH="0" baseline="0" dirty="0" smtClean="0">
                <a:ln>
                  <a:noFill/>
                </a:ln>
                <a:solidFill>
                  <a:schemeClr val="tx1"/>
                </a:solidFill>
                <a:effectLst/>
                <a:latin typeface="MidnightKernboy" pitchFamily="50" charset="0"/>
                <a:ea typeface="Calibri" pitchFamily="34" charset="0"/>
                <a:cs typeface="TimesNewRoman"/>
              </a:rPr>
              <a:t>  Must do 90% of your end of the spring semester score. You must do this for AT</a:t>
            </a:r>
            <a:endParaRPr kumimoji="0" lang="en-US" sz="16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idnightKernboy" pitchFamily="50" charset="0"/>
                <a:ea typeface="Calibri" pitchFamily="34" charset="0"/>
                <a:cs typeface="TimesNewRoman"/>
              </a:rPr>
              <a:t>LEAST 5 reps.</a:t>
            </a:r>
          </a:p>
          <a:p>
            <a:pPr marL="0" marR="0" lvl="0" indent="0" algn="l" defTabSz="914400" rtl="0" eaLnBrk="0" fontAlgn="base" latinLnBrk="0" hangingPunct="0">
              <a:lnSpc>
                <a:spcPct val="100000"/>
              </a:lnSpc>
              <a:spcBef>
                <a:spcPct val="0"/>
              </a:spcBef>
              <a:spcAft>
                <a:spcPct val="0"/>
              </a:spcAft>
              <a:buClrTx/>
              <a:buSzTx/>
              <a:buFontTx/>
              <a:buNone/>
              <a:tabLst/>
            </a:pPr>
            <a:endParaRPr lang="en-US" sz="1400" dirty="0">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latin typeface="MidnightKernboy" pitchFamily="50" charset="0"/>
                <a:ea typeface="Calibri" pitchFamily="34" charset="0"/>
                <a:cs typeface="TimesNewRoman,Bold"/>
              </a:rPr>
              <a:t>CONDITIONING</a:t>
            </a:r>
          </a:p>
          <a:p>
            <a:pPr marL="0" marR="0" lvl="0" indent="0" algn="l" defTabSz="914400" rtl="0" eaLnBrk="0" fontAlgn="base" latinLnBrk="0" hangingPunct="0">
              <a:lnSpc>
                <a:spcPct val="100000"/>
              </a:lnSpc>
              <a:spcBef>
                <a:spcPct val="0"/>
              </a:spcBef>
              <a:spcAft>
                <a:spcPct val="0"/>
              </a:spcAft>
              <a:buClrTx/>
              <a:buSzTx/>
              <a:buFontTx/>
              <a:buNone/>
              <a:tabLst/>
            </a:pPr>
            <a:endParaRPr lang="en-US" sz="2000" b="1" u="sng" dirty="0">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MidnightKernboy" pitchFamily="50" charset="0"/>
            </a:endParaRPr>
          </a:p>
          <a:p>
            <a:pPr marL="342900" lvl="0" indent="-342900" eaLnBrk="0" fontAlgn="base" hangingPunct="0">
              <a:spcBef>
                <a:spcPct val="0"/>
              </a:spcBef>
              <a:spcAft>
                <a:spcPct val="0"/>
              </a:spcAft>
            </a:pPr>
            <a:r>
              <a:rPr kumimoji="0" lang="en-US" sz="1600" b="1" i="0" u="none" strike="noStrike" cap="none" normalizeH="0" baseline="0" dirty="0" smtClean="0">
                <a:ln>
                  <a:noFill/>
                </a:ln>
                <a:solidFill>
                  <a:schemeClr val="tx1"/>
                </a:solidFill>
                <a:effectLst/>
                <a:latin typeface="MidnightKernboy" pitchFamily="50" charset="0"/>
                <a:ea typeface="Calibri" pitchFamily="34" charset="0"/>
                <a:cs typeface="TimesNewRoman,Bold"/>
              </a:rPr>
              <a:t>1.  </a:t>
            </a:r>
            <a:r>
              <a:rPr lang="en-US" sz="1600" b="1" dirty="0" smtClean="0">
                <a:latin typeface="MidnightKernboy" pitchFamily="50" charset="0"/>
                <a:ea typeface="Calibri" pitchFamily="34" charset="0"/>
                <a:cs typeface="TimesNewRoman,Bold"/>
              </a:rPr>
              <a:t>300 YARD SHUTTLE:  </a:t>
            </a:r>
            <a:r>
              <a:rPr lang="en-US" sz="1600" dirty="0" smtClean="0">
                <a:latin typeface="MidnightKernboy" pitchFamily="50" charset="0"/>
                <a:ea typeface="Calibri" pitchFamily="34" charset="0"/>
                <a:cs typeface="TimesNewRoman,Bold"/>
              </a:rPr>
              <a:t>Must do better than your personal best from both sets.</a:t>
            </a:r>
            <a:endParaRPr kumimoji="0" lang="en-US" sz="1600" b="0" i="0" u="none" strike="noStrike" cap="none" normalizeH="0" baseline="0" dirty="0" smtClean="0">
              <a:ln>
                <a:noFill/>
              </a:ln>
              <a:solidFill>
                <a:schemeClr val="tx1"/>
              </a:solidFill>
              <a:effectLst/>
              <a:latin typeface="MidnightKernboy" pitchFamily="50" charset="0"/>
              <a:ea typeface="Calibri" pitchFamily="34" charset="0"/>
              <a:cs typeface="TimesNewRoman,Bold"/>
            </a:endParaRPr>
          </a:p>
          <a:p>
            <a:pPr marL="228600" marR="0" lvl="0" indent="-228600" algn="l" defTabSz="914400" rtl="0" eaLnBrk="0" fontAlgn="base" latinLnBrk="0" hangingPunct="0">
              <a:lnSpc>
                <a:spcPct val="100000"/>
              </a:lnSpc>
              <a:spcBef>
                <a:spcPct val="0"/>
              </a:spcBef>
              <a:spcAft>
                <a:spcPct val="0"/>
              </a:spcAft>
              <a:buClrTx/>
              <a:buSzTx/>
              <a:buFontTx/>
              <a:buAutoNum type="arabicPeriod"/>
              <a:tabLst/>
            </a:pPr>
            <a:endParaRPr kumimoji="0" lang="en-US" sz="16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MidnightKernboy" pitchFamily="50" charset="0"/>
                <a:ea typeface="Calibri" pitchFamily="34" charset="0"/>
                <a:cs typeface="TimesNewRoman,Bold"/>
              </a:rPr>
              <a:t>2.</a:t>
            </a:r>
            <a:r>
              <a:rPr kumimoji="0" lang="en-US" sz="1600" b="1" i="0" u="none" strike="noStrike" cap="none" normalizeH="0" dirty="0" smtClean="0">
                <a:ln>
                  <a:noFill/>
                </a:ln>
                <a:solidFill>
                  <a:schemeClr val="tx1"/>
                </a:solidFill>
                <a:effectLst/>
                <a:latin typeface="MidnightKernboy" pitchFamily="50" charset="0"/>
                <a:ea typeface="Calibri" pitchFamily="34" charset="0"/>
                <a:cs typeface="TimesNewRoman,Bold"/>
              </a:rPr>
              <a:t>  </a:t>
            </a:r>
            <a:r>
              <a:rPr lang="en-US" sz="1600" b="1" dirty="0" smtClean="0">
                <a:latin typeface="MidnightKernboy" pitchFamily="50" charset="0"/>
                <a:ea typeface="Calibri" pitchFamily="34" charset="0"/>
                <a:cs typeface="TimesNewRoman,Bold"/>
              </a:rPr>
              <a:t>110 Run Test</a:t>
            </a:r>
            <a:r>
              <a:rPr kumimoji="0" lang="en-US" sz="1600" b="1" i="0" u="none" strike="noStrike" cap="none" normalizeH="0" baseline="0" dirty="0" smtClean="0">
                <a:ln>
                  <a:noFill/>
                </a:ln>
                <a:solidFill>
                  <a:schemeClr val="tx1"/>
                </a:solidFill>
                <a:effectLst/>
                <a:latin typeface="MidnightKernboy" pitchFamily="50" charset="0"/>
                <a:ea typeface="Calibri" pitchFamily="34" charset="0"/>
                <a:cs typeface="TimesNewRoman,Bold"/>
              </a:rPr>
              <a:t>:</a:t>
            </a:r>
            <a:r>
              <a:rPr kumimoji="0" lang="en-US" sz="1600" b="1" i="0" u="none" strike="noStrike" cap="none" normalizeH="0" dirty="0" smtClean="0">
                <a:ln>
                  <a:noFill/>
                </a:ln>
                <a:solidFill>
                  <a:schemeClr val="tx1"/>
                </a:solidFill>
                <a:effectLst/>
                <a:latin typeface="MidnightKernboy" pitchFamily="50" charset="0"/>
                <a:ea typeface="Calibri" pitchFamily="34" charset="0"/>
                <a:cs typeface="TimesNewRoman,Bold"/>
              </a:rPr>
              <a:t>  Must pass all 16 sprints (Time to complete :18, Recovery between sprints :42)</a:t>
            </a:r>
            <a:r>
              <a:rPr kumimoji="0" lang="en-US" sz="1600" b="0" i="0" u="none" strike="noStrike" cap="none" normalizeH="0" baseline="0" dirty="0" smtClean="0">
                <a:ln>
                  <a:noFill/>
                </a:ln>
                <a:solidFill>
                  <a:schemeClr val="tx1"/>
                </a:solidFill>
                <a:effectLst/>
                <a:latin typeface="MidnightKernboy" pitchFamily="50" charset="0"/>
                <a:ea typeface="Calibri" pitchFamily="34" charset="0"/>
                <a:cs typeface="TimesNewRoman,Bold"/>
              </a:rPr>
              <a:t>.</a:t>
            </a:r>
            <a:endParaRPr kumimoji="0" lang="en-US" sz="1600" b="0" i="0" u="none" strike="noStrike" cap="none" normalizeH="0" baseline="0" dirty="0" smtClean="0">
              <a:ln>
                <a:noFill/>
              </a:ln>
              <a:solidFill>
                <a:schemeClr val="tx1"/>
              </a:solidFill>
              <a:effectLst/>
              <a:latin typeface="MidnightKernboy" pitchFamily="50" charset="0"/>
            </a:endParaRPr>
          </a:p>
        </p:txBody>
      </p:sp>
    </p:spTree>
    <p:extLst>
      <p:ext uri="{BB962C8B-B14F-4D97-AF65-F5344CB8AC3E}">
        <p14:creationId xmlns="" xmlns:p14="http://schemas.microsoft.com/office/powerpoint/2010/main" val="39371742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6553200"/>
          </a:xfrm>
        </p:spPr>
        <p:txBody>
          <a:bodyPr>
            <a:noAutofit/>
          </a:bodyPr>
          <a:lstStyle/>
          <a:p>
            <a:r>
              <a:rPr lang="en-US" sz="40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DYNAMIC WARM-UP &amp; CORE/LOW BACK EXERCISES</a:t>
            </a:r>
            <a:endParaRPr lang="en-US" sz="4000" b="1" dirty="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 xmlns:p14="http://schemas.microsoft.com/office/powerpoint/2010/main" val="3807374668"/>
              </p:ext>
            </p:extLst>
          </p:nvPr>
        </p:nvGraphicFramePr>
        <p:xfrm>
          <a:off x="228600" y="228600"/>
          <a:ext cx="8839200" cy="1313086"/>
        </p:xfrm>
        <a:graphic>
          <a:graphicData uri="http://schemas.openxmlformats.org/drawingml/2006/table">
            <a:tbl>
              <a:tblPr>
                <a:tableStyleId>{2D5ABB26-0587-4C30-8999-92F81FD0307C}</a:tableStyleId>
              </a:tblPr>
              <a:tblGrid>
                <a:gridCol w="8839200"/>
              </a:tblGrid>
              <a:tr h="285750">
                <a:tc>
                  <a:txBody>
                    <a:bodyPr/>
                    <a:lstStyle/>
                    <a:p>
                      <a:pPr algn="l" fontAlgn="b"/>
                      <a:r>
                        <a:rPr lang="en-US" sz="2400" b="1" dirty="0" smtClean="0">
                          <a:latin typeface="MidnightKernboy" pitchFamily="50" charset="0"/>
                        </a:rPr>
                        <a:t>BEFORE</a:t>
                      </a:r>
                      <a:r>
                        <a:rPr lang="en-US" dirty="0" smtClean="0">
                          <a:latin typeface="MidnightKernboy" pitchFamily="50" charset="0"/>
                        </a:rPr>
                        <a:t> YOU BEGIN YOUR LIFTING OR CONDITIONING SESSION:</a:t>
                      </a:r>
                      <a:endParaRPr lang="en-US" dirty="0">
                        <a:latin typeface="MidnightKernboy" pitchFamily="50" charset="0"/>
                      </a:endParaRPr>
                    </a:p>
                  </a:txBody>
                  <a:tcPr marL="3265" marR="3265" marT="3265" marB="0" anchor="b"/>
                </a:tc>
              </a:tr>
              <a:tr h="333238">
                <a:tc>
                  <a:txBody>
                    <a:bodyPr/>
                    <a:lstStyle/>
                    <a:p>
                      <a:pPr algn="l" fontAlgn="b"/>
                      <a:r>
                        <a:rPr lang="en-US" dirty="0" smtClean="0">
                          <a:latin typeface="MidnightKernboy" pitchFamily="50" charset="0"/>
                        </a:rPr>
                        <a:t>COMPLETE THE DESIGNATED WARM-UP PLUS TWO CORE EXERCISES FROM</a:t>
                      </a:r>
                      <a:endParaRPr lang="en-US" dirty="0">
                        <a:latin typeface="MidnightKernboy" pitchFamily="50" charset="0"/>
                      </a:endParaRPr>
                    </a:p>
                  </a:txBody>
                  <a:tcPr marL="3265" marR="3265" marT="3265" marB="0" anchor="b"/>
                </a:tc>
              </a:tr>
              <a:tr h="333238">
                <a:tc>
                  <a:txBody>
                    <a:bodyPr/>
                    <a:lstStyle/>
                    <a:p>
                      <a:pPr algn="l" fontAlgn="b"/>
                      <a:r>
                        <a:rPr lang="en-US" dirty="0" smtClean="0">
                          <a:latin typeface="MidnightKernboy" pitchFamily="50" charset="0"/>
                        </a:rPr>
                        <a:t>COLUMN ONE, ONE CORE EXERCISE FROM COLUMN 2, AND ONE LOWER</a:t>
                      </a:r>
                      <a:endParaRPr lang="en-US" dirty="0">
                        <a:latin typeface="MidnightKernboy" pitchFamily="50" charset="0"/>
                      </a:endParaRPr>
                    </a:p>
                  </a:txBody>
                  <a:tcPr marL="3265" marR="3265" marT="3265" marB="0" anchor="b"/>
                </a:tc>
              </a:tr>
              <a:tr h="190775">
                <a:tc>
                  <a:txBody>
                    <a:bodyPr/>
                    <a:lstStyle/>
                    <a:p>
                      <a:pPr algn="l" fontAlgn="b"/>
                      <a:r>
                        <a:rPr lang="en-US" dirty="0" smtClean="0">
                          <a:latin typeface="MidnightKernboy" pitchFamily="50" charset="0"/>
                        </a:rPr>
                        <a:t>BACK EXERCISE FROM COLUMN THREE.</a:t>
                      </a:r>
                      <a:endParaRPr lang="en-US" dirty="0">
                        <a:latin typeface="MidnightKernboy" pitchFamily="50" charset="0"/>
                      </a:endParaRPr>
                    </a:p>
                  </a:txBody>
                  <a:tcPr marL="3265" marR="3265" marT="3265" marB="0" anchor="b"/>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xmlns="" val="1093541349"/>
              </p:ext>
            </p:extLst>
          </p:nvPr>
        </p:nvGraphicFramePr>
        <p:xfrm>
          <a:off x="228600" y="1752595"/>
          <a:ext cx="8610600" cy="4667200"/>
        </p:xfrm>
        <a:graphic>
          <a:graphicData uri="http://schemas.openxmlformats.org/drawingml/2006/table">
            <a:tbl>
              <a:tblPr>
                <a:tableStyleId>{2D5ABB26-0587-4C30-8999-92F81FD0307C}</a:tableStyleId>
              </a:tblPr>
              <a:tblGrid>
                <a:gridCol w="5540260"/>
                <a:gridCol w="3070340"/>
              </a:tblGrid>
              <a:tr h="541401">
                <a:tc gridSpan="2">
                  <a:txBody>
                    <a:bodyPr/>
                    <a:lstStyle/>
                    <a:p>
                      <a:pPr algn="ctr" fontAlgn="b"/>
                      <a:r>
                        <a:rPr lang="en-US" sz="3200" b="1" u="none" strike="noStrike" cap="none" spc="0"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CSU" pitchFamily="2" charset="0"/>
                        </a:rPr>
                        <a:t>DYNAMIC WARM-UP</a:t>
                      </a:r>
                      <a:endParaRPr lang="en-US" sz="3200" b="1" i="0" u="none" strike="noStrike" cap="none" spc="0"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CSU" pitchFamily="2" charset="0"/>
                      </a:endParaRPr>
                    </a:p>
                  </a:txBody>
                  <a:tcPr marL="9525" marR="9525" marT="9525" marB="0" anchor="b"/>
                </a:tc>
                <a:tc hMerge="1">
                  <a:txBody>
                    <a:bodyPr/>
                    <a:lstStyle/>
                    <a:p>
                      <a:endParaRPr lang="en-US"/>
                    </a:p>
                  </a:txBody>
                  <a:tcPr/>
                </a:tc>
              </a:tr>
              <a:tr h="374744">
                <a:tc>
                  <a:txBody>
                    <a:bodyPr/>
                    <a:lstStyle/>
                    <a:p>
                      <a:pPr algn="ctr" fontAlgn="b"/>
                      <a:r>
                        <a:rPr lang="en-US" sz="2000" b="1" i="0" u="none" strike="noStrike" dirty="0" smtClean="0">
                          <a:solidFill>
                            <a:schemeClr val="tx1"/>
                          </a:solidFill>
                          <a:effectLst/>
                          <a:latin typeface="MidnightKernboy" pitchFamily="50" charset="0"/>
                        </a:rPr>
                        <a:t>Regular</a:t>
                      </a:r>
                      <a:r>
                        <a:rPr lang="en-US" sz="2000" b="1" i="0" u="none" strike="noStrike" baseline="0" dirty="0" smtClean="0">
                          <a:solidFill>
                            <a:schemeClr val="tx1"/>
                          </a:solidFill>
                          <a:effectLst/>
                          <a:latin typeface="MidnightKernboy" pitchFamily="50" charset="0"/>
                        </a:rPr>
                        <a:t> Jacks</a:t>
                      </a:r>
                      <a:endParaRPr lang="en-US" sz="2000" b="1"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1" i="0" u="none" strike="noStrike" dirty="0" smtClean="0">
                          <a:solidFill>
                            <a:schemeClr val="tx1"/>
                          </a:solidFill>
                          <a:effectLst/>
                          <a:latin typeface="MidnightKernboy" pitchFamily="50" charset="0"/>
                        </a:rPr>
                        <a:t>2x8</a:t>
                      </a:r>
                      <a:endParaRPr lang="en-US" sz="2000" b="1"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Seal Jacks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2x8</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Quick </a:t>
                      </a:r>
                      <a:r>
                        <a:rPr lang="en-US" sz="2000" b="0" i="0" u="none" strike="noStrike" dirty="0" err="1" smtClean="0">
                          <a:solidFill>
                            <a:schemeClr val="tx1"/>
                          </a:solidFill>
                          <a:effectLst/>
                          <a:latin typeface="MidnightKernboy" pitchFamily="50" charset="0"/>
                        </a:rPr>
                        <a:t>Pogos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2x25</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High </a:t>
                      </a:r>
                      <a:r>
                        <a:rPr lang="en-US" sz="2000" b="0" i="0" u="none" strike="noStrike" dirty="0" err="1" smtClean="0">
                          <a:solidFill>
                            <a:schemeClr val="tx1"/>
                          </a:solidFill>
                          <a:effectLst/>
                          <a:latin typeface="MidnightKernboy" pitchFamily="50" charset="0"/>
                        </a:rPr>
                        <a:t>Pogos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1x10</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Push Up </a:t>
                      </a:r>
                      <a:r>
                        <a:rPr lang="en-US" sz="2000" b="0" i="0" u="none" strike="noStrike" dirty="0" err="1" smtClean="0">
                          <a:solidFill>
                            <a:schemeClr val="tx1"/>
                          </a:solidFill>
                          <a:effectLst/>
                          <a:latin typeface="MidnightKernboy" pitchFamily="50" charset="0"/>
                        </a:rPr>
                        <a:t>Scap</a:t>
                      </a:r>
                      <a:r>
                        <a:rPr lang="en-US" sz="2000" b="0" i="0" u="none" strike="noStrike" dirty="0" smtClean="0">
                          <a:solidFill>
                            <a:schemeClr val="tx1"/>
                          </a:solidFill>
                          <a:effectLst/>
                          <a:latin typeface="MidnightKernboy" pitchFamily="50" charset="0"/>
                        </a:rPr>
                        <a:t> Retracts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2x10</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Double Leg Hip Bridge</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2x10</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Single Leg Hip Bridge</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2x8 each</a:t>
                      </a: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Single Kicks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2x10 each</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Hydrants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x8 each</a:t>
                      </a:r>
                      <a:endParaRPr lang="en-US" sz="2000" b="0" i="0" u="none" strike="noStrike" dirty="0">
                        <a:solidFill>
                          <a:schemeClr val="tx1"/>
                        </a:solidFill>
                        <a:effectLst/>
                        <a:latin typeface="MidnightKernboy" pitchFamily="50" charset="0"/>
                      </a:endParaRPr>
                    </a:p>
                  </a:txBody>
                  <a:tcPr marL="9525" marR="9525" marT="9525" marB="0" anchor="ctr"/>
                </a:tc>
              </a:tr>
              <a:tr h="378359">
                <a:tc>
                  <a:txBody>
                    <a:bodyPr/>
                    <a:lstStyle/>
                    <a:p>
                      <a:pPr algn="ctr" fontAlgn="b"/>
                      <a:r>
                        <a:rPr lang="en-US" sz="2000" b="0" i="0" u="none" strike="noStrike" dirty="0" smtClean="0">
                          <a:solidFill>
                            <a:schemeClr val="tx1"/>
                          </a:solidFill>
                          <a:effectLst/>
                          <a:latin typeface="MidnightKernboy" pitchFamily="50" charset="0"/>
                        </a:rPr>
                        <a:t>Circles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x8 each</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TKE</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2x12 each</a:t>
                      </a:r>
                      <a:endParaRPr lang="en-US" sz="2000" b="0" i="0" u="none" strike="noStrike" dirty="0">
                        <a:solidFill>
                          <a:schemeClr val="tx1"/>
                        </a:solidFill>
                        <a:effectLst/>
                        <a:latin typeface="MidnightKernboy" pitchFamily="50" charset="0"/>
                      </a:endParaRPr>
                    </a:p>
                  </a:txBody>
                  <a:tcPr marL="9525" marR="9525" marT="9525" marB="0" anchor="ctr"/>
                </a:tc>
              </a:tr>
            </a:tbl>
          </a:graphicData>
        </a:graphic>
      </p:graphicFrame>
    </p:spTree>
    <p:extLst>
      <p:ext uri="{BB962C8B-B14F-4D97-AF65-F5344CB8AC3E}">
        <p14:creationId xmlns="" xmlns:p14="http://schemas.microsoft.com/office/powerpoint/2010/main" val="42006158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 xmlns:p14="http://schemas.microsoft.com/office/powerpoint/2010/main" val="3345034332"/>
              </p:ext>
            </p:extLst>
          </p:nvPr>
        </p:nvGraphicFramePr>
        <p:xfrm>
          <a:off x="200891" y="228600"/>
          <a:ext cx="8915400" cy="6476998"/>
        </p:xfrm>
        <a:graphic>
          <a:graphicData uri="http://schemas.openxmlformats.org/drawingml/2006/table">
            <a:tbl>
              <a:tblPr>
                <a:tableStyleId>{2D5ABB26-0587-4C30-8999-92F81FD0307C}</a:tableStyleId>
              </a:tblPr>
              <a:tblGrid>
                <a:gridCol w="2839930"/>
                <a:gridCol w="1992190"/>
                <a:gridCol w="904256"/>
                <a:gridCol w="3179024"/>
              </a:tblGrid>
              <a:tr h="511138">
                <a:tc gridSpan="4">
                  <a:txBody>
                    <a:bodyPr/>
                    <a:lstStyle/>
                    <a:p>
                      <a:pPr algn="ctr" fontAlgn="b"/>
                      <a:r>
                        <a:rPr lang="en-US" sz="3200" b="1" u="none" strike="noStrike" cap="none" spc="0" dirty="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CORE EXERCISES</a:t>
                      </a:r>
                      <a:endParaRPr lang="en-US" sz="3200" b="1" i="0" u="none" strike="noStrike" cap="none" spc="0"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latin typeface="CCSU" pitchFamily="2"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r>
              <a:tr h="457634">
                <a:tc gridSpan="2">
                  <a:txBody>
                    <a:bodyPr/>
                    <a:lstStyle/>
                    <a:p>
                      <a:pPr algn="ctr" fontAlgn="b"/>
                      <a:r>
                        <a:rPr lang="en-US" sz="2000" b="1" u="none" strike="noStrike" dirty="0">
                          <a:effectLst/>
                          <a:latin typeface="MidnightKernboy" pitchFamily="50" charset="0"/>
                        </a:rPr>
                        <a:t>CORE:  15-30 REPS</a:t>
                      </a:r>
                      <a:endParaRPr lang="en-US" sz="2000" b="1" i="0" u="none" strike="noStrike" dirty="0">
                        <a:solidFill>
                          <a:srgbClr val="EEECE1"/>
                        </a:solidFill>
                        <a:effectLst/>
                        <a:latin typeface="MidnightKernboy" pitchFamily="50" charset="0"/>
                      </a:endParaRPr>
                    </a:p>
                  </a:txBody>
                  <a:tcPr marL="9525" marR="9525" marT="9525" marB="0" anchor="b"/>
                </a:tc>
                <a:tc hMerge="1">
                  <a:txBody>
                    <a:bodyPr/>
                    <a:lstStyle/>
                    <a:p>
                      <a:endParaRPr lang="en-US"/>
                    </a:p>
                  </a:txBody>
                  <a:tcPr/>
                </a:tc>
                <a:tc gridSpan="2">
                  <a:txBody>
                    <a:bodyPr/>
                    <a:lstStyle/>
                    <a:p>
                      <a:pPr algn="ctr" fontAlgn="b"/>
                      <a:r>
                        <a:rPr lang="en-US" sz="2000" b="1" u="none" strike="noStrike" dirty="0">
                          <a:effectLst/>
                          <a:latin typeface="MidnightKernboy" pitchFamily="50" charset="0"/>
                        </a:rPr>
                        <a:t>PLANKS:  :30-1:30</a:t>
                      </a:r>
                      <a:endParaRPr lang="en-US" sz="2000" b="1" i="0" u="none" strike="noStrike" dirty="0">
                        <a:solidFill>
                          <a:srgbClr val="EEECE1"/>
                        </a:solidFill>
                        <a:effectLst/>
                        <a:latin typeface="MidnightKernboy" pitchFamily="50" charset="0"/>
                      </a:endParaRPr>
                    </a:p>
                  </a:txBody>
                  <a:tcPr marL="9525" marR="9525" marT="9525" marB="0" anchor="b"/>
                </a:tc>
                <a:tc hMerge="1">
                  <a:txBody>
                    <a:bodyPr/>
                    <a:lstStyle/>
                    <a:p>
                      <a:endParaRPr lang="en-US"/>
                    </a:p>
                  </a:txBody>
                  <a:tcPr/>
                </a:tc>
              </a:tr>
              <a:tr h="345573">
                <a:tc>
                  <a:txBody>
                    <a:bodyPr/>
                    <a:lstStyle/>
                    <a:p>
                      <a:pPr algn="ctr" fontAlgn="b"/>
                      <a:r>
                        <a:rPr lang="en-US" sz="2000" b="1" u="sng" strike="noStrike" dirty="0">
                          <a:effectLst>
                            <a:outerShdw blurRad="38100" dist="38100" dir="2700000" algn="tl">
                              <a:srgbClr val="000000">
                                <a:alpha val="43137"/>
                              </a:srgbClr>
                            </a:outerShdw>
                          </a:effectLst>
                          <a:latin typeface="MidnightKernboy" pitchFamily="50" charset="0"/>
                        </a:rPr>
                        <a:t>COLUMN ONE </a:t>
                      </a:r>
                      <a:endParaRPr lang="en-US" sz="2000" b="1" i="0" u="sng" strike="noStrike" dirty="0">
                        <a:solidFill>
                          <a:srgbClr val="EEECE1"/>
                        </a:solidFill>
                        <a:effectLst>
                          <a:outerShdw blurRad="38100" dist="38100" dir="2700000" algn="tl">
                            <a:srgbClr val="000000">
                              <a:alpha val="43137"/>
                            </a:srgbClr>
                          </a:outerShdw>
                        </a:effectLst>
                        <a:latin typeface="MidnightKernboy" pitchFamily="50" charset="0"/>
                      </a:endParaRPr>
                    </a:p>
                  </a:txBody>
                  <a:tcPr marL="9525" marR="9525" marT="9525" marB="0" anchor="b"/>
                </a:tc>
                <a:tc gridSpan="2">
                  <a:txBody>
                    <a:bodyPr/>
                    <a:lstStyle/>
                    <a:p>
                      <a:pPr algn="ctr" fontAlgn="b"/>
                      <a:r>
                        <a:rPr lang="en-US" sz="2000" b="1" u="sng" strike="noStrike" dirty="0">
                          <a:effectLst>
                            <a:outerShdw blurRad="38100" dist="38100" dir="2700000" algn="tl">
                              <a:srgbClr val="000000">
                                <a:alpha val="43137"/>
                              </a:srgbClr>
                            </a:outerShdw>
                          </a:effectLst>
                          <a:latin typeface="MidnightKernboy" pitchFamily="50" charset="0"/>
                        </a:rPr>
                        <a:t>COLUMN TWO </a:t>
                      </a:r>
                      <a:endParaRPr lang="en-US" sz="2000" b="1" i="0" u="sng" strike="noStrike" dirty="0">
                        <a:solidFill>
                          <a:srgbClr val="EEECE1"/>
                        </a:solidFill>
                        <a:effectLst>
                          <a:outerShdw blurRad="38100" dist="38100" dir="2700000" algn="tl">
                            <a:srgbClr val="000000">
                              <a:alpha val="43137"/>
                            </a:srgbClr>
                          </a:outerShdw>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b="1" u="sng" strike="noStrike" dirty="0">
                          <a:effectLst>
                            <a:outerShdw blurRad="38100" dist="38100" dir="2700000" algn="tl">
                              <a:srgbClr val="000000">
                                <a:alpha val="43137"/>
                              </a:srgbClr>
                            </a:outerShdw>
                          </a:effectLst>
                          <a:latin typeface="MidnightKernboy" pitchFamily="50" charset="0"/>
                        </a:rPr>
                        <a:t>COLUMN THREE</a:t>
                      </a:r>
                      <a:endParaRPr lang="en-US" sz="2000" b="1" i="0" u="sng" strike="noStrike" dirty="0">
                        <a:solidFill>
                          <a:srgbClr val="EEECE1"/>
                        </a:solidFill>
                        <a:effectLst>
                          <a:outerShdw blurRad="38100" dist="38100" dir="2700000" algn="tl">
                            <a:srgbClr val="000000">
                              <a:alpha val="43137"/>
                            </a:srgbClr>
                          </a:outerShdw>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Weighted Toe Touches</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Weighted Russian Twists</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Kneeling Alt. Superman</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Weighted Regular Crunch</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dirty="0">
                          <a:effectLst/>
                          <a:latin typeface="MidnightKernboy" pitchFamily="50" charset="0"/>
                        </a:rPr>
                        <a:t>Weighted Diagonal Punch</a:t>
                      </a:r>
                      <a:endParaRPr lang="en-US" sz="2000" b="0" i="0" u="none" strike="noStrike" dirty="0">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"Y" Superman</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123 (Count) Crunches</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123 (Count) Crunches</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Dbl. Arm / Leg Superman</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Knee Tuck</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Cross-Over Crunch</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Superman</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V-Crunch</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dirty="0">
                          <a:effectLst/>
                          <a:latin typeface="MidnightKernboy" pitchFamily="50" charset="0"/>
                        </a:rPr>
                        <a:t>Side Crunch</a:t>
                      </a:r>
                      <a:endParaRPr lang="en-US" sz="2000" b="0" i="0" u="none" strike="noStrike" dirty="0">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dirty="0" err="1">
                          <a:effectLst/>
                          <a:latin typeface="MidnightKernboy" pitchFamily="50" charset="0"/>
                        </a:rPr>
                        <a:t>Deadfish</a:t>
                      </a:r>
                      <a:endParaRPr lang="en-US" sz="2000" b="0" i="0" u="none" strike="noStrike" dirty="0">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Single Leg V-Crunch</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Rocky Twist</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Cobras</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Bicycles</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Prisoner Twist</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Single Leg Hip Bridge</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Wrist Curls</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Squirm</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Double Leg Hip Bridge</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Front Plank</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Side Plank</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Single Leg Hip Raise</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Front Plank w/ Arm Reach</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Side Plank Hip Raise</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Double Leg Hip Raise</a:t>
                      </a:r>
                      <a:endParaRPr lang="en-US" sz="2000" b="0" i="0" u="none" strike="noStrike">
                        <a:solidFill>
                          <a:srgbClr val="000000"/>
                        </a:solidFill>
                        <a:effectLst/>
                        <a:latin typeface="MidnightKernboy" pitchFamily="50" charset="0"/>
                      </a:endParaRPr>
                    </a:p>
                  </a:txBody>
                  <a:tcPr marL="9525" marR="9525" marT="9525" marB="0" anchor="b"/>
                </a:tc>
              </a:tr>
              <a:tr h="680675">
                <a:tc>
                  <a:txBody>
                    <a:bodyPr/>
                    <a:lstStyle/>
                    <a:p>
                      <a:pPr algn="ctr" fontAlgn="b"/>
                      <a:r>
                        <a:rPr lang="en-US" sz="2000" u="none" strike="noStrike">
                          <a:effectLst/>
                          <a:latin typeface="MidnightKernboy" pitchFamily="50" charset="0"/>
                        </a:rPr>
                        <a:t>Front Plank w/ Leg Raise</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Side Plank Leg Raise</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Single Leg Hip Raise + Flexion/Extension</a:t>
                      </a:r>
                      <a:endParaRPr lang="en-US" sz="2000" b="0" i="0" u="none" strike="noStrike">
                        <a:solidFill>
                          <a:srgbClr val="000000"/>
                        </a:solidFill>
                        <a:effectLst/>
                        <a:latin typeface="MidnightKernboy" pitchFamily="50" charset="0"/>
                      </a:endParaRPr>
                    </a:p>
                  </a:txBody>
                  <a:tcPr marL="9525" marR="9525" marT="9525" marB="0" anchor="b"/>
                </a:tc>
              </a:tr>
              <a:tr h="680675">
                <a:tc>
                  <a:txBody>
                    <a:bodyPr/>
                    <a:lstStyle/>
                    <a:p>
                      <a:pPr algn="ctr" fontAlgn="b"/>
                      <a:r>
                        <a:rPr lang="en-US" sz="2000" u="none" strike="noStrike">
                          <a:effectLst/>
                          <a:latin typeface="MidnightKernboy" pitchFamily="50" charset="0"/>
                        </a:rPr>
                        <a:t>Negetive Sit-Up</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dirty="0">
                          <a:effectLst/>
                          <a:latin typeface="MidnightKernboy" pitchFamily="50" charset="0"/>
                        </a:rPr>
                        <a:t>Side Plank Roll Under</a:t>
                      </a:r>
                      <a:endParaRPr lang="en-US" sz="2000" b="0" i="0" u="none" strike="noStrike" dirty="0">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Single Leg Hip Raise + Adduction/Abduction</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V-Sit</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dirty="0">
                          <a:effectLst/>
                          <a:latin typeface="MidnightKernboy" pitchFamily="50" charset="0"/>
                        </a:rPr>
                        <a:t> </a:t>
                      </a:r>
                      <a:endParaRPr lang="en-US" sz="2000" b="0" i="0" u="none" strike="noStrike" dirty="0">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dirty="0">
                          <a:effectLst/>
                          <a:latin typeface="MidnightKernboy" pitchFamily="50" charset="0"/>
                        </a:rPr>
                        <a:t>Hydrants</a:t>
                      </a:r>
                      <a:endParaRPr lang="en-US" sz="2000" b="0" i="0" u="none" strike="noStrike" dirty="0">
                        <a:solidFill>
                          <a:srgbClr val="000000"/>
                        </a:solidFill>
                        <a:effectLst/>
                        <a:latin typeface="MidnightKernboy" pitchFamily="50" charset="0"/>
                      </a:endParaRPr>
                    </a:p>
                  </a:txBody>
                  <a:tcPr marL="9525" marR="9525" marT="9525" marB="0" anchor="b"/>
                </a:tc>
              </a:tr>
            </a:tbl>
          </a:graphicData>
        </a:graphic>
      </p:graphicFrame>
    </p:spTree>
    <p:extLst>
      <p:ext uri="{BB962C8B-B14F-4D97-AF65-F5344CB8AC3E}">
        <p14:creationId xmlns="" xmlns:p14="http://schemas.microsoft.com/office/powerpoint/2010/main" val="32723576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553200"/>
          </a:xfrm>
        </p:spPr>
        <p:txBody>
          <a:bodyPr>
            <a:normAutofit/>
          </a:bodyPr>
          <a:lstStyle/>
          <a:p>
            <a:r>
              <a:rPr lang="en-US" sz="54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SUMMER LIFTING PROGRAM</a:t>
            </a:r>
            <a:endParaRPr lang="en-US" sz="5400" dirty="0">
              <a:latin typeface="CCSU" pitchFamily="2"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981201" y="234314"/>
          <a:ext cx="5181598" cy="6389373"/>
        </p:xfrm>
        <a:graphic>
          <a:graphicData uri="http://schemas.openxmlformats.org/drawingml/2006/table">
            <a:tbl>
              <a:tblPr/>
              <a:tblGrid>
                <a:gridCol w="2556139"/>
                <a:gridCol w="762510"/>
                <a:gridCol w="719186"/>
                <a:gridCol w="727849"/>
                <a:gridCol w="415914"/>
              </a:tblGrid>
              <a:tr h="355657">
                <a:tc gridSpan="5">
                  <a:txBody>
                    <a:bodyPr/>
                    <a:lstStyle/>
                    <a:p>
                      <a:pPr algn="ctr" fontAlgn="ctr"/>
                      <a:r>
                        <a:rPr lang="en-US" sz="900" b="1" i="0" u="none" strike="noStrike" dirty="0">
                          <a:latin typeface="CCSU"/>
                        </a:rPr>
                        <a:t>LACROSSE</a:t>
                      </a:r>
                    </a:p>
                  </a:txBody>
                  <a:tcPr marL="5522" marR="5522" marT="5522"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4213">
                <a:tc gridSpan="5">
                  <a:txBody>
                    <a:bodyPr/>
                    <a:lstStyle/>
                    <a:p>
                      <a:pPr algn="ctr" fontAlgn="ctr"/>
                      <a:r>
                        <a:rPr lang="en-US" sz="900" b="1" i="0" u="none" strike="noStrike">
                          <a:latin typeface="CCSU"/>
                        </a:rPr>
                        <a:t>WEEK 1</a:t>
                      </a:r>
                    </a:p>
                  </a:txBody>
                  <a:tcPr marL="5522" marR="5522" marT="5522"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2326">
                <a:tc>
                  <a:txBody>
                    <a:bodyPr/>
                    <a:lstStyle/>
                    <a:p>
                      <a:pPr algn="l" fontAlgn="ctr"/>
                      <a:endParaRPr lang="en-US" sz="900" b="0" i="0" u="none" strike="noStrike">
                        <a:latin typeface="Times New Roman"/>
                      </a:endParaRPr>
                    </a:p>
                  </a:txBody>
                  <a:tcPr marL="5522" marR="5522" marT="5522" marB="0" anchor="ctr">
                    <a:lnL>
                      <a:noFill/>
                    </a:lnL>
                    <a:lnR>
                      <a:noFill/>
                    </a:lnR>
                    <a:lnT>
                      <a:noFill/>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a:noFill/>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a:noFill/>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a:noFill/>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a:noFill/>
                    </a:lnT>
                    <a:lnB>
                      <a:noFill/>
                    </a:lnB>
                  </a:tcPr>
                </a:tc>
              </a:tr>
              <a:tr h="182167">
                <a:tc gridSpan="5">
                  <a:txBody>
                    <a:bodyPr/>
                    <a:lstStyle/>
                    <a:p>
                      <a:pPr algn="ctr" fontAlgn="ctr"/>
                      <a:r>
                        <a:rPr lang="en-US" sz="900" b="1" i="0" u="none" strike="noStrike" dirty="0">
                          <a:latin typeface="Tahoma"/>
                        </a:rPr>
                        <a:t>MONDAY, MAY </a:t>
                      </a:r>
                      <a:r>
                        <a:rPr lang="en-US" sz="900" b="1" i="0" u="none" strike="noStrike" dirty="0" smtClean="0">
                          <a:latin typeface="Tahoma"/>
                        </a:rPr>
                        <a:t>28</a:t>
                      </a:r>
                      <a:endParaRPr lang="en-US" sz="900" b="1" i="0" u="none" strike="noStrike" dirty="0">
                        <a:latin typeface="Tahoma"/>
                      </a:endParaRPr>
                    </a:p>
                  </a:txBody>
                  <a:tcPr marL="5522" marR="5522" marT="5522"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167">
                <a:tc>
                  <a:txBody>
                    <a:bodyPr/>
                    <a:lstStyle/>
                    <a:p>
                      <a:pPr algn="ctr" fontAlgn="ctr"/>
                      <a:r>
                        <a:rPr lang="en-US" sz="900" b="1" i="0" u="none" strike="noStrike">
                          <a:latin typeface="Times New Roman"/>
                        </a:rPr>
                        <a:t>Exercise</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1" i="0" u="none" strike="noStrike">
                          <a:latin typeface="Times New Roman"/>
                        </a:rPr>
                        <a:t>Core/stability work</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1" i="0" u="none" strike="noStrike">
                          <a:latin typeface="Times New Roman"/>
                        </a:rPr>
                        <a:t>Clean Grip Jump Shrug: use clean max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3 - 65%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3 - 75%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6 - 85%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1" i="0" u="none" strike="noStrike">
                          <a:latin typeface="Times New Roman"/>
                        </a:rPr>
                        <a:t>Front Squat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1" i="0" u="sng"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5 - 57.5%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12 - 70%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1" i="0" u="none" strike="noStrike">
                          <a:latin typeface="Times New Roman"/>
                        </a:rPr>
                        <a:t>Forward Lunge: 20% of back squat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12ea - 20%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1" i="0" u="none" strike="noStrike">
                          <a:latin typeface="Times New Roman"/>
                        </a:rPr>
                        <a:t>Physio Ball Leg Curl</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1" i="0" u="none" strike="noStrike">
                          <a:latin typeface="Times New Roman"/>
                        </a:rPr>
                        <a:t>Reverse Hyperextension</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1" i="0" u="none" strike="noStrike">
                          <a:latin typeface="Times New Roman"/>
                        </a:rPr>
                        <a:t>Forearm Circuit: Stick Twists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r>
              <a:tr h="182167">
                <a:tc gridSpan="5">
                  <a:txBody>
                    <a:bodyPr/>
                    <a:lstStyle/>
                    <a:p>
                      <a:pPr algn="ctr" fontAlgn="ctr"/>
                      <a:r>
                        <a:rPr lang="en-US" sz="900" b="1" i="0" u="none" strike="noStrike" dirty="0">
                          <a:latin typeface="Tahoma"/>
                        </a:rPr>
                        <a:t>WEDNESDAY, </a:t>
                      </a:r>
                      <a:r>
                        <a:rPr lang="en-US" sz="900" b="1" i="0" u="none" strike="noStrike" dirty="0" smtClean="0">
                          <a:latin typeface="Tahoma"/>
                        </a:rPr>
                        <a:t>MAY</a:t>
                      </a:r>
                      <a:r>
                        <a:rPr lang="en-US" sz="900" b="1" i="0" u="none" strike="noStrike" baseline="0" dirty="0" smtClean="0">
                          <a:latin typeface="Tahoma"/>
                        </a:rPr>
                        <a:t> 30</a:t>
                      </a:r>
                      <a:endParaRPr lang="en-US" sz="900" b="1" i="0" u="none" strike="noStrike" dirty="0">
                        <a:latin typeface="Tahoma"/>
                      </a:endParaRPr>
                    </a:p>
                  </a:txBody>
                  <a:tcPr marL="5522" marR="5522" marT="5522"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167">
                <a:tc>
                  <a:txBody>
                    <a:bodyPr/>
                    <a:lstStyle/>
                    <a:p>
                      <a:pPr algn="ctr" fontAlgn="ctr"/>
                      <a:r>
                        <a:rPr lang="en-US" sz="900" b="1" i="0" u="none" strike="noStrike">
                          <a:latin typeface="Times New Roman"/>
                        </a:rPr>
                        <a:t>Exercise</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1" i="0" u="none" strike="noStrike">
                          <a:latin typeface="Times New Roman"/>
                        </a:rPr>
                        <a:t>Core/stability work</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1" i="0" u="none" strike="noStrike">
                          <a:latin typeface="Times New Roman"/>
                        </a:rPr>
                        <a:t>Clean Grip Jump Shrug: use clean max</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3 - 65%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3 - 75%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6 - 85%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1" i="0" u="none" strike="noStrike">
                          <a:latin typeface="Times New Roman"/>
                        </a:rPr>
                        <a:t>DB Shoulder Press: use shoulder press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5 - 57.5%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12 - 70%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nl-NL" sz="900" b="1" i="0" u="none" strike="noStrike">
                          <a:latin typeface="Times New Roman"/>
                        </a:rPr>
                        <a:t>DB Bent Over Row: use bent over row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5 - 57.5%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12 - 70%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1" i="0" u="none" strike="noStrike">
                          <a:latin typeface="Times New Roman"/>
                        </a:rPr>
                        <a:t>DB Bench Press: use bench press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5 - 57.5%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12 - 70%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1" i="0" u="none" strike="noStrike">
                          <a:latin typeface="Times New Roman"/>
                        </a:rPr>
                        <a:t>DB Pullover</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a:latin typeface="Times New Roman"/>
                        </a:rPr>
                        <a:t>use 15 - 30 lbs.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1" i="0" u="none" strike="noStrike">
                          <a:latin typeface="Times New Roman"/>
                        </a:rPr>
                        <a:t>12 - 70%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1" i="0" u="none" strike="noStrike">
                          <a:latin typeface="Times New Roman"/>
                        </a:rPr>
                        <a:t>DB TYIW</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a:latin typeface="Times New Roman"/>
                        </a:rPr>
                        <a:t>use 2.5 - 5 lbs.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1" i="0" u="none" strike="noStrike">
                          <a:latin typeface="Times New Roman"/>
                        </a:rPr>
                        <a:t>12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endParaRPr lang="en-US" sz="900" b="1"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r>
              <a:tr h="182167">
                <a:tc gridSpan="5">
                  <a:txBody>
                    <a:bodyPr/>
                    <a:lstStyle/>
                    <a:p>
                      <a:pPr algn="ctr" fontAlgn="ctr"/>
                      <a:r>
                        <a:rPr lang="en-US" sz="900" b="1" i="0" u="none" strike="noStrike" dirty="0">
                          <a:latin typeface="Tahoma"/>
                        </a:rPr>
                        <a:t>FRIDAY, JUNE </a:t>
                      </a:r>
                      <a:r>
                        <a:rPr lang="en-US" sz="900" b="1" i="0" u="none" strike="noStrike" dirty="0" smtClean="0">
                          <a:latin typeface="Tahoma"/>
                        </a:rPr>
                        <a:t>1</a:t>
                      </a:r>
                      <a:endParaRPr lang="en-US" sz="900" b="1" i="0" u="none" strike="noStrike" dirty="0">
                        <a:latin typeface="Tahoma"/>
                      </a:endParaRPr>
                    </a:p>
                  </a:txBody>
                  <a:tcPr marL="5522" marR="5522" marT="5522"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167">
                <a:tc>
                  <a:txBody>
                    <a:bodyPr/>
                    <a:lstStyle/>
                    <a:p>
                      <a:pPr algn="ctr" fontAlgn="ctr"/>
                      <a:r>
                        <a:rPr lang="en-US" sz="900" b="1" i="0" u="none" strike="noStrike">
                          <a:latin typeface="Times New Roman"/>
                        </a:rPr>
                        <a:t>Exercise</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0" i="1" u="none" strike="noStrike">
                          <a:latin typeface="Times New Roman"/>
                        </a:rPr>
                        <a:t>Core Stability work</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0" i="1" u="none" strike="noStrike">
                          <a:latin typeface="Times New Roman"/>
                        </a:rPr>
                        <a:t>Clean Grip Power Pull: use clean max</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3 - 65%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6 - 75%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0" i="1" u="none" strike="noStrike">
                          <a:latin typeface="Times New Roman"/>
                        </a:rPr>
                        <a:t>Back Squat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5 - 62.5%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6 - 75%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0" i="1" u="none" strike="noStrike">
                          <a:latin typeface="Times New Roman"/>
                        </a:rPr>
                        <a:t>Bench Press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5 - 62.5%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6 - 75%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0" i="1" u="none" strike="noStrike">
                          <a:latin typeface="Times New Roman"/>
                        </a:rPr>
                        <a:t>Pull Ups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12+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0" i="1" u="none" strike="noStrike">
                          <a:latin typeface="Times New Roman"/>
                        </a:rPr>
                        <a:t>One Leg DB RDL: left + right = 1</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0" i="1" u="none" strike="noStrike">
                          <a:latin typeface="Times New Roman"/>
                        </a:rPr>
                        <a:t>use 20-30 lbs.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latin typeface="Times New Roman"/>
                        </a:rPr>
                        <a:t>6</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167">
                <a:tc>
                  <a:txBody>
                    <a:bodyPr/>
                    <a:lstStyle/>
                    <a:p>
                      <a:pPr algn="l" fontAlgn="ctr"/>
                      <a:r>
                        <a:rPr lang="en-US" sz="900" b="0" i="1" u="none" strike="noStrike">
                          <a:latin typeface="Times New Roman"/>
                        </a:rPr>
                        <a:t>DB Upright Row</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3">
                  <a:txBody>
                    <a:bodyPr/>
                    <a:lstStyle/>
                    <a:p>
                      <a:pPr algn="ctr" fontAlgn="ctr"/>
                      <a:r>
                        <a:rPr lang="en-US" sz="900" b="1" i="0" u="sng" strike="noStrike">
                          <a:latin typeface="Times New Roman"/>
                        </a:rPr>
                        <a:t>SUPERSET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3">
                  <a:txBody>
                    <a:bodyPr/>
                    <a:lstStyle/>
                    <a:p>
                      <a:pPr algn="ctr" fontAlgn="ctr"/>
                      <a:r>
                        <a:rPr lang="en-US" sz="900" b="0" i="1" u="none" strike="noStrike">
                          <a:latin typeface="Times New Roman"/>
                        </a:rPr>
                        <a:t>use 10-12 lbs.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6ea</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2167">
                <a:tc>
                  <a:txBody>
                    <a:bodyPr/>
                    <a:lstStyle/>
                    <a:p>
                      <a:pPr algn="l" fontAlgn="ctr"/>
                      <a:r>
                        <a:rPr lang="en-US" sz="900" b="0" i="1" u="none" strike="noStrike">
                          <a:latin typeface="Times New Roman"/>
                        </a:rPr>
                        <a:t>DB Side Lateral Raise</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vMerge="1">
                  <a:txBody>
                    <a:bodyPr/>
                    <a:lstStyle/>
                    <a:p>
                      <a:endParaRPr lang="en-US"/>
                    </a:p>
                  </a:txBody>
                  <a:tcPr/>
                </a:tc>
                <a:tc>
                  <a:txBody>
                    <a:bodyPr/>
                    <a:lstStyle/>
                    <a:p>
                      <a:pPr algn="ctr" fontAlgn="ctr"/>
                      <a:r>
                        <a:rPr lang="en-US" sz="900" b="0" i="1" u="none" strike="noStrike">
                          <a:latin typeface="Times New Roman"/>
                        </a:rPr>
                        <a:t>6ea</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2167">
                <a:tc>
                  <a:txBody>
                    <a:bodyPr/>
                    <a:lstStyle/>
                    <a:p>
                      <a:pPr algn="l" fontAlgn="ctr"/>
                      <a:r>
                        <a:rPr lang="en-US" sz="900" b="0" i="1" u="none" strike="noStrike">
                          <a:latin typeface="Times New Roman"/>
                        </a:rPr>
                        <a:t>DB Rear Raise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vMerge="1">
                  <a:txBody>
                    <a:bodyPr/>
                    <a:lstStyle/>
                    <a:p>
                      <a:endParaRPr lang="en-US"/>
                    </a:p>
                  </a:txBody>
                  <a:tcPr/>
                </a:tc>
                <a:tc>
                  <a:txBody>
                    <a:bodyPr/>
                    <a:lstStyle/>
                    <a:p>
                      <a:pPr algn="ctr" fontAlgn="ctr"/>
                      <a:r>
                        <a:rPr lang="en-US" sz="900" b="0" i="1" u="none" strike="noStrike">
                          <a:latin typeface="Times New Roman"/>
                        </a:rPr>
                        <a:t>6ea</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dirty="0">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828799" y="212572"/>
          <a:ext cx="5410201" cy="6520260"/>
        </p:xfrm>
        <a:graphic>
          <a:graphicData uri="http://schemas.openxmlformats.org/drawingml/2006/table">
            <a:tbl>
              <a:tblPr/>
              <a:tblGrid>
                <a:gridCol w="2809668"/>
                <a:gridCol w="791072"/>
                <a:gridCol w="681958"/>
                <a:gridCol w="800164"/>
                <a:gridCol w="327339"/>
              </a:tblGrid>
              <a:tr h="373013">
                <a:tc gridSpan="5">
                  <a:txBody>
                    <a:bodyPr/>
                    <a:lstStyle/>
                    <a:p>
                      <a:pPr algn="ctr" fontAlgn="ctr"/>
                      <a:r>
                        <a:rPr lang="en-US" sz="900" b="1" i="0" u="none" strike="noStrike" dirty="0">
                          <a:latin typeface="CCSU"/>
                        </a:rPr>
                        <a:t>LACROSSE</a:t>
                      </a:r>
                    </a:p>
                  </a:txBody>
                  <a:tcPr marL="9098" marR="9098" marT="9098"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108">
                <a:tc gridSpan="5">
                  <a:txBody>
                    <a:bodyPr/>
                    <a:lstStyle/>
                    <a:p>
                      <a:pPr algn="ctr" fontAlgn="ctr"/>
                      <a:r>
                        <a:rPr lang="en-US" sz="900" b="1" i="0" u="none" strike="noStrike">
                          <a:latin typeface="CCSU"/>
                        </a:rPr>
                        <a:t>WEEK 2</a:t>
                      </a:r>
                    </a:p>
                  </a:txBody>
                  <a:tcPr marL="9098" marR="9098" marT="9098"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0489">
                <a:tc>
                  <a:txBody>
                    <a:bodyPr/>
                    <a:lstStyle/>
                    <a:p>
                      <a:pPr algn="l" fontAlgn="ctr"/>
                      <a:endParaRPr lang="en-US" sz="900" b="0" i="0" u="none" strike="noStrike">
                        <a:latin typeface="Times New Roman"/>
                      </a:endParaRPr>
                    </a:p>
                  </a:txBody>
                  <a:tcPr marL="9098" marR="9098" marT="9098" marB="0" anchor="ctr">
                    <a:lnL>
                      <a:noFill/>
                    </a:lnL>
                    <a:lnR>
                      <a:noFill/>
                    </a:lnR>
                    <a:lnT>
                      <a:noFill/>
                    </a:lnT>
                    <a:lnB>
                      <a:noFill/>
                    </a:lnB>
                  </a:tcPr>
                </a:tc>
                <a:tc>
                  <a:txBody>
                    <a:bodyPr/>
                    <a:lstStyle/>
                    <a:p>
                      <a:pPr algn="ctr" fontAlgn="ctr"/>
                      <a:endParaRPr lang="en-US" sz="900" b="0" i="0" u="none" strike="noStrike">
                        <a:latin typeface="Times New Roman"/>
                      </a:endParaRPr>
                    </a:p>
                  </a:txBody>
                  <a:tcPr marL="9098" marR="9098" marT="9098" marB="0" anchor="ctr">
                    <a:lnL>
                      <a:noFill/>
                    </a:lnL>
                    <a:lnR>
                      <a:noFill/>
                    </a:lnR>
                    <a:lnT>
                      <a:noFill/>
                    </a:lnT>
                    <a:lnB>
                      <a:noFill/>
                    </a:lnB>
                  </a:tcPr>
                </a:tc>
                <a:tc>
                  <a:txBody>
                    <a:bodyPr/>
                    <a:lstStyle/>
                    <a:p>
                      <a:pPr algn="ctr" fontAlgn="ctr"/>
                      <a:endParaRPr lang="en-US" sz="900" b="0" i="0" u="none" strike="noStrike">
                        <a:latin typeface="Times New Roman"/>
                      </a:endParaRPr>
                    </a:p>
                  </a:txBody>
                  <a:tcPr marL="9098" marR="9098" marT="9098" marB="0" anchor="ctr">
                    <a:lnL>
                      <a:noFill/>
                    </a:lnL>
                    <a:lnR>
                      <a:noFill/>
                    </a:lnR>
                    <a:lnT>
                      <a:noFill/>
                    </a:lnT>
                    <a:lnB>
                      <a:noFill/>
                    </a:lnB>
                  </a:tcPr>
                </a:tc>
                <a:tc>
                  <a:txBody>
                    <a:bodyPr/>
                    <a:lstStyle/>
                    <a:p>
                      <a:pPr algn="ctr" fontAlgn="ctr"/>
                      <a:endParaRPr lang="en-US" sz="900" b="0" i="0" u="none" strike="noStrike">
                        <a:latin typeface="Times New Roman"/>
                      </a:endParaRPr>
                    </a:p>
                  </a:txBody>
                  <a:tcPr marL="9098" marR="9098" marT="9098" marB="0" anchor="ctr">
                    <a:lnL>
                      <a:noFill/>
                    </a:lnL>
                    <a:lnR>
                      <a:noFill/>
                    </a:lnR>
                    <a:lnT>
                      <a:noFill/>
                    </a:lnT>
                    <a:lnB>
                      <a:noFill/>
                    </a:lnB>
                  </a:tcPr>
                </a:tc>
                <a:tc>
                  <a:txBody>
                    <a:bodyPr/>
                    <a:lstStyle/>
                    <a:p>
                      <a:pPr algn="ctr" fontAlgn="ctr"/>
                      <a:endParaRPr lang="en-US" sz="900" b="0" i="0" u="none" strike="noStrike">
                        <a:latin typeface="Times New Roman"/>
                      </a:endParaRPr>
                    </a:p>
                  </a:txBody>
                  <a:tcPr marL="9098" marR="9098" marT="9098" marB="0" anchor="ctr">
                    <a:lnL>
                      <a:noFill/>
                    </a:lnL>
                    <a:lnR>
                      <a:noFill/>
                    </a:lnR>
                    <a:lnT>
                      <a:noFill/>
                    </a:lnT>
                    <a:lnB>
                      <a:noFill/>
                    </a:lnB>
                  </a:tcPr>
                </a:tc>
              </a:tr>
              <a:tr h="191055">
                <a:tc gridSpan="5">
                  <a:txBody>
                    <a:bodyPr/>
                    <a:lstStyle/>
                    <a:p>
                      <a:pPr algn="ctr" fontAlgn="ctr"/>
                      <a:r>
                        <a:rPr lang="en-US" sz="900" b="1" i="0" u="none" strike="noStrike" dirty="0">
                          <a:latin typeface="Tahoma"/>
                        </a:rPr>
                        <a:t>MONDAY, JUNE </a:t>
                      </a:r>
                      <a:r>
                        <a:rPr lang="en-US" sz="900" b="1" i="0" u="none" strike="noStrike" dirty="0" smtClean="0">
                          <a:latin typeface="Tahoma"/>
                        </a:rPr>
                        <a:t>4</a:t>
                      </a:r>
                      <a:endParaRPr lang="en-US" sz="900" b="1" i="0" u="none" strike="noStrike" dirty="0">
                        <a:latin typeface="Tahoma"/>
                      </a:endParaRPr>
                    </a:p>
                  </a:txBody>
                  <a:tcPr marL="9098" marR="9098" marT="9098"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1055">
                <a:tc>
                  <a:txBody>
                    <a:bodyPr/>
                    <a:lstStyle/>
                    <a:p>
                      <a:pPr algn="ctr" fontAlgn="ctr"/>
                      <a:r>
                        <a:rPr lang="en-US" sz="900" b="1" i="0" u="none" strike="noStrike">
                          <a:latin typeface="Times New Roman"/>
                        </a:rPr>
                        <a:t>Exercise</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1" i="0" u="none" strike="noStrike">
                          <a:latin typeface="Times New Roman"/>
                        </a:rPr>
                        <a:t>Core/stability work</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1" i="0" u="none" strike="noStrike">
                          <a:latin typeface="Times New Roman"/>
                        </a:rPr>
                        <a:t>One Arm DB Push Press: use push press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3ea - 65%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3ea - 75%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5ea - 87.5%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1" i="0" u="none" strike="noStrike">
                          <a:latin typeface="Times New Roman"/>
                        </a:rPr>
                        <a:t>Front Squat</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en-US" sz="900" b="1" i="0" u="sng" strike="noStrike">
                          <a:latin typeface="Times New Roman"/>
                        </a:rPr>
                        <a:t>SUPERSET</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5 - 65%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10 - 75%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3</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91055">
                <a:tc>
                  <a:txBody>
                    <a:bodyPr/>
                    <a:lstStyle/>
                    <a:p>
                      <a:pPr algn="l" fontAlgn="ctr"/>
                      <a:r>
                        <a:rPr lang="en-US" sz="900" b="1" i="0" u="none" strike="noStrike">
                          <a:latin typeface="Times New Roman"/>
                        </a:rPr>
                        <a:t>Squat Jumps</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3</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91055">
                <a:tc>
                  <a:txBody>
                    <a:bodyPr/>
                    <a:lstStyle/>
                    <a:p>
                      <a:pPr algn="l" fontAlgn="ctr"/>
                      <a:r>
                        <a:rPr lang="en-US" sz="900" b="1" i="0" u="none" strike="noStrike">
                          <a:latin typeface="Times New Roman"/>
                        </a:rPr>
                        <a:t>Step Up to Backward Lunge: use 25% of back squat</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10ea - 25%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1" i="0" u="none" strike="noStrike">
                          <a:latin typeface="Times New Roman"/>
                        </a:rPr>
                        <a:t>RDL: use clean max</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10</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1" i="0" u="none" strike="noStrike">
                          <a:latin typeface="Times New Roman"/>
                        </a:rPr>
                        <a:t>Forearm Circuit: 25 lbs. Plate Holds</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:20</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2</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endParaRPr lang="en-US" sz="900" b="0" i="0" u="none" strike="noStrike">
                        <a:latin typeface="Times New Roman"/>
                      </a:endParaRPr>
                    </a:p>
                  </a:txBody>
                  <a:tcPr marL="9098" marR="9098" marT="909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9098" marR="9098" marT="909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9098" marR="9098" marT="909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9098" marR="9098" marT="909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9098" marR="9098" marT="9098" marB="0" anchor="ctr">
                    <a:lnL>
                      <a:noFill/>
                    </a:lnL>
                    <a:lnR>
                      <a:noFill/>
                    </a:lnR>
                    <a:lnT w="6350" cap="flat" cmpd="sng" algn="ctr">
                      <a:solidFill>
                        <a:srgbClr val="000000"/>
                      </a:solidFill>
                      <a:prstDash val="solid"/>
                      <a:round/>
                      <a:headEnd type="none" w="med" len="med"/>
                      <a:tailEnd type="none" w="med" len="med"/>
                    </a:lnT>
                    <a:lnB>
                      <a:noFill/>
                    </a:lnB>
                  </a:tcPr>
                </a:tc>
              </a:tr>
              <a:tr h="191055">
                <a:tc gridSpan="5">
                  <a:txBody>
                    <a:bodyPr/>
                    <a:lstStyle/>
                    <a:p>
                      <a:pPr algn="ctr" fontAlgn="ctr"/>
                      <a:r>
                        <a:rPr lang="en-US" sz="900" b="1" i="0" u="none" strike="noStrike" dirty="0">
                          <a:latin typeface="Tahoma"/>
                        </a:rPr>
                        <a:t>WEDNESDAY, JUNE </a:t>
                      </a:r>
                      <a:r>
                        <a:rPr lang="en-US" sz="900" b="1" i="0" u="none" strike="noStrike" dirty="0" smtClean="0">
                          <a:latin typeface="Tahoma"/>
                        </a:rPr>
                        <a:t>6</a:t>
                      </a:r>
                      <a:endParaRPr lang="en-US" sz="900" b="1" i="0" u="none" strike="noStrike" dirty="0">
                        <a:latin typeface="Tahoma"/>
                      </a:endParaRPr>
                    </a:p>
                  </a:txBody>
                  <a:tcPr marL="9098" marR="9098" marT="9098"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1055">
                <a:tc>
                  <a:txBody>
                    <a:bodyPr/>
                    <a:lstStyle/>
                    <a:p>
                      <a:pPr algn="ctr" fontAlgn="ctr"/>
                      <a:r>
                        <a:rPr lang="en-US" sz="900" b="1" i="0" u="none" strike="noStrike">
                          <a:latin typeface="Times New Roman"/>
                        </a:rPr>
                        <a:t>Exercise</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1" i="0" u="none" strike="noStrike">
                          <a:latin typeface="Times New Roman"/>
                        </a:rPr>
                        <a:t>Core/stability work</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1" i="0" u="none" strike="noStrike">
                          <a:latin typeface="Times New Roman"/>
                        </a:rPr>
                        <a:t>Clean Grip Jump Shrug: use clean max</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3 - 65%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3 - 75%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5 - 87.5%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1" i="0" u="none" strike="noStrike">
                          <a:latin typeface="Times New Roman"/>
                        </a:rPr>
                        <a:t>Incline Press</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5 - 65%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10 - 75%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1" i="0" u="none" strike="noStrike">
                          <a:latin typeface="Times New Roman"/>
                        </a:rPr>
                        <a:t>Lat Pulldown</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5 - 65%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10 - 75%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1" i="0" u="none" strike="noStrike">
                          <a:latin typeface="Times New Roman"/>
                        </a:rPr>
                        <a:t>Dips</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10</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2</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1" i="0" u="none" strike="noStrike">
                          <a:latin typeface="Times New Roman"/>
                        </a:rPr>
                        <a:t>Inverted Row</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10+</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1" i="0" u="none" strike="noStrike">
                          <a:latin typeface="Times New Roman"/>
                        </a:rPr>
                        <a:t>45 lb. Plate Walkover: left + right = 1</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10</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2</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endParaRPr lang="en-US" sz="900" b="1" i="0" u="none" strike="noStrike">
                        <a:latin typeface="Times New Roman"/>
                      </a:endParaRPr>
                    </a:p>
                  </a:txBody>
                  <a:tcPr marL="9098" marR="9098" marT="909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900" b="1" i="0" u="none" strike="noStrike">
                        <a:latin typeface="Times New Roman"/>
                      </a:endParaRPr>
                    </a:p>
                  </a:txBody>
                  <a:tcPr marL="9098" marR="9098" marT="909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900" b="1" i="0" u="none" strike="noStrike">
                        <a:latin typeface="Times New Roman"/>
                      </a:endParaRPr>
                    </a:p>
                  </a:txBody>
                  <a:tcPr marL="9098" marR="9098" marT="909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900" b="1" i="0" u="none" strike="noStrike">
                        <a:latin typeface="Times New Roman"/>
                      </a:endParaRPr>
                    </a:p>
                  </a:txBody>
                  <a:tcPr marL="9098" marR="9098" marT="909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900" b="1" i="0" u="none" strike="noStrike">
                        <a:latin typeface="Times New Roman"/>
                      </a:endParaRPr>
                    </a:p>
                  </a:txBody>
                  <a:tcPr marL="9098" marR="9098" marT="9098" marB="0" anchor="ctr">
                    <a:lnL>
                      <a:noFill/>
                    </a:lnL>
                    <a:lnR>
                      <a:noFill/>
                    </a:lnR>
                    <a:lnT w="6350" cap="flat" cmpd="sng" algn="ctr">
                      <a:solidFill>
                        <a:srgbClr val="000000"/>
                      </a:solidFill>
                      <a:prstDash val="solid"/>
                      <a:round/>
                      <a:headEnd type="none" w="med" len="med"/>
                      <a:tailEnd type="none" w="med" len="med"/>
                    </a:lnT>
                    <a:lnB>
                      <a:noFill/>
                    </a:lnB>
                  </a:tcPr>
                </a:tc>
              </a:tr>
              <a:tr h="191055">
                <a:tc gridSpan="5">
                  <a:txBody>
                    <a:bodyPr/>
                    <a:lstStyle/>
                    <a:p>
                      <a:pPr algn="ctr" fontAlgn="ctr"/>
                      <a:r>
                        <a:rPr lang="en-US" sz="900" b="1" i="0" u="none" strike="noStrike" dirty="0">
                          <a:latin typeface="Tahoma"/>
                        </a:rPr>
                        <a:t>FRIDAY, JUNE </a:t>
                      </a:r>
                      <a:r>
                        <a:rPr lang="en-US" sz="900" b="1" i="0" u="none" strike="noStrike" dirty="0" smtClean="0">
                          <a:latin typeface="Tahoma"/>
                        </a:rPr>
                        <a:t>8</a:t>
                      </a:r>
                      <a:endParaRPr lang="en-US" sz="900" b="1" i="0" u="none" strike="noStrike" dirty="0">
                        <a:latin typeface="Tahoma"/>
                      </a:endParaRPr>
                    </a:p>
                  </a:txBody>
                  <a:tcPr marL="9098" marR="9098" marT="9098"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1055">
                <a:tc>
                  <a:txBody>
                    <a:bodyPr/>
                    <a:lstStyle/>
                    <a:p>
                      <a:pPr algn="ctr" fontAlgn="ctr"/>
                      <a:r>
                        <a:rPr lang="en-US" sz="900" b="1" i="0" u="none" strike="noStrike">
                          <a:latin typeface="Times New Roman"/>
                        </a:rPr>
                        <a:t>Exercise</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0" i="1" u="none" strike="noStrike">
                          <a:latin typeface="Times New Roman"/>
                        </a:rPr>
                        <a:t>Core Stability work</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0" i="1" u="none" strike="noStrike">
                          <a:latin typeface="Times New Roman"/>
                        </a:rPr>
                        <a:t>One Arm Snatch: use snatch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3ea - 65%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5ea - 77.5%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0" i="1" u="none" strike="noStrike">
                          <a:latin typeface="Times New Roman"/>
                        </a:rPr>
                        <a:t>Back Squat</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3 - 65%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5 - 77.5%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0" i="1" u="none" strike="noStrike">
                          <a:latin typeface="Times New Roman"/>
                        </a:rPr>
                        <a:t>Push Ups</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10</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0" i="1" u="none" strike="noStrike">
                          <a:latin typeface="Times New Roman"/>
                        </a:rPr>
                        <a:t>Seated Row: use bent row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3 - 65%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5 - 77.5%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0" i="1" u="none" strike="noStrike">
                          <a:latin typeface="Times New Roman"/>
                        </a:rPr>
                        <a:t>DB Crossover Step: use 25% of back squat</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5ea - 25%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ctr"/>
                      <a:r>
                        <a:rPr lang="en-US" sz="900" b="0" i="1" u="none" strike="noStrike">
                          <a:latin typeface="Times New Roman"/>
                        </a:rPr>
                        <a:t>RDL: use clean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gridSpan="2">
                  <a:txBody>
                    <a:bodyPr/>
                    <a:lstStyle/>
                    <a:p>
                      <a:pPr algn="ctr" fontAlgn="ctr"/>
                      <a:r>
                        <a:rPr lang="en-US" sz="900" b="1" i="0" u="sng" strike="noStrike">
                          <a:latin typeface="Times New Roman"/>
                        </a:rPr>
                        <a:t>SUPERSET</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hMerge="1">
                  <a:txBody>
                    <a:bodyPr/>
                    <a:lstStyle/>
                    <a:p>
                      <a:endParaRPr lang="en-US"/>
                    </a:p>
                  </a:txBody>
                  <a:tcPr/>
                </a:tc>
                <a:tc>
                  <a:txBody>
                    <a:bodyPr/>
                    <a:lstStyle/>
                    <a:p>
                      <a:pPr algn="ctr" fontAlgn="ctr"/>
                      <a:r>
                        <a:rPr lang="en-US" sz="900" b="0" i="1" u="none" strike="noStrike">
                          <a:latin typeface="Times New Roman"/>
                        </a:rPr>
                        <a:t>5ea - 77.5%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2</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91055">
                <a:tc>
                  <a:txBody>
                    <a:bodyPr/>
                    <a:lstStyle/>
                    <a:p>
                      <a:pPr algn="l" fontAlgn="ctr"/>
                      <a:r>
                        <a:rPr lang="en-US" sz="900" b="0" i="1" u="none" strike="noStrike">
                          <a:latin typeface="Times New Roman"/>
                        </a:rPr>
                        <a:t>Bar Shrugs: use clean %</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vMerge="1">
                  <a:txBody>
                    <a:bodyPr/>
                    <a:lstStyle/>
                    <a:p>
                      <a:endParaRPr lang="en-US"/>
                    </a:p>
                  </a:txBody>
                  <a:tcPr/>
                </a:tc>
                <a:tc hMerge="1" vMerge="1">
                  <a:txBody>
                    <a:bodyPr/>
                    <a:lstStyle/>
                    <a:p>
                      <a:endParaRPr lang="en-US"/>
                    </a:p>
                  </a:txBody>
                  <a:tcPr/>
                </a:tc>
                <a:tc>
                  <a:txBody>
                    <a:bodyPr/>
                    <a:lstStyle/>
                    <a:p>
                      <a:pPr algn="ctr" fontAlgn="ctr"/>
                      <a:r>
                        <a:rPr lang="en-US" sz="900" b="0" i="1" u="none" strike="noStrike">
                          <a:latin typeface="Times New Roman"/>
                        </a:rPr>
                        <a:t>5ea - 77.5%</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dirty="0">
                          <a:latin typeface="Times New Roman"/>
                        </a:rPr>
                        <a:t>2</a:t>
                      </a:r>
                    </a:p>
                  </a:txBody>
                  <a:tcPr marL="9098" marR="9098" marT="9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bl>
          </a:graphicData>
        </a:graphic>
      </p:graphicFrame>
    </p:spTree>
    <p:extLst>
      <p:ext uri="{BB962C8B-B14F-4D97-AF65-F5344CB8AC3E}">
        <p14:creationId xmlns="" xmlns:p14="http://schemas.microsoft.com/office/powerpoint/2010/main" val="17998367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981201" y="228589"/>
          <a:ext cx="5029198" cy="6395088"/>
        </p:xfrm>
        <a:graphic>
          <a:graphicData uri="http://schemas.openxmlformats.org/drawingml/2006/table">
            <a:tbl>
              <a:tblPr/>
              <a:tblGrid>
                <a:gridCol w="2480959"/>
                <a:gridCol w="740083"/>
                <a:gridCol w="698033"/>
                <a:gridCol w="706442"/>
                <a:gridCol w="403681"/>
              </a:tblGrid>
              <a:tr h="355974">
                <a:tc gridSpan="5">
                  <a:txBody>
                    <a:bodyPr/>
                    <a:lstStyle/>
                    <a:p>
                      <a:pPr algn="ctr" fontAlgn="ctr"/>
                      <a:r>
                        <a:rPr lang="en-US" sz="900" b="1" i="0" u="none" strike="noStrike" dirty="0">
                          <a:latin typeface="CCSU"/>
                        </a:rPr>
                        <a:t>LACROSSE</a:t>
                      </a:r>
                    </a:p>
                  </a:txBody>
                  <a:tcPr marL="5522" marR="5522" marT="5522"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4422">
                <a:tc gridSpan="5">
                  <a:txBody>
                    <a:bodyPr/>
                    <a:lstStyle/>
                    <a:p>
                      <a:pPr algn="ctr" fontAlgn="ctr"/>
                      <a:r>
                        <a:rPr lang="en-US" sz="900" b="1" i="0" u="none" strike="noStrike">
                          <a:latin typeface="CCSU"/>
                        </a:rPr>
                        <a:t>WEEK 1</a:t>
                      </a:r>
                    </a:p>
                  </a:txBody>
                  <a:tcPr marL="5522" marR="5522" marT="5522"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2462">
                <a:tc>
                  <a:txBody>
                    <a:bodyPr/>
                    <a:lstStyle/>
                    <a:p>
                      <a:pPr algn="l" fontAlgn="ctr"/>
                      <a:endParaRPr lang="en-US" sz="900" b="0" i="0" u="none" strike="noStrike">
                        <a:latin typeface="Times New Roman"/>
                      </a:endParaRPr>
                    </a:p>
                  </a:txBody>
                  <a:tcPr marL="5522" marR="5522" marT="5522" marB="0" anchor="ctr">
                    <a:lnL>
                      <a:noFill/>
                    </a:lnL>
                    <a:lnR>
                      <a:noFill/>
                    </a:lnR>
                    <a:lnT>
                      <a:noFill/>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a:noFill/>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a:noFill/>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a:noFill/>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a:noFill/>
                    </a:lnT>
                    <a:lnB>
                      <a:noFill/>
                    </a:lnB>
                  </a:tcPr>
                </a:tc>
              </a:tr>
              <a:tr h="182330">
                <a:tc gridSpan="5">
                  <a:txBody>
                    <a:bodyPr/>
                    <a:lstStyle/>
                    <a:p>
                      <a:pPr algn="ctr" fontAlgn="ctr"/>
                      <a:r>
                        <a:rPr lang="en-US" sz="900" b="1" i="0" u="none" strike="noStrike" dirty="0">
                          <a:latin typeface="Tahoma"/>
                        </a:rPr>
                        <a:t>MONDAY, JUNE </a:t>
                      </a:r>
                      <a:r>
                        <a:rPr lang="en-US" sz="900" b="1" i="0" u="none" strike="noStrike" dirty="0" smtClean="0">
                          <a:latin typeface="Tahoma"/>
                        </a:rPr>
                        <a:t>11</a:t>
                      </a:r>
                      <a:endParaRPr lang="en-US" sz="900" b="1" i="0" u="none" strike="noStrike" dirty="0">
                        <a:latin typeface="Tahoma"/>
                      </a:endParaRPr>
                    </a:p>
                  </a:txBody>
                  <a:tcPr marL="5522" marR="5522" marT="5522"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330">
                <a:tc>
                  <a:txBody>
                    <a:bodyPr/>
                    <a:lstStyle/>
                    <a:p>
                      <a:pPr algn="ctr" fontAlgn="ctr"/>
                      <a:r>
                        <a:rPr lang="en-US" sz="900" b="1" i="0" u="none" strike="noStrike">
                          <a:latin typeface="Times New Roman"/>
                        </a:rPr>
                        <a:t>Exercise</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1" i="0" u="none" strike="noStrike">
                          <a:latin typeface="Times New Roman"/>
                        </a:rPr>
                        <a:t>Core/stability work</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1" i="0" u="none" strike="noStrike">
                          <a:latin typeface="Times New Roman"/>
                        </a:rPr>
                        <a:t>Clean Grip Jump Shrug: use clean max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3-65%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3 - 80%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4 - 90%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1" i="0" u="none" strike="noStrike">
                          <a:latin typeface="Times New Roman"/>
                        </a:rPr>
                        <a:t>Front Squat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5 - 65%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8 - 80%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1" i="0" u="none" strike="noStrike">
                          <a:latin typeface="Times New Roman"/>
                        </a:rPr>
                        <a:t>Forward Lunge: 20% of back squat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8ea - 30%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1" i="0" u="none" strike="noStrike">
                          <a:latin typeface="Times New Roman"/>
                        </a:rPr>
                        <a:t>Physio Ball Leg Curl</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8</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1" i="0" u="none" strike="noStrike">
                          <a:latin typeface="Times New Roman"/>
                        </a:rPr>
                        <a:t>Reverse Hyperextension</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8</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1" i="0" u="none" strike="noStrike">
                          <a:latin typeface="Times New Roman"/>
                        </a:rPr>
                        <a:t>Forearm Circuit: Stick Twists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:40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r>
              <a:tr h="182330">
                <a:tc gridSpan="5">
                  <a:txBody>
                    <a:bodyPr/>
                    <a:lstStyle/>
                    <a:p>
                      <a:pPr algn="ctr" fontAlgn="ctr"/>
                      <a:r>
                        <a:rPr lang="en-US" sz="900" b="1" i="0" u="none" strike="noStrike" dirty="0">
                          <a:latin typeface="Tahoma"/>
                        </a:rPr>
                        <a:t>WEDNESDAY, JUNE </a:t>
                      </a:r>
                      <a:r>
                        <a:rPr lang="en-US" sz="900" b="1" i="0" u="none" strike="noStrike" dirty="0" smtClean="0">
                          <a:latin typeface="Tahoma"/>
                        </a:rPr>
                        <a:t>13</a:t>
                      </a:r>
                      <a:endParaRPr lang="en-US" sz="900" b="1" i="0" u="none" strike="noStrike" dirty="0">
                        <a:latin typeface="Tahoma"/>
                      </a:endParaRPr>
                    </a:p>
                  </a:txBody>
                  <a:tcPr marL="5522" marR="5522" marT="5522"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330">
                <a:tc>
                  <a:txBody>
                    <a:bodyPr/>
                    <a:lstStyle/>
                    <a:p>
                      <a:pPr algn="ctr" fontAlgn="ctr"/>
                      <a:r>
                        <a:rPr lang="en-US" sz="900" b="1" i="0" u="none" strike="noStrike">
                          <a:latin typeface="Times New Roman"/>
                        </a:rPr>
                        <a:t>Exercise</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1" i="0" u="none" strike="noStrike">
                          <a:latin typeface="Times New Roman"/>
                        </a:rPr>
                        <a:t>Core/stability work</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1" i="0" u="none" strike="noStrike">
                          <a:latin typeface="Times New Roman"/>
                        </a:rPr>
                        <a:t>Clean Grip Jump Shrug: use clean max</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3 - 65%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3 - 75%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4 - 90%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1" i="0" u="none" strike="noStrike">
                          <a:latin typeface="Times New Roman"/>
                        </a:rPr>
                        <a:t>DB Shoulder Press: use shoulder press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5 - 65%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8 - 80%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nl-NL" sz="900" b="1" i="0" u="none" strike="noStrike">
                          <a:latin typeface="Times New Roman"/>
                        </a:rPr>
                        <a:t>DB Bent Over Row: use bent over row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5 - 65%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8 - 80%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1" i="0" u="none" strike="noStrike">
                          <a:latin typeface="Times New Roman"/>
                        </a:rPr>
                        <a:t>DB Bench Press: use bench press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1" i="0"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5 - 65%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8 - 80%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1" i="0" u="none" strike="noStrike">
                          <a:latin typeface="Times New Roman"/>
                        </a:rPr>
                        <a:t>DB Pullover</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a:latin typeface="Times New Roman"/>
                        </a:rPr>
                        <a:t>use 15 - 30 lbs.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1" i="0" u="none" strike="noStrike">
                          <a:latin typeface="Times New Roman"/>
                        </a:rPr>
                        <a:t>8</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1" i="0" u="none" strike="noStrike">
                          <a:latin typeface="Times New Roman"/>
                        </a:rPr>
                        <a:t>DB TYIW</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a:latin typeface="Times New Roman"/>
                        </a:rPr>
                        <a:t>use 2.5 - 5 lbs.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1" i="0" u="none" strike="noStrike">
                          <a:latin typeface="Times New Roman"/>
                        </a:rPr>
                        <a:t>8</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endParaRPr lang="en-US" sz="900" b="1"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522" marR="5522" marT="5522" marB="0" anchor="ctr">
                    <a:lnL>
                      <a:noFill/>
                    </a:lnL>
                    <a:lnR>
                      <a:noFill/>
                    </a:lnR>
                    <a:lnT w="6350" cap="flat" cmpd="sng" algn="ctr">
                      <a:solidFill>
                        <a:srgbClr val="000000"/>
                      </a:solidFill>
                      <a:prstDash val="solid"/>
                      <a:round/>
                      <a:headEnd type="none" w="med" len="med"/>
                      <a:tailEnd type="none" w="med" len="med"/>
                    </a:lnT>
                    <a:lnB>
                      <a:noFill/>
                    </a:lnB>
                  </a:tcPr>
                </a:tc>
              </a:tr>
              <a:tr h="182330">
                <a:tc gridSpan="5">
                  <a:txBody>
                    <a:bodyPr/>
                    <a:lstStyle/>
                    <a:p>
                      <a:pPr algn="ctr" fontAlgn="ctr"/>
                      <a:r>
                        <a:rPr lang="en-US" sz="900" b="1" i="0" u="none" strike="noStrike" dirty="0">
                          <a:latin typeface="Tahoma"/>
                        </a:rPr>
                        <a:t>FRIDAY, JUNE </a:t>
                      </a:r>
                      <a:r>
                        <a:rPr lang="en-US" sz="900" b="1" i="0" u="none" strike="noStrike" dirty="0" smtClean="0">
                          <a:latin typeface="Tahoma"/>
                        </a:rPr>
                        <a:t>15</a:t>
                      </a:r>
                      <a:endParaRPr lang="en-US" sz="900" b="1" i="0" u="none" strike="noStrike" dirty="0">
                        <a:latin typeface="Tahoma"/>
                      </a:endParaRPr>
                    </a:p>
                  </a:txBody>
                  <a:tcPr marL="5522" marR="5522" marT="5522"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330">
                <a:tc>
                  <a:txBody>
                    <a:bodyPr/>
                    <a:lstStyle/>
                    <a:p>
                      <a:pPr algn="ctr" fontAlgn="ctr"/>
                      <a:r>
                        <a:rPr lang="en-US" sz="900" b="1" i="0" u="none" strike="noStrike">
                          <a:latin typeface="Times New Roman"/>
                        </a:rPr>
                        <a:t>Exercise</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0" i="1" u="none" strike="noStrike">
                          <a:latin typeface="Times New Roman"/>
                        </a:rPr>
                        <a:t>Core Stability work</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0" i="1" u="none" strike="noStrike">
                          <a:latin typeface="Times New Roman"/>
                        </a:rPr>
                        <a:t>Clean Grip Power Pull: use clean max</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3 - 65%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4 - 80%</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0" i="1" u="none" strike="noStrike">
                          <a:latin typeface="Times New Roman"/>
                        </a:rPr>
                        <a:t>Back Squat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5 - 67.5%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4 - 82.5%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0" i="1" u="none" strike="noStrike">
                          <a:latin typeface="Times New Roman"/>
                        </a:rPr>
                        <a:t>Bench Press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5 - 67.5%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4 - 82.5%</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0" i="1" u="none" strike="noStrike">
                          <a:latin typeface="Times New Roman"/>
                        </a:rPr>
                        <a:t>Pull Ups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8+</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0" i="1" u="none" strike="noStrike">
                          <a:latin typeface="Times New Roman"/>
                        </a:rPr>
                        <a:t>One Leg DB RDL: left + right = 1</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0" i="1" u="none" strike="noStrike">
                          <a:latin typeface="Times New Roman"/>
                        </a:rPr>
                        <a:t>use 20-30 lbs.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latin typeface="Times New Roman"/>
                        </a:rPr>
                        <a:t>4</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30">
                <a:tc>
                  <a:txBody>
                    <a:bodyPr/>
                    <a:lstStyle/>
                    <a:p>
                      <a:pPr algn="l" fontAlgn="ctr"/>
                      <a:r>
                        <a:rPr lang="en-US" sz="900" b="0" i="1" u="none" strike="noStrike">
                          <a:latin typeface="Times New Roman"/>
                        </a:rPr>
                        <a:t>DB Upright Row</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3">
                  <a:txBody>
                    <a:bodyPr/>
                    <a:lstStyle/>
                    <a:p>
                      <a:pPr algn="ctr" fontAlgn="ctr"/>
                      <a:r>
                        <a:rPr lang="en-US" sz="900" b="1" i="0" u="sng" strike="noStrike">
                          <a:latin typeface="Times New Roman"/>
                        </a:rPr>
                        <a:t>SUPERSET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3">
                  <a:txBody>
                    <a:bodyPr/>
                    <a:lstStyle/>
                    <a:p>
                      <a:pPr algn="ctr" fontAlgn="ctr"/>
                      <a:r>
                        <a:rPr lang="en-US" sz="900" b="0" i="1" u="none" strike="noStrike">
                          <a:latin typeface="Times New Roman"/>
                        </a:rPr>
                        <a:t>use 10-12 lbs.</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4ea</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2330">
                <a:tc>
                  <a:txBody>
                    <a:bodyPr/>
                    <a:lstStyle/>
                    <a:p>
                      <a:pPr algn="l" fontAlgn="ctr"/>
                      <a:r>
                        <a:rPr lang="en-US" sz="900" b="0" i="1" u="none" strike="noStrike">
                          <a:latin typeface="Times New Roman"/>
                        </a:rPr>
                        <a:t>DB Side Lateral Raise</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vMerge="1">
                  <a:txBody>
                    <a:bodyPr/>
                    <a:lstStyle/>
                    <a:p>
                      <a:endParaRPr lang="en-US"/>
                    </a:p>
                  </a:txBody>
                  <a:tcPr/>
                </a:tc>
                <a:tc>
                  <a:txBody>
                    <a:bodyPr/>
                    <a:lstStyle/>
                    <a:p>
                      <a:pPr algn="ctr" fontAlgn="ctr"/>
                      <a:r>
                        <a:rPr lang="en-US" sz="900" b="0" i="1" u="none" strike="noStrike">
                          <a:latin typeface="Times New Roman"/>
                        </a:rPr>
                        <a:t>4ea</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2330">
                <a:tc>
                  <a:txBody>
                    <a:bodyPr/>
                    <a:lstStyle/>
                    <a:p>
                      <a:pPr algn="l" fontAlgn="ctr"/>
                      <a:r>
                        <a:rPr lang="en-US" sz="900" b="0" i="1" u="none" strike="noStrike">
                          <a:latin typeface="Times New Roman"/>
                        </a:rPr>
                        <a:t>DB Rear Raise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vMerge="1">
                  <a:txBody>
                    <a:bodyPr/>
                    <a:lstStyle/>
                    <a:p>
                      <a:endParaRPr lang="en-US"/>
                    </a:p>
                  </a:txBody>
                  <a:tcPr/>
                </a:tc>
                <a:tc>
                  <a:txBody>
                    <a:bodyPr/>
                    <a:lstStyle/>
                    <a:p>
                      <a:pPr algn="ctr" fontAlgn="ctr"/>
                      <a:r>
                        <a:rPr lang="en-US" sz="900" b="0" i="1" u="none" strike="noStrike">
                          <a:latin typeface="Times New Roman"/>
                        </a:rPr>
                        <a:t>4ea</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dirty="0">
                          <a:latin typeface="Times New Roman"/>
                        </a:rPr>
                        <a:t>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bl>
          </a:graphicData>
        </a:graphic>
      </p:graphicFrame>
    </p:spTree>
    <p:extLst>
      <p:ext uri="{BB962C8B-B14F-4D97-AF65-F5344CB8AC3E}">
        <p14:creationId xmlns="" xmlns:p14="http://schemas.microsoft.com/office/powerpoint/2010/main" val="14278747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905000" y="298810"/>
          <a:ext cx="5257800" cy="6343461"/>
        </p:xfrm>
        <a:graphic>
          <a:graphicData uri="http://schemas.openxmlformats.org/drawingml/2006/table">
            <a:tbl>
              <a:tblPr/>
              <a:tblGrid>
                <a:gridCol w="2730522"/>
                <a:gridCol w="768788"/>
                <a:gridCol w="662748"/>
                <a:gridCol w="777624"/>
                <a:gridCol w="318118"/>
              </a:tblGrid>
              <a:tr h="362506">
                <a:tc gridSpan="5">
                  <a:txBody>
                    <a:bodyPr/>
                    <a:lstStyle/>
                    <a:p>
                      <a:pPr algn="ctr" fontAlgn="ctr"/>
                      <a:r>
                        <a:rPr lang="en-US" sz="900" b="1" i="0" u="none" strike="noStrike">
                          <a:latin typeface="CCSU"/>
                        </a:rPr>
                        <a:t>LACROSSE</a:t>
                      </a:r>
                    </a:p>
                  </a:txBody>
                  <a:tcPr marL="7199" marR="7199" marT="7199"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2178">
                <a:tc gridSpan="5">
                  <a:txBody>
                    <a:bodyPr/>
                    <a:lstStyle/>
                    <a:p>
                      <a:pPr algn="ctr" fontAlgn="ctr"/>
                      <a:r>
                        <a:rPr lang="en-US" sz="900" b="1" i="0" u="sng" strike="noStrike">
                          <a:latin typeface="CCSU"/>
                        </a:rPr>
                        <a:t>WEEK 2: Unload No Extra Reps</a:t>
                      </a:r>
                    </a:p>
                  </a:txBody>
                  <a:tcPr marL="7199" marR="7199" marT="7199"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8587">
                <a:tc>
                  <a:txBody>
                    <a:bodyPr/>
                    <a:lstStyle/>
                    <a:p>
                      <a:pPr algn="l" fontAlgn="ctr"/>
                      <a:endParaRPr lang="en-US" sz="900" b="0" i="0" u="none" strike="noStrike">
                        <a:latin typeface="Times New Roman"/>
                      </a:endParaRPr>
                    </a:p>
                  </a:txBody>
                  <a:tcPr marL="7199" marR="7199" marT="7199" marB="0" anchor="ctr">
                    <a:lnL>
                      <a:noFill/>
                    </a:lnL>
                    <a:lnR>
                      <a:noFill/>
                    </a:lnR>
                    <a:lnT>
                      <a:noFill/>
                    </a:lnT>
                    <a:lnB>
                      <a:noFill/>
                    </a:lnB>
                  </a:tcPr>
                </a:tc>
                <a:tc>
                  <a:txBody>
                    <a:bodyPr/>
                    <a:lstStyle/>
                    <a:p>
                      <a:pPr algn="ctr" fontAlgn="ctr"/>
                      <a:endParaRPr lang="en-US" sz="900" b="0" i="0" u="none" strike="noStrike">
                        <a:latin typeface="Times New Roman"/>
                      </a:endParaRPr>
                    </a:p>
                  </a:txBody>
                  <a:tcPr marL="7199" marR="7199" marT="7199" marB="0" anchor="ctr">
                    <a:lnL>
                      <a:noFill/>
                    </a:lnL>
                    <a:lnR>
                      <a:noFill/>
                    </a:lnR>
                    <a:lnT>
                      <a:noFill/>
                    </a:lnT>
                    <a:lnB>
                      <a:noFill/>
                    </a:lnB>
                  </a:tcPr>
                </a:tc>
                <a:tc>
                  <a:txBody>
                    <a:bodyPr/>
                    <a:lstStyle/>
                    <a:p>
                      <a:pPr algn="ctr" fontAlgn="ctr"/>
                      <a:endParaRPr lang="en-US" sz="900" b="0" i="0" u="none" strike="noStrike">
                        <a:latin typeface="Times New Roman"/>
                      </a:endParaRPr>
                    </a:p>
                  </a:txBody>
                  <a:tcPr marL="7199" marR="7199" marT="7199" marB="0" anchor="ctr">
                    <a:lnL>
                      <a:noFill/>
                    </a:lnL>
                    <a:lnR>
                      <a:noFill/>
                    </a:lnR>
                    <a:lnT>
                      <a:noFill/>
                    </a:lnT>
                    <a:lnB>
                      <a:noFill/>
                    </a:lnB>
                  </a:tcPr>
                </a:tc>
                <a:tc>
                  <a:txBody>
                    <a:bodyPr/>
                    <a:lstStyle/>
                    <a:p>
                      <a:pPr algn="ctr" fontAlgn="ctr"/>
                      <a:endParaRPr lang="en-US" sz="900" b="0" i="0" u="none" strike="noStrike">
                        <a:latin typeface="Times New Roman"/>
                      </a:endParaRPr>
                    </a:p>
                  </a:txBody>
                  <a:tcPr marL="7199" marR="7199" marT="7199" marB="0" anchor="ctr">
                    <a:lnL>
                      <a:noFill/>
                    </a:lnL>
                    <a:lnR>
                      <a:noFill/>
                    </a:lnR>
                    <a:lnT>
                      <a:noFill/>
                    </a:lnT>
                    <a:lnB>
                      <a:noFill/>
                    </a:lnB>
                  </a:tcPr>
                </a:tc>
                <a:tc>
                  <a:txBody>
                    <a:bodyPr/>
                    <a:lstStyle/>
                    <a:p>
                      <a:pPr algn="ctr" fontAlgn="ctr"/>
                      <a:endParaRPr lang="en-US" sz="900" b="0" i="0" u="none" strike="noStrike">
                        <a:latin typeface="Times New Roman"/>
                      </a:endParaRPr>
                    </a:p>
                  </a:txBody>
                  <a:tcPr marL="7199" marR="7199" marT="7199" marB="0" anchor="ctr">
                    <a:lnL>
                      <a:noFill/>
                    </a:lnL>
                    <a:lnR>
                      <a:noFill/>
                    </a:lnR>
                    <a:lnT>
                      <a:noFill/>
                    </a:lnT>
                    <a:lnB>
                      <a:noFill/>
                    </a:lnB>
                  </a:tcPr>
                </a:tc>
              </a:tr>
              <a:tr h="185673">
                <a:tc gridSpan="5">
                  <a:txBody>
                    <a:bodyPr/>
                    <a:lstStyle/>
                    <a:p>
                      <a:pPr algn="ctr" fontAlgn="ctr"/>
                      <a:r>
                        <a:rPr lang="en-US" sz="900" b="1" i="0" u="none" strike="noStrike" dirty="0">
                          <a:latin typeface="Tahoma"/>
                        </a:rPr>
                        <a:t>MONDAY, JUNE </a:t>
                      </a:r>
                      <a:r>
                        <a:rPr lang="en-US" sz="900" b="1" i="0" u="none" strike="noStrike" dirty="0" smtClean="0">
                          <a:latin typeface="Tahoma"/>
                        </a:rPr>
                        <a:t>18</a:t>
                      </a:r>
                      <a:endParaRPr lang="en-US" sz="900" b="1" i="0" u="none" strike="noStrike" dirty="0">
                        <a:latin typeface="Tahoma"/>
                      </a:endParaRPr>
                    </a:p>
                  </a:txBody>
                  <a:tcPr marL="7199" marR="7199" marT="7199"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5673">
                <a:tc>
                  <a:txBody>
                    <a:bodyPr/>
                    <a:lstStyle/>
                    <a:p>
                      <a:pPr algn="ctr" fontAlgn="ctr"/>
                      <a:r>
                        <a:rPr lang="en-US" sz="900" b="1" i="0" u="none" strike="noStrike">
                          <a:latin typeface="Times New Roman"/>
                        </a:rPr>
                        <a:t>Exercise</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Core/stability work</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One Arm DB Push Press: use push press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3ea - 60%</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4ea - 70%</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Front Squat</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en-US" sz="900" b="0" i="1" u="sng" strike="noStrike">
                          <a:latin typeface="Times New Roman"/>
                        </a:rPr>
                        <a:t>SUPERSET</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5 - 60%</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4 - 72.5%</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5673">
                <a:tc>
                  <a:txBody>
                    <a:bodyPr/>
                    <a:lstStyle/>
                    <a:p>
                      <a:pPr algn="l" fontAlgn="ctr"/>
                      <a:r>
                        <a:rPr lang="en-US" sz="900" b="0" i="1" u="none" strike="noStrike">
                          <a:latin typeface="Times New Roman"/>
                        </a:rPr>
                        <a:t>Squat Jumps</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8</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5673">
                <a:tc>
                  <a:txBody>
                    <a:bodyPr/>
                    <a:lstStyle/>
                    <a:p>
                      <a:pPr algn="l" fontAlgn="ctr"/>
                      <a:r>
                        <a:rPr lang="en-US" sz="900" b="0" i="1" u="none" strike="noStrike">
                          <a:latin typeface="Times New Roman"/>
                        </a:rPr>
                        <a:t>Step Up to Backward Lunge: use 20% of back squat</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4ea</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RDL: use clean max</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4</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Forearm Circuit: 25 lbs. Plate Holds</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:30</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endParaRPr lang="en-US" sz="900" b="0" i="0" u="none" strike="noStrike">
                        <a:latin typeface="Times New Roman"/>
                      </a:endParaRPr>
                    </a:p>
                  </a:txBody>
                  <a:tcPr marL="7199" marR="7199" marT="719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7199" marR="7199" marT="719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7199" marR="7199" marT="719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7199" marR="7199" marT="719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7199" marR="7199" marT="7199" marB="0" anchor="ctr">
                    <a:lnL>
                      <a:noFill/>
                    </a:lnL>
                    <a:lnR>
                      <a:noFill/>
                    </a:lnR>
                    <a:lnT w="6350" cap="flat" cmpd="sng" algn="ctr">
                      <a:solidFill>
                        <a:srgbClr val="000000"/>
                      </a:solidFill>
                      <a:prstDash val="solid"/>
                      <a:round/>
                      <a:headEnd type="none" w="med" len="med"/>
                      <a:tailEnd type="none" w="med" len="med"/>
                    </a:lnT>
                    <a:lnB>
                      <a:noFill/>
                    </a:lnB>
                  </a:tcPr>
                </a:tc>
              </a:tr>
              <a:tr h="185673">
                <a:tc gridSpan="5">
                  <a:txBody>
                    <a:bodyPr/>
                    <a:lstStyle/>
                    <a:p>
                      <a:pPr algn="ctr" fontAlgn="ctr"/>
                      <a:r>
                        <a:rPr lang="en-US" sz="900" b="1" i="0" u="none" strike="noStrike" dirty="0">
                          <a:latin typeface="Tahoma"/>
                        </a:rPr>
                        <a:t>WEDNESDAY, JUNE </a:t>
                      </a:r>
                      <a:r>
                        <a:rPr lang="en-US" sz="900" b="1" i="0" u="none" strike="noStrike" dirty="0" smtClean="0">
                          <a:latin typeface="Tahoma"/>
                        </a:rPr>
                        <a:t>20</a:t>
                      </a:r>
                      <a:endParaRPr lang="en-US" sz="900" b="1" i="0" u="none" strike="noStrike" dirty="0">
                        <a:latin typeface="Tahoma"/>
                      </a:endParaRPr>
                    </a:p>
                  </a:txBody>
                  <a:tcPr marL="7199" marR="7199" marT="7199"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5673">
                <a:tc>
                  <a:txBody>
                    <a:bodyPr/>
                    <a:lstStyle/>
                    <a:p>
                      <a:pPr algn="ctr" fontAlgn="ctr"/>
                      <a:r>
                        <a:rPr lang="en-US" sz="900" b="1" i="0" u="none" strike="noStrike">
                          <a:latin typeface="Times New Roman"/>
                        </a:rPr>
                        <a:t>Exercise</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Core/stability work</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Clean Grip Jump Shrug: use clean max</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3 - 60%</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4 - 70%</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Incline Press</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5 - 60%</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4 - 72.5%</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Lat Pulldown</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5 - 60%</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4 - 72.5%</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Dips</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4</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Inverted Row</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8+</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45 lb. Plate Walkover: left + right = 1</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8</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endParaRPr lang="en-US" sz="900" b="1" i="0" u="none" strike="noStrike">
                        <a:latin typeface="Times New Roman"/>
                      </a:endParaRPr>
                    </a:p>
                  </a:txBody>
                  <a:tcPr marL="7199" marR="7199" marT="719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900" b="1" i="0" u="none" strike="noStrike">
                        <a:latin typeface="Times New Roman"/>
                      </a:endParaRPr>
                    </a:p>
                  </a:txBody>
                  <a:tcPr marL="7199" marR="7199" marT="719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900" b="1" i="0" u="none" strike="noStrike">
                        <a:latin typeface="Times New Roman"/>
                      </a:endParaRPr>
                    </a:p>
                  </a:txBody>
                  <a:tcPr marL="7199" marR="7199" marT="719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900" b="1" i="0" u="none" strike="noStrike">
                        <a:latin typeface="Times New Roman"/>
                      </a:endParaRPr>
                    </a:p>
                  </a:txBody>
                  <a:tcPr marL="7199" marR="7199" marT="719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900" b="1" i="0" u="none" strike="noStrike">
                        <a:latin typeface="Times New Roman"/>
                      </a:endParaRPr>
                    </a:p>
                  </a:txBody>
                  <a:tcPr marL="7199" marR="7199" marT="7199" marB="0" anchor="ctr">
                    <a:lnL>
                      <a:noFill/>
                    </a:lnL>
                    <a:lnR>
                      <a:noFill/>
                    </a:lnR>
                    <a:lnT w="6350" cap="flat" cmpd="sng" algn="ctr">
                      <a:solidFill>
                        <a:srgbClr val="000000"/>
                      </a:solidFill>
                      <a:prstDash val="solid"/>
                      <a:round/>
                      <a:headEnd type="none" w="med" len="med"/>
                      <a:tailEnd type="none" w="med" len="med"/>
                    </a:lnT>
                    <a:lnB>
                      <a:noFill/>
                    </a:lnB>
                  </a:tcPr>
                </a:tc>
              </a:tr>
              <a:tr h="185673">
                <a:tc gridSpan="5">
                  <a:txBody>
                    <a:bodyPr/>
                    <a:lstStyle/>
                    <a:p>
                      <a:pPr algn="ctr" fontAlgn="ctr"/>
                      <a:r>
                        <a:rPr lang="en-US" sz="900" b="1" i="0" u="none" strike="noStrike" dirty="0">
                          <a:latin typeface="Tahoma"/>
                        </a:rPr>
                        <a:t>FRIDAY, JUNE </a:t>
                      </a:r>
                      <a:r>
                        <a:rPr lang="en-US" sz="900" b="1" i="0" u="none" strike="noStrike" dirty="0" smtClean="0">
                          <a:latin typeface="Tahoma"/>
                        </a:rPr>
                        <a:t>22</a:t>
                      </a:r>
                      <a:endParaRPr lang="en-US" sz="900" b="1" i="0" u="none" strike="noStrike" dirty="0">
                        <a:latin typeface="Tahoma"/>
                      </a:endParaRPr>
                    </a:p>
                  </a:txBody>
                  <a:tcPr marL="7199" marR="7199" marT="7199"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5673">
                <a:tc>
                  <a:txBody>
                    <a:bodyPr/>
                    <a:lstStyle/>
                    <a:p>
                      <a:pPr algn="ctr" fontAlgn="ctr"/>
                      <a:r>
                        <a:rPr lang="en-US" sz="900" b="1" i="0" u="none" strike="noStrike">
                          <a:latin typeface="Times New Roman"/>
                        </a:rPr>
                        <a:t>Exercise</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Core Stability work</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One Arm Snatch: use snatch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3ea - 60%</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4ea - 70%</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Back Squat</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5 - 60%</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4 - 72.5%</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Push Ups</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8+</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Seated Row: use bent row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5 - 60%</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4 - 72.5%</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DB Crossover Step: use 20% of back squat</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4ea - 20%</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673">
                <a:tc>
                  <a:txBody>
                    <a:bodyPr/>
                    <a:lstStyle/>
                    <a:p>
                      <a:pPr algn="l" fontAlgn="ctr"/>
                      <a:r>
                        <a:rPr lang="en-US" sz="900" b="0" i="1" u="none" strike="noStrike">
                          <a:latin typeface="Times New Roman"/>
                        </a:rPr>
                        <a:t>RDL: use clean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en-US" sz="900" b="1" i="0" u="sng" strike="noStrike">
                          <a:latin typeface="Times New Roman"/>
                        </a:rPr>
                        <a:t>SUPERSET</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4ea - 70%</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5673">
                <a:tc>
                  <a:txBody>
                    <a:bodyPr/>
                    <a:lstStyle/>
                    <a:p>
                      <a:pPr algn="l" fontAlgn="ctr"/>
                      <a:r>
                        <a:rPr lang="en-US" sz="900" b="0" i="1" u="none" strike="noStrike">
                          <a:latin typeface="Times New Roman"/>
                        </a:rPr>
                        <a:t>Bar Shrugs: use clean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a:txBody>
                    <a:bodyPr/>
                    <a:lstStyle/>
                    <a:p>
                      <a:pPr algn="ctr" fontAlgn="ctr"/>
                      <a:r>
                        <a:rPr lang="en-US" sz="900" b="0" i="1" u="none" strike="noStrike">
                          <a:latin typeface="Times New Roman"/>
                        </a:rPr>
                        <a:t> </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4ea - 70%</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dirty="0">
                          <a:latin typeface="Times New Roman"/>
                        </a:rPr>
                        <a:t>2</a:t>
                      </a:r>
                    </a:p>
                  </a:txBody>
                  <a:tcPr marL="7199" marR="7199" marT="71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bl>
          </a:graphicData>
        </a:graphic>
      </p:graphicFrame>
    </p:spTree>
    <p:extLst>
      <p:ext uri="{BB962C8B-B14F-4D97-AF65-F5344CB8AC3E}">
        <p14:creationId xmlns="" xmlns:p14="http://schemas.microsoft.com/office/powerpoint/2010/main" val="16681008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057403" y="353933"/>
          <a:ext cx="4952998" cy="6246227"/>
        </p:xfrm>
        <a:graphic>
          <a:graphicData uri="http://schemas.openxmlformats.org/drawingml/2006/table">
            <a:tbl>
              <a:tblPr/>
              <a:tblGrid>
                <a:gridCol w="2455040"/>
                <a:gridCol w="755396"/>
                <a:gridCol w="678141"/>
                <a:gridCol w="755396"/>
                <a:gridCol w="309025"/>
              </a:tblGrid>
              <a:tr h="351744">
                <a:tc gridSpan="5">
                  <a:txBody>
                    <a:bodyPr/>
                    <a:lstStyle/>
                    <a:p>
                      <a:pPr algn="ctr" fontAlgn="ctr"/>
                      <a:r>
                        <a:rPr lang="en-US" sz="900" b="1" i="0" u="none" strike="noStrike" dirty="0">
                          <a:latin typeface="CCSU"/>
                        </a:rPr>
                        <a:t>LACROSSE</a:t>
                      </a:r>
                    </a:p>
                  </a:txBody>
                  <a:tcPr marL="5684" marR="5684" marT="5684"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8607">
                <a:tc gridSpan="5">
                  <a:txBody>
                    <a:bodyPr/>
                    <a:lstStyle/>
                    <a:p>
                      <a:pPr algn="ctr" fontAlgn="ctr"/>
                      <a:r>
                        <a:rPr lang="en-US" sz="900" b="1" i="0" u="none" strike="noStrike">
                          <a:latin typeface="CCSU"/>
                        </a:rPr>
                        <a:t>WEEK 5</a:t>
                      </a:r>
                    </a:p>
                  </a:txBody>
                  <a:tcPr marL="5684" marR="5684" marT="5684"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6595">
                <a:tc>
                  <a:txBody>
                    <a:bodyPr/>
                    <a:lstStyle/>
                    <a:p>
                      <a:pPr algn="l" fontAlgn="ctr"/>
                      <a:endParaRPr lang="en-US" sz="900" b="0" i="0" u="none" strike="noStrike">
                        <a:latin typeface="Times New Roman"/>
                      </a:endParaRPr>
                    </a:p>
                  </a:txBody>
                  <a:tcPr marL="5684" marR="5684" marT="5684" marB="0" anchor="ctr">
                    <a:lnL>
                      <a:noFill/>
                    </a:lnL>
                    <a:lnR>
                      <a:noFill/>
                    </a:lnR>
                    <a:lnT>
                      <a:noFill/>
                    </a:lnT>
                    <a:lnB>
                      <a:noFill/>
                    </a:lnB>
                  </a:tcPr>
                </a:tc>
                <a:tc>
                  <a:txBody>
                    <a:bodyPr/>
                    <a:lstStyle/>
                    <a:p>
                      <a:pPr algn="ctr" fontAlgn="ctr"/>
                      <a:endParaRPr lang="en-US" sz="900" b="0" i="0" u="none" strike="noStrike">
                        <a:latin typeface="Times New Roman"/>
                      </a:endParaRPr>
                    </a:p>
                  </a:txBody>
                  <a:tcPr marL="5684" marR="5684" marT="5684" marB="0" anchor="ctr">
                    <a:lnL>
                      <a:noFill/>
                    </a:lnL>
                    <a:lnR>
                      <a:noFill/>
                    </a:lnR>
                    <a:lnT>
                      <a:noFill/>
                    </a:lnT>
                    <a:lnB>
                      <a:noFill/>
                    </a:lnB>
                  </a:tcPr>
                </a:tc>
                <a:tc>
                  <a:txBody>
                    <a:bodyPr/>
                    <a:lstStyle/>
                    <a:p>
                      <a:pPr algn="ctr" fontAlgn="ctr"/>
                      <a:endParaRPr lang="en-US" sz="900" b="0" i="0" u="none" strike="noStrike">
                        <a:latin typeface="Times New Roman"/>
                      </a:endParaRPr>
                    </a:p>
                  </a:txBody>
                  <a:tcPr marL="5684" marR="5684" marT="5684" marB="0" anchor="ctr">
                    <a:lnL>
                      <a:noFill/>
                    </a:lnL>
                    <a:lnR>
                      <a:noFill/>
                    </a:lnR>
                    <a:lnT>
                      <a:noFill/>
                    </a:lnT>
                    <a:lnB>
                      <a:noFill/>
                    </a:lnB>
                  </a:tcPr>
                </a:tc>
                <a:tc>
                  <a:txBody>
                    <a:bodyPr/>
                    <a:lstStyle/>
                    <a:p>
                      <a:pPr algn="ctr" fontAlgn="ctr"/>
                      <a:endParaRPr lang="en-US" sz="900" b="0" i="0" u="none" strike="noStrike">
                        <a:latin typeface="Times New Roman"/>
                      </a:endParaRPr>
                    </a:p>
                  </a:txBody>
                  <a:tcPr marL="5684" marR="5684" marT="5684" marB="0" anchor="ctr">
                    <a:lnL>
                      <a:noFill/>
                    </a:lnL>
                    <a:lnR>
                      <a:noFill/>
                    </a:lnR>
                    <a:lnT>
                      <a:noFill/>
                    </a:lnT>
                    <a:lnB>
                      <a:noFill/>
                    </a:lnB>
                  </a:tcPr>
                </a:tc>
                <a:tc>
                  <a:txBody>
                    <a:bodyPr/>
                    <a:lstStyle/>
                    <a:p>
                      <a:pPr algn="ctr" fontAlgn="ctr"/>
                      <a:endParaRPr lang="en-US" sz="900" b="0" i="0" u="none" strike="noStrike">
                        <a:latin typeface="Times New Roman"/>
                      </a:endParaRPr>
                    </a:p>
                  </a:txBody>
                  <a:tcPr marL="5684" marR="5684" marT="5684" marB="0" anchor="ctr">
                    <a:lnL>
                      <a:noFill/>
                    </a:lnL>
                    <a:lnR>
                      <a:noFill/>
                    </a:lnR>
                    <a:lnT>
                      <a:noFill/>
                    </a:lnT>
                    <a:lnB>
                      <a:noFill/>
                    </a:lnB>
                  </a:tcPr>
                </a:tc>
              </a:tr>
              <a:tr h="180161">
                <a:tc gridSpan="5">
                  <a:txBody>
                    <a:bodyPr/>
                    <a:lstStyle/>
                    <a:p>
                      <a:pPr algn="ctr" fontAlgn="ctr"/>
                      <a:r>
                        <a:rPr lang="en-US" sz="900" b="1" i="0" u="none" strike="noStrike" dirty="0">
                          <a:latin typeface="Tahoma"/>
                        </a:rPr>
                        <a:t>MONDAY, JUNE </a:t>
                      </a:r>
                      <a:r>
                        <a:rPr lang="en-US" sz="900" b="1" i="0" u="none" strike="noStrike" dirty="0" smtClean="0">
                          <a:latin typeface="Tahoma"/>
                        </a:rPr>
                        <a:t>25</a:t>
                      </a:r>
                      <a:endParaRPr lang="en-US" sz="900" b="1" i="0" u="none" strike="noStrike" dirty="0">
                        <a:latin typeface="Tahoma"/>
                      </a:endParaRPr>
                    </a:p>
                  </a:txBody>
                  <a:tcPr marL="5684" marR="5684" marT="5684"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0161">
                <a:tc>
                  <a:txBody>
                    <a:bodyPr/>
                    <a:lstStyle/>
                    <a:p>
                      <a:pPr algn="ctr" fontAlgn="ctr"/>
                      <a:r>
                        <a:rPr lang="en-US" sz="900" b="1" i="0" u="none" strike="noStrike">
                          <a:latin typeface="Times New Roman"/>
                        </a:rPr>
                        <a:t>Exercise</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r>
                        <a:rPr lang="en-US" sz="900" b="1" i="0" u="none" strike="noStrike">
                          <a:latin typeface="Times New Roman"/>
                        </a:rPr>
                        <a:t>Core/stability work</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r>
                        <a:rPr lang="en-US" sz="900" b="1" i="0" u="none" strike="noStrike">
                          <a:latin typeface="Times New Roman"/>
                        </a:rPr>
                        <a:t>Snatch Grip Power Pull: use snatch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3 - 65%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3 - 75%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5 - 87.5%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r>
                        <a:rPr lang="en-US" sz="900" b="1" i="0" u="none" strike="noStrike">
                          <a:latin typeface="Times New Roman"/>
                        </a:rPr>
                        <a:t>Back Squat</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en-US" sz="900" b="1" i="0" u="sng" strike="noStrike">
                          <a:latin typeface="Times New Roman"/>
                        </a:rPr>
                        <a:t>SUPERSET</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5 - 65%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10 - 75%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3</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0161">
                <a:tc>
                  <a:txBody>
                    <a:bodyPr/>
                    <a:lstStyle/>
                    <a:p>
                      <a:pPr algn="l" fontAlgn="ctr"/>
                      <a:r>
                        <a:rPr lang="en-US" sz="900" b="1" i="0" u="none" strike="noStrike">
                          <a:latin typeface="Times New Roman"/>
                        </a:rPr>
                        <a:t>One Legged Squat Jump</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a:txBody>
                    <a:bodyPr/>
                    <a:lstStyle/>
                    <a:p>
                      <a:pPr algn="ctr"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5ea</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3</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0161">
                <a:tc>
                  <a:txBody>
                    <a:bodyPr/>
                    <a:lstStyle/>
                    <a:p>
                      <a:pPr algn="l" fontAlgn="ctr"/>
                      <a:r>
                        <a:rPr lang="en-US" sz="900" b="1" i="0" u="none" strike="noStrike">
                          <a:latin typeface="Times New Roman"/>
                        </a:rPr>
                        <a:t>Good Mornings</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a:latin typeface="Times New Roman"/>
                        </a:rPr>
                        <a:t>use 55 lbs.</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1" i="0" u="none" strike="noStrike">
                          <a:latin typeface="Times New Roman"/>
                        </a:rPr>
                        <a:t>10</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r>
                        <a:rPr lang="en-US" sz="900" b="1" i="0" u="none" strike="noStrike">
                          <a:latin typeface="Times New Roman"/>
                        </a:rPr>
                        <a:t>Marching Glute Brigde: left + right = 1</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10</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r>
                        <a:rPr lang="en-US" sz="900" b="1" i="0" u="none" strike="noStrike">
                          <a:latin typeface="Times New Roman"/>
                        </a:rPr>
                        <a:t>Forearm Cicuit: Stick Twists</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:40</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2</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endParaRPr lang="en-US" sz="900" b="0" i="0" u="none" strike="noStrike">
                        <a:latin typeface="Times New Roman"/>
                      </a:endParaRPr>
                    </a:p>
                  </a:txBody>
                  <a:tcPr marL="5684" marR="5684" marT="568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684" marR="5684" marT="568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684" marR="5684" marT="568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684" marR="5684" marT="568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684" marR="5684" marT="5684" marB="0" anchor="ctr">
                    <a:lnL>
                      <a:noFill/>
                    </a:lnL>
                    <a:lnR>
                      <a:noFill/>
                    </a:lnR>
                    <a:lnT w="6350" cap="flat" cmpd="sng" algn="ctr">
                      <a:solidFill>
                        <a:srgbClr val="000000"/>
                      </a:solidFill>
                      <a:prstDash val="solid"/>
                      <a:round/>
                      <a:headEnd type="none" w="med" len="med"/>
                      <a:tailEnd type="none" w="med" len="med"/>
                    </a:lnT>
                    <a:lnB>
                      <a:noFill/>
                    </a:lnB>
                  </a:tcPr>
                </a:tc>
              </a:tr>
              <a:tr h="180161">
                <a:tc gridSpan="5">
                  <a:txBody>
                    <a:bodyPr/>
                    <a:lstStyle/>
                    <a:p>
                      <a:pPr algn="ctr" fontAlgn="ctr"/>
                      <a:r>
                        <a:rPr lang="en-US" sz="900" b="1" i="0" u="none" strike="noStrike" dirty="0">
                          <a:latin typeface="Tahoma"/>
                        </a:rPr>
                        <a:t>WEDNESDAY, JUNE </a:t>
                      </a:r>
                      <a:r>
                        <a:rPr lang="en-US" sz="900" b="1" i="0" u="none" strike="noStrike" dirty="0" smtClean="0">
                          <a:latin typeface="Tahoma"/>
                        </a:rPr>
                        <a:t>27</a:t>
                      </a:r>
                      <a:endParaRPr lang="en-US" sz="900" b="1" i="0" u="none" strike="noStrike" dirty="0">
                        <a:latin typeface="Tahoma"/>
                      </a:endParaRPr>
                    </a:p>
                  </a:txBody>
                  <a:tcPr marL="5684" marR="5684" marT="5684"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0161">
                <a:tc>
                  <a:txBody>
                    <a:bodyPr/>
                    <a:lstStyle/>
                    <a:p>
                      <a:pPr algn="ctr" fontAlgn="ctr"/>
                      <a:r>
                        <a:rPr lang="en-US" sz="900" b="1" i="0" u="none" strike="noStrike">
                          <a:latin typeface="Times New Roman"/>
                        </a:rPr>
                        <a:t>Exercise</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r>
                        <a:rPr lang="en-US" sz="900" b="1" i="0" u="none" strike="noStrike">
                          <a:latin typeface="Times New Roman"/>
                        </a:rPr>
                        <a:t>Core/stability work</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r>
                        <a:rPr lang="en-US" sz="900" b="1" i="0" u="none" strike="noStrike">
                          <a:latin typeface="Times New Roman"/>
                        </a:rPr>
                        <a:t>DB Push Press: use push press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3ea - 65%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3ea - 75%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5ea - 87.5%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r>
                        <a:rPr lang="en-US" sz="900" b="1" i="0" u="none" strike="noStrike">
                          <a:latin typeface="Times New Roman"/>
                        </a:rPr>
                        <a:t>Bench Press</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5 - 65%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10 - 75%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r>
                        <a:rPr lang="en-US" sz="900" b="1" i="0" u="none" strike="noStrike">
                          <a:latin typeface="Times New Roman"/>
                        </a:rPr>
                        <a:t>Pull Ups</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en-US" sz="900" b="1" i="0" u="sng" strike="noStrike">
                          <a:latin typeface="Times New Roman"/>
                        </a:rPr>
                        <a:t>SUPERSET</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10+</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3</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0161">
                <a:tc>
                  <a:txBody>
                    <a:bodyPr/>
                    <a:lstStyle/>
                    <a:p>
                      <a:pPr algn="l" fontAlgn="ctr"/>
                      <a:r>
                        <a:rPr lang="en-US" sz="900" b="1" i="0" u="none" strike="noStrike">
                          <a:latin typeface="Times New Roman"/>
                        </a:rPr>
                        <a:t>Lat Pulldown</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a:txBody>
                    <a:bodyPr/>
                    <a:lstStyle/>
                    <a:p>
                      <a:pPr algn="ctr" fontAlgn="ctr"/>
                      <a:r>
                        <a:rPr lang="en-US" sz="900" b="1" i="0" u="none" strike="noStrike">
                          <a:latin typeface="Times New Roman"/>
                        </a:rPr>
                        <a:t>5 - 65%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10 - 75%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3</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0161">
                <a:tc>
                  <a:txBody>
                    <a:bodyPr/>
                    <a:lstStyle/>
                    <a:p>
                      <a:pPr algn="l" fontAlgn="ctr"/>
                      <a:r>
                        <a:rPr lang="en-US" sz="900" b="1" i="0" u="none" strike="noStrike">
                          <a:latin typeface="Times New Roman"/>
                        </a:rPr>
                        <a:t>DB Incline Press: use incline press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10 - 75%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r>
                        <a:rPr lang="en-US" sz="900" b="1" i="0" u="none" strike="noStrike">
                          <a:latin typeface="Times New Roman"/>
                        </a:rPr>
                        <a:t>Empty Cans</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a:latin typeface="Times New Roman"/>
                        </a:rPr>
                        <a:t>use 2.5 - 5 lbs.</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1" i="0" u="none" strike="noStrike">
                          <a:latin typeface="Times New Roman"/>
                        </a:rPr>
                        <a:t>10ea</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2</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endParaRPr lang="en-US" sz="900" b="1" i="0" u="none" strike="noStrike">
                        <a:latin typeface="Times New Roman"/>
                      </a:endParaRPr>
                    </a:p>
                  </a:txBody>
                  <a:tcPr marL="5684" marR="5684" marT="568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684" marR="5684" marT="568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684" marR="5684" marT="568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684" marR="5684" marT="5684"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5684" marR="5684" marT="5684" marB="0" anchor="ctr">
                    <a:lnL>
                      <a:noFill/>
                    </a:lnL>
                    <a:lnR>
                      <a:noFill/>
                    </a:lnR>
                    <a:lnT w="6350" cap="flat" cmpd="sng" algn="ctr">
                      <a:solidFill>
                        <a:srgbClr val="000000"/>
                      </a:solidFill>
                      <a:prstDash val="solid"/>
                      <a:round/>
                      <a:headEnd type="none" w="med" len="med"/>
                      <a:tailEnd type="none" w="med" len="med"/>
                    </a:lnT>
                    <a:lnB>
                      <a:noFill/>
                    </a:lnB>
                  </a:tcPr>
                </a:tc>
              </a:tr>
              <a:tr h="180161">
                <a:tc gridSpan="5">
                  <a:txBody>
                    <a:bodyPr/>
                    <a:lstStyle/>
                    <a:p>
                      <a:pPr algn="ctr" fontAlgn="ctr"/>
                      <a:r>
                        <a:rPr lang="en-US" sz="900" b="1" i="0" u="none" strike="noStrike" dirty="0">
                          <a:latin typeface="Tahoma"/>
                        </a:rPr>
                        <a:t>FRIDAY, </a:t>
                      </a:r>
                      <a:r>
                        <a:rPr lang="en-US" sz="900" b="1" i="0" u="none" strike="noStrike" dirty="0" smtClean="0">
                          <a:latin typeface="Tahoma"/>
                        </a:rPr>
                        <a:t>JUNE</a:t>
                      </a:r>
                      <a:r>
                        <a:rPr lang="en-US" sz="900" b="1" i="0" u="none" strike="noStrike" baseline="0" dirty="0" smtClean="0">
                          <a:latin typeface="Tahoma"/>
                        </a:rPr>
                        <a:t> 29</a:t>
                      </a:r>
                      <a:endParaRPr lang="en-US" sz="900" b="1" i="0" u="none" strike="noStrike" dirty="0">
                        <a:latin typeface="Tahoma"/>
                      </a:endParaRPr>
                    </a:p>
                  </a:txBody>
                  <a:tcPr marL="5684" marR="5684" marT="5684"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0161">
                <a:tc>
                  <a:txBody>
                    <a:bodyPr/>
                    <a:lstStyle/>
                    <a:p>
                      <a:pPr algn="ctr" fontAlgn="ctr"/>
                      <a:r>
                        <a:rPr lang="en-US" sz="900" b="1" i="0" u="none" strike="noStrike">
                          <a:latin typeface="Times New Roman"/>
                        </a:rPr>
                        <a:t>Exercise</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r>
                        <a:rPr lang="en-US" sz="900" b="0" i="1" u="none" strike="noStrike">
                          <a:latin typeface="Times New Roman"/>
                        </a:rPr>
                        <a:t>Core Stability work</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r>
                        <a:rPr lang="en-US" sz="900" b="0" i="1" u="none" strike="noStrike">
                          <a:latin typeface="Times New Roman"/>
                        </a:rPr>
                        <a:t>One Arm DB Snatch: use snatch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3 - 65%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5 - 77.5%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r>
                        <a:rPr lang="en-US" sz="900" b="0" i="1" u="none" strike="noStrike">
                          <a:latin typeface="Times New Roman"/>
                        </a:rPr>
                        <a:t>Front Squat</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5 - 65%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5 - 77.5%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r>
                        <a:rPr lang="en-US" sz="900" b="0" i="1" u="none" strike="noStrike">
                          <a:latin typeface="Times New Roman"/>
                        </a:rPr>
                        <a:t>Push Ups</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10</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r>
                        <a:rPr lang="en-US" sz="900" b="0" i="1" u="none" strike="noStrike">
                          <a:latin typeface="Times New Roman"/>
                        </a:rPr>
                        <a:t>Seated Row: use bent over row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5 - 77.5%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612">
                <a:tc>
                  <a:txBody>
                    <a:bodyPr/>
                    <a:lstStyle/>
                    <a:p>
                      <a:pPr algn="l" fontAlgn="ctr"/>
                      <a:r>
                        <a:rPr lang="en-US" sz="900" b="0" i="1" u="none" strike="noStrike">
                          <a:latin typeface="Times New Roman"/>
                        </a:rPr>
                        <a:t>DB Side Lunge: 25% of back squat</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1" u="none" strike="noStrike">
                          <a:latin typeface="Times New Roman"/>
                        </a:rPr>
                        <a:t>choose a DB that’s 1/4 your BW</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latin typeface="Times New Roman"/>
                        </a:rPr>
                        <a:t>5ea - 25%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161">
                <a:tc>
                  <a:txBody>
                    <a:bodyPr/>
                    <a:lstStyle/>
                    <a:p>
                      <a:pPr algn="l" fontAlgn="ctr"/>
                      <a:r>
                        <a:rPr lang="en-US" sz="900" b="0" i="1" u="none" strike="noStrike">
                          <a:latin typeface="Times New Roman"/>
                        </a:rPr>
                        <a:t>RDL: use clean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gridSpan="2">
                  <a:txBody>
                    <a:bodyPr/>
                    <a:lstStyle/>
                    <a:p>
                      <a:pPr algn="ctr" fontAlgn="ctr"/>
                      <a:r>
                        <a:rPr lang="en-US" sz="900" b="1" i="0" u="sng" strike="noStrike">
                          <a:latin typeface="Times New Roman"/>
                        </a:rPr>
                        <a:t>SUPERSET</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hMerge="1">
                  <a:txBody>
                    <a:bodyPr/>
                    <a:lstStyle/>
                    <a:p>
                      <a:endParaRPr lang="en-US"/>
                    </a:p>
                  </a:txBody>
                  <a:tcPr/>
                </a:tc>
                <a:tc>
                  <a:txBody>
                    <a:bodyPr/>
                    <a:lstStyle/>
                    <a:p>
                      <a:pPr algn="ctr" fontAlgn="ctr"/>
                      <a:r>
                        <a:rPr lang="en-US" sz="900" b="0" i="1" u="none" strike="noStrike">
                          <a:latin typeface="Times New Roman"/>
                        </a:rPr>
                        <a:t>5ea - 77.5%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2</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0161">
                <a:tc>
                  <a:txBody>
                    <a:bodyPr/>
                    <a:lstStyle/>
                    <a:p>
                      <a:pPr algn="l" fontAlgn="ctr"/>
                      <a:r>
                        <a:rPr lang="en-US" sz="900" b="0" i="1" u="none" strike="noStrike">
                          <a:latin typeface="Times New Roman"/>
                        </a:rPr>
                        <a:t>Bar Shrug: use clean %</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vMerge="1">
                  <a:txBody>
                    <a:bodyPr/>
                    <a:lstStyle/>
                    <a:p>
                      <a:endParaRPr lang="en-US"/>
                    </a:p>
                  </a:txBody>
                  <a:tcPr/>
                </a:tc>
                <a:tc hMerge="1" vMerge="1">
                  <a:txBody>
                    <a:bodyPr/>
                    <a:lstStyle/>
                    <a:p>
                      <a:endParaRPr lang="en-US"/>
                    </a:p>
                  </a:txBody>
                  <a:tcPr/>
                </a:tc>
                <a:tc>
                  <a:txBody>
                    <a:bodyPr/>
                    <a:lstStyle/>
                    <a:p>
                      <a:pPr algn="ctr" fontAlgn="ctr"/>
                      <a:r>
                        <a:rPr lang="en-US" sz="900" b="0" i="1" u="none" strike="noStrike">
                          <a:latin typeface="Times New Roman"/>
                        </a:rPr>
                        <a:t>5ea - 77.5%</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dirty="0">
                          <a:latin typeface="Times New Roman"/>
                        </a:rPr>
                        <a:t>2</a:t>
                      </a:r>
                    </a:p>
                  </a:txBody>
                  <a:tcPr marL="5684" marR="5684" marT="5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bl>
          </a:graphicData>
        </a:graphic>
      </p:graphicFrame>
    </p:spTree>
    <p:extLst>
      <p:ext uri="{BB962C8B-B14F-4D97-AF65-F5344CB8AC3E}">
        <p14:creationId xmlns="" xmlns:p14="http://schemas.microsoft.com/office/powerpoint/2010/main" val="18615869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905000" y="302935"/>
          <a:ext cx="5257800" cy="6330841"/>
        </p:xfrm>
        <a:graphic>
          <a:graphicData uri="http://schemas.openxmlformats.org/drawingml/2006/table">
            <a:tbl>
              <a:tblPr/>
              <a:tblGrid>
                <a:gridCol w="2756694"/>
                <a:gridCol w="766763"/>
                <a:gridCol w="693737"/>
                <a:gridCol w="711993"/>
                <a:gridCol w="328613"/>
              </a:tblGrid>
              <a:tr h="373389">
                <a:tc gridSpan="5">
                  <a:txBody>
                    <a:bodyPr/>
                    <a:lstStyle/>
                    <a:p>
                      <a:pPr algn="ctr" fontAlgn="b"/>
                      <a:r>
                        <a:rPr lang="en-US" sz="900" b="1" i="0" u="none" strike="noStrike" dirty="0">
                          <a:latin typeface="CCSU"/>
                        </a:rPr>
                        <a:t>LACROSSE</a:t>
                      </a:r>
                    </a:p>
                  </a:txBody>
                  <a:tcPr marL="9108" marR="9108" marT="910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2421">
                <a:tc gridSpan="5">
                  <a:txBody>
                    <a:bodyPr/>
                    <a:lstStyle/>
                    <a:p>
                      <a:pPr algn="ctr" fontAlgn="b"/>
                      <a:r>
                        <a:rPr lang="en-US" sz="900" b="1" i="0" u="none" strike="noStrike">
                          <a:latin typeface="CCSU"/>
                        </a:rPr>
                        <a:t>WEEK 6</a:t>
                      </a:r>
                    </a:p>
                  </a:txBody>
                  <a:tcPr marL="9108" marR="9108" marT="910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8839">
                <a:tc>
                  <a:txBody>
                    <a:bodyPr/>
                    <a:lstStyle/>
                    <a:p>
                      <a:pPr algn="l" fontAlgn="b"/>
                      <a:endParaRPr lang="en-US" sz="900" b="0" i="0" u="none" strike="noStrike">
                        <a:latin typeface="Times New Roman"/>
                      </a:endParaRPr>
                    </a:p>
                  </a:txBody>
                  <a:tcPr marL="9108" marR="9108" marT="9108" marB="0" anchor="b">
                    <a:lnL>
                      <a:noFill/>
                    </a:lnL>
                    <a:lnR>
                      <a:noFill/>
                    </a:lnR>
                    <a:lnT>
                      <a:noFill/>
                    </a:lnT>
                    <a:lnB>
                      <a:noFill/>
                    </a:lnB>
                  </a:tcPr>
                </a:tc>
                <a:tc>
                  <a:txBody>
                    <a:bodyPr/>
                    <a:lstStyle/>
                    <a:p>
                      <a:pPr algn="ctr" fontAlgn="b"/>
                      <a:endParaRPr lang="en-US" sz="900" b="0" i="0" u="none" strike="noStrike">
                        <a:latin typeface="Times New Roman"/>
                      </a:endParaRPr>
                    </a:p>
                  </a:txBody>
                  <a:tcPr marL="9108" marR="9108" marT="9108" marB="0" anchor="b">
                    <a:lnL>
                      <a:noFill/>
                    </a:lnL>
                    <a:lnR>
                      <a:noFill/>
                    </a:lnR>
                    <a:lnT>
                      <a:noFill/>
                    </a:lnT>
                    <a:lnB>
                      <a:noFill/>
                    </a:lnB>
                  </a:tcPr>
                </a:tc>
                <a:tc>
                  <a:txBody>
                    <a:bodyPr/>
                    <a:lstStyle/>
                    <a:p>
                      <a:pPr algn="ctr" fontAlgn="b"/>
                      <a:endParaRPr lang="en-US" sz="900" b="0" i="0" u="none" strike="noStrike">
                        <a:latin typeface="Times New Roman"/>
                      </a:endParaRPr>
                    </a:p>
                  </a:txBody>
                  <a:tcPr marL="9108" marR="9108" marT="9108" marB="0" anchor="b">
                    <a:lnL>
                      <a:noFill/>
                    </a:lnL>
                    <a:lnR>
                      <a:noFill/>
                    </a:lnR>
                    <a:lnT>
                      <a:noFill/>
                    </a:lnT>
                    <a:lnB>
                      <a:noFill/>
                    </a:lnB>
                  </a:tcPr>
                </a:tc>
                <a:tc>
                  <a:txBody>
                    <a:bodyPr/>
                    <a:lstStyle/>
                    <a:p>
                      <a:pPr algn="ctr" fontAlgn="b"/>
                      <a:endParaRPr lang="en-US" sz="900" b="0" i="0" u="none" strike="noStrike">
                        <a:latin typeface="Times New Roman"/>
                      </a:endParaRPr>
                    </a:p>
                  </a:txBody>
                  <a:tcPr marL="9108" marR="9108" marT="9108" marB="0" anchor="b">
                    <a:lnL>
                      <a:noFill/>
                    </a:lnL>
                    <a:lnR>
                      <a:noFill/>
                    </a:lnR>
                    <a:lnT>
                      <a:noFill/>
                    </a:lnT>
                    <a:lnB>
                      <a:noFill/>
                    </a:lnB>
                  </a:tcPr>
                </a:tc>
                <a:tc>
                  <a:txBody>
                    <a:bodyPr/>
                    <a:lstStyle/>
                    <a:p>
                      <a:pPr algn="ctr" fontAlgn="b"/>
                      <a:endParaRPr lang="en-US" sz="900" b="0" i="0" u="none" strike="noStrike">
                        <a:latin typeface="Times New Roman"/>
                      </a:endParaRPr>
                    </a:p>
                  </a:txBody>
                  <a:tcPr marL="9108" marR="9108" marT="9108" marB="0" anchor="b">
                    <a:lnL>
                      <a:noFill/>
                    </a:lnL>
                    <a:lnR>
                      <a:noFill/>
                    </a:lnR>
                    <a:lnT>
                      <a:noFill/>
                    </a:lnT>
                    <a:lnB>
                      <a:noFill/>
                    </a:lnB>
                  </a:tcPr>
                </a:tc>
              </a:tr>
              <a:tr h="191248">
                <a:tc gridSpan="5">
                  <a:txBody>
                    <a:bodyPr/>
                    <a:lstStyle/>
                    <a:p>
                      <a:pPr algn="ctr" fontAlgn="b"/>
                      <a:r>
                        <a:rPr lang="en-US" sz="900" b="1" i="0" u="none" strike="noStrike" dirty="0">
                          <a:latin typeface="Tahoma"/>
                        </a:rPr>
                        <a:t>MONDAY, JULY </a:t>
                      </a:r>
                      <a:r>
                        <a:rPr lang="en-US" sz="900" b="1" i="0" u="none" strike="noStrike" dirty="0" smtClean="0">
                          <a:latin typeface="Tahoma"/>
                        </a:rPr>
                        <a:t>2</a:t>
                      </a:r>
                      <a:endParaRPr lang="en-US" sz="900" b="1" i="0" u="none" strike="noStrike" dirty="0">
                        <a:latin typeface="Tahoma"/>
                      </a:endParaRPr>
                    </a:p>
                  </a:txBody>
                  <a:tcPr marL="9108" marR="9108" marT="910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1248">
                <a:tc>
                  <a:txBody>
                    <a:bodyPr/>
                    <a:lstStyle/>
                    <a:p>
                      <a:pPr algn="ctr" fontAlgn="b"/>
                      <a:r>
                        <a:rPr lang="en-US" sz="900" b="1" i="0" u="none" strike="noStrike">
                          <a:latin typeface="Times New Roman"/>
                        </a:rPr>
                        <a:t>Exercise</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1" i="0" u="none" strike="noStrike">
                          <a:latin typeface="Times New Roman"/>
                        </a:rPr>
                        <a:t>Core/stability work</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1" i="0" u="none" strike="noStrike">
                          <a:latin typeface="Times New Roman"/>
                        </a:rPr>
                        <a:t>Push Press</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3 - 80%</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4 - 90%</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1" i="0" u="none" strike="noStrike">
                          <a:latin typeface="Times New Roman"/>
                        </a:rPr>
                        <a:t>Front Squat</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5 - 65%</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8 - 80%</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1" i="0" u="none" strike="noStrike">
                          <a:latin typeface="Times New Roman"/>
                        </a:rPr>
                        <a:t>DB Elevated Squat Squat: 30% back squat</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8ea - 30%</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1" i="0" u="none" strike="noStrike">
                          <a:latin typeface="Times New Roman"/>
                        </a:rPr>
                        <a:t>Physio Ball Leg Curl</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1" i="0" u="none" strike="noStrike">
                          <a:latin typeface="Times New Roman"/>
                        </a:rPr>
                        <a:t>Reverse Hyperextension</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1" i="0" u="none" strike="noStrike">
                          <a:latin typeface="Times New Roman"/>
                        </a:rPr>
                        <a:t>Plate Holds: use 25 lbs.</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:30</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2</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endParaRPr lang="en-US" sz="900" b="0" i="0" u="none" strike="noStrike">
                        <a:latin typeface="Times New Roman"/>
                      </a:endParaRPr>
                    </a:p>
                  </a:txBody>
                  <a:tcPr marL="9108" marR="9108" marT="910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108" marR="9108" marT="910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108" marR="9108" marT="910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108" marR="9108" marT="910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108" marR="9108" marT="9108" marB="0" anchor="b">
                    <a:lnL>
                      <a:noFill/>
                    </a:lnL>
                    <a:lnR>
                      <a:noFill/>
                    </a:lnR>
                    <a:lnT w="6350" cap="flat" cmpd="sng" algn="ctr">
                      <a:solidFill>
                        <a:srgbClr val="000000"/>
                      </a:solidFill>
                      <a:prstDash val="solid"/>
                      <a:round/>
                      <a:headEnd type="none" w="med" len="med"/>
                      <a:tailEnd type="none" w="med" len="med"/>
                    </a:lnT>
                    <a:lnB>
                      <a:noFill/>
                    </a:lnB>
                  </a:tcPr>
                </a:tc>
              </a:tr>
              <a:tr h="191248">
                <a:tc gridSpan="5">
                  <a:txBody>
                    <a:bodyPr/>
                    <a:lstStyle/>
                    <a:p>
                      <a:pPr algn="ctr" fontAlgn="b"/>
                      <a:r>
                        <a:rPr lang="en-US" sz="900" b="1" i="0" u="none" strike="noStrike" dirty="0">
                          <a:latin typeface="Tahoma"/>
                        </a:rPr>
                        <a:t>WEDNESDAY, JULY </a:t>
                      </a:r>
                      <a:r>
                        <a:rPr lang="en-US" sz="900" b="1" i="0" u="none" strike="noStrike" dirty="0" smtClean="0">
                          <a:latin typeface="Tahoma"/>
                        </a:rPr>
                        <a:t>4</a:t>
                      </a:r>
                      <a:endParaRPr lang="en-US" sz="900" b="1" i="0" u="none" strike="noStrike" dirty="0">
                        <a:latin typeface="Tahoma"/>
                      </a:endParaRPr>
                    </a:p>
                  </a:txBody>
                  <a:tcPr marL="9108" marR="9108" marT="910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1248">
                <a:tc>
                  <a:txBody>
                    <a:bodyPr/>
                    <a:lstStyle/>
                    <a:p>
                      <a:pPr algn="ctr" fontAlgn="b"/>
                      <a:r>
                        <a:rPr lang="en-US" sz="900" b="1" i="0" u="none" strike="noStrike">
                          <a:latin typeface="Times New Roman"/>
                        </a:rPr>
                        <a:t>Exercise</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1" i="0" u="none" strike="noStrike">
                          <a:latin typeface="Times New Roman"/>
                        </a:rPr>
                        <a:t>Core/stability work</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1" i="0" u="none" strike="noStrike">
                          <a:latin typeface="Times New Roman"/>
                        </a:rPr>
                        <a:t>Clean Grip Power Pull: use clean max</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3 - 80%</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4 - 90%</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1" i="0" u="none" strike="noStrike">
                          <a:latin typeface="Times New Roman"/>
                        </a:rPr>
                        <a:t>Shoulder Press</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5 - 65%</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8 - 80%</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ctr"/>
                      <a:r>
                        <a:rPr lang="en-US" sz="900" b="1" i="0" u="none" strike="noStrike">
                          <a:latin typeface="Times New Roman"/>
                        </a:rPr>
                        <a:t>Seated Row</a:t>
                      </a:r>
                    </a:p>
                  </a:txBody>
                  <a:tcPr marL="9108" marR="9108" marT="9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en-US" sz="900" b="1" i="0" u="sng" strike="noStrike">
                          <a:latin typeface="Times New Roman"/>
                        </a:rPr>
                        <a:t>SUPERSET</a:t>
                      </a:r>
                    </a:p>
                  </a:txBody>
                  <a:tcPr marL="9108" marR="9108" marT="9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5 - 65%</a:t>
                      </a:r>
                    </a:p>
                  </a:txBody>
                  <a:tcPr marL="9108" marR="9108" marT="9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8 - 80%</a:t>
                      </a:r>
                    </a:p>
                  </a:txBody>
                  <a:tcPr marL="9108" marR="9108" marT="9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3</a:t>
                      </a:r>
                    </a:p>
                  </a:txBody>
                  <a:tcPr marL="9108" marR="9108" marT="9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91248">
                <a:tc>
                  <a:txBody>
                    <a:bodyPr/>
                    <a:lstStyle/>
                    <a:p>
                      <a:pPr algn="l" fontAlgn="ctr"/>
                      <a:r>
                        <a:rPr lang="en-US" sz="900" b="1" i="0" u="none" strike="noStrike">
                          <a:latin typeface="Times New Roman"/>
                        </a:rPr>
                        <a:t>Inverted Row</a:t>
                      </a:r>
                    </a:p>
                  </a:txBody>
                  <a:tcPr marL="9108" marR="9108" marT="9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a:txBody>
                    <a:bodyPr/>
                    <a:lstStyle/>
                    <a:p>
                      <a:pPr algn="ctr" fontAlgn="ctr"/>
                      <a:r>
                        <a:rPr lang="en-US" sz="900" b="1" i="0" u="none" strike="noStrike">
                          <a:latin typeface="Times New Roman"/>
                        </a:rPr>
                        <a:t> </a:t>
                      </a:r>
                    </a:p>
                  </a:txBody>
                  <a:tcPr marL="9108" marR="9108" marT="9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8</a:t>
                      </a:r>
                    </a:p>
                  </a:txBody>
                  <a:tcPr marL="9108" marR="9108" marT="9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3</a:t>
                      </a:r>
                    </a:p>
                  </a:txBody>
                  <a:tcPr marL="9108" marR="9108" marT="91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91248">
                <a:tc>
                  <a:txBody>
                    <a:bodyPr/>
                    <a:lstStyle/>
                    <a:p>
                      <a:pPr algn="l" fontAlgn="b"/>
                      <a:r>
                        <a:rPr lang="en-US" sz="900" b="1" i="0" u="none" strike="noStrike">
                          <a:latin typeface="Times New Roman"/>
                        </a:rPr>
                        <a:t>DB Bench Press</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8 - 80%</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1" i="0" u="none" strike="noStrike">
                          <a:latin typeface="Times New Roman"/>
                        </a:rPr>
                        <a:t>DB Rear Raise</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1" i="0" u="none" strike="noStrike">
                          <a:latin typeface="Times New Roman"/>
                        </a:rPr>
                        <a:t>use 10 lbs.</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1" i="0" u="none" strike="noStrike">
                          <a:latin typeface="Times New Roman"/>
                        </a:rPr>
                        <a:t>12</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2</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endParaRPr lang="en-US" sz="900" b="0" i="0" u="none" strike="noStrike">
                        <a:latin typeface="Times New Roman"/>
                      </a:endParaRPr>
                    </a:p>
                  </a:txBody>
                  <a:tcPr marL="9108" marR="9108" marT="910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108" marR="9108" marT="910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108" marR="9108" marT="910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108" marR="9108" marT="910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108" marR="9108" marT="9108" marB="0" anchor="b">
                    <a:lnL>
                      <a:noFill/>
                    </a:lnL>
                    <a:lnR>
                      <a:noFill/>
                    </a:lnR>
                    <a:lnT w="6350" cap="flat" cmpd="sng" algn="ctr">
                      <a:solidFill>
                        <a:srgbClr val="000000"/>
                      </a:solidFill>
                      <a:prstDash val="solid"/>
                      <a:round/>
                      <a:headEnd type="none" w="med" len="med"/>
                      <a:tailEnd type="none" w="med" len="med"/>
                    </a:lnT>
                    <a:lnB>
                      <a:noFill/>
                    </a:lnB>
                  </a:tcPr>
                </a:tc>
              </a:tr>
              <a:tr h="191248">
                <a:tc gridSpan="5">
                  <a:txBody>
                    <a:bodyPr/>
                    <a:lstStyle/>
                    <a:p>
                      <a:pPr algn="ctr" fontAlgn="b"/>
                      <a:r>
                        <a:rPr lang="en-US" sz="900" b="1" i="0" u="none" strike="noStrike" dirty="0">
                          <a:latin typeface="Tahoma"/>
                        </a:rPr>
                        <a:t>FRIDAY, JULY </a:t>
                      </a:r>
                      <a:r>
                        <a:rPr lang="en-US" sz="900" b="1" i="0" u="none" strike="noStrike" dirty="0" smtClean="0">
                          <a:latin typeface="Tahoma"/>
                        </a:rPr>
                        <a:t>6</a:t>
                      </a:r>
                      <a:endParaRPr lang="en-US" sz="900" b="1" i="0" u="none" strike="noStrike" dirty="0">
                        <a:latin typeface="Tahoma"/>
                      </a:endParaRPr>
                    </a:p>
                  </a:txBody>
                  <a:tcPr marL="9108" marR="9108" marT="910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1248">
                <a:tc>
                  <a:txBody>
                    <a:bodyPr/>
                    <a:lstStyle/>
                    <a:p>
                      <a:pPr algn="ctr" fontAlgn="b"/>
                      <a:r>
                        <a:rPr lang="en-US" sz="900" b="1" i="0" u="none" strike="noStrike">
                          <a:latin typeface="Times New Roman"/>
                        </a:rPr>
                        <a:t>Exercise</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0" i="1" u="none" strike="noStrike">
                          <a:latin typeface="Times New Roman"/>
                        </a:rPr>
                        <a:t>Core Stability work</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0" i="1" u="none" strike="noStrike">
                          <a:latin typeface="Times New Roman"/>
                        </a:rPr>
                        <a:t>DB Snatch: use snatch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4ea - 80%</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0" i="1" u="none" strike="noStrike">
                          <a:latin typeface="Times New Roman"/>
                        </a:rPr>
                        <a:t>Back Squat</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3 - 75%</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4 - 82.5%</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0" i="1" u="none" strike="noStrike">
                          <a:latin typeface="Times New Roman"/>
                        </a:rPr>
                        <a:t>DB Bench</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3 - 75%</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4 - 82.5%</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0" i="1" u="none" strike="noStrike">
                          <a:latin typeface="Times New Roman"/>
                        </a:rPr>
                        <a:t>DB Pullover</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0" i="1" u="none" strike="noStrike">
                          <a:latin typeface="Times New Roman"/>
                        </a:rPr>
                        <a:t>use 20 - 35 lbs.</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0" i="1" u="none" strike="noStrike">
                          <a:latin typeface="Times New Roman"/>
                        </a:rPr>
                        <a:t>4</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0" i="1" u="none" strike="noStrike">
                          <a:latin typeface="Times New Roman"/>
                        </a:rPr>
                        <a:t>Step Ups: 30% of back squat</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4ea - 30%</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248">
                <a:tc>
                  <a:txBody>
                    <a:bodyPr/>
                    <a:lstStyle/>
                    <a:p>
                      <a:pPr algn="l" fontAlgn="b"/>
                      <a:r>
                        <a:rPr lang="en-US" sz="900" b="0" i="1" u="none" strike="noStrike">
                          <a:latin typeface="Times New Roman"/>
                        </a:rPr>
                        <a:t>Glute Ham Raise</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0" i="1" u="none" strike="noStrike">
                          <a:latin typeface="Times New Roman"/>
                        </a:rPr>
                        <a:t> </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0" i="1" u="none" strike="noStrike">
                          <a:latin typeface="Times New Roman"/>
                        </a:rPr>
                        <a:t>4</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dirty="0">
                          <a:latin typeface="Times New Roman"/>
                        </a:rPr>
                        <a:t>2</a:t>
                      </a:r>
                    </a:p>
                  </a:txBody>
                  <a:tcPr marL="9108" marR="9108" marT="91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3679952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057400" y="273193"/>
          <a:ext cx="5029201" cy="6289324"/>
        </p:xfrm>
        <a:graphic>
          <a:graphicData uri="http://schemas.openxmlformats.org/drawingml/2006/table">
            <a:tbl>
              <a:tblPr/>
              <a:tblGrid>
                <a:gridCol w="2458720"/>
                <a:gridCol w="756530"/>
                <a:gridCol w="679157"/>
                <a:gridCol w="825305"/>
                <a:gridCol w="309489"/>
              </a:tblGrid>
              <a:tr h="352273">
                <a:tc gridSpan="5">
                  <a:txBody>
                    <a:bodyPr/>
                    <a:lstStyle/>
                    <a:p>
                      <a:pPr algn="ctr" fontAlgn="ctr"/>
                      <a:r>
                        <a:rPr lang="en-US" sz="900" b="1" i="0" u="none" strike="noStrike" dirty="0">
                          <a:latin typeface="CCSU"/>
                        </a:rPr>
                        <a:t>LACROSSE</a:t>
                      </a:r>
                    </a:p>
                  </a:txBody>
                  <a:tcPr marL="8592" marR="8592" marT="8592"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7071">
                <a:tc gridSpan="5">
                  <a:txBody>
                    <a:bodyPr/>
                    <a:lstStyle/>
                    <a:p>
                      <a:pPr algn="ctr" fontAlgn="ctr"/>
                      <a:r>
                        <a:rPr lang="en-US" sz="900" b="1" i="0" u="none" strike="noStrike">
                          <a:latin typeface="CCSU"/>
                        </a:rPr>
                        <a:t>WEEK 7</a:t>
                      </a:r>
                    </a:p>
                  </a:txBody>
                  <a:tcPr marL="8592" marR="8592" marT="8592"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5348">
                <a:tc>
                  <a:txBody>
                    <a:bodyPr/>
                    <a:lstStyle/>
                    <a:p>
                      <a:pPr algn="l" fontAlgn="ctr"/>
                      <a:endParaRPr lang="en-US" sz="900" b="0" i="0" u="none" strike="noStrike">
                        <a:latin typeface="Times New Roman"/>
                      </a:endParaRPr>
                    </a:p>
                  </a:txBody>
                  <a:tcPr marL="8592" marR="8592" marT="8592" marB="0" anchor="ctr">
                    <a:lnL>
                      <a:noFill/>
                    </a:lnL>
                    <a:lnR>
                      <a:noFill/>
                    </a:lnR>
                    <a:lnT>
                      <a:noFill/>
                    </a:lnT>
                    <a:lnB>
                      <a:noFill/>
                    </a:lnB>
                  </a:tcPr>
                </a:tc>
                <a:tc>
                  <a:txBody>
                    <a:bodyPr/>
                    <a:lstStyle/>
                    <a:p>
                      <a:pPr algn="ctr" fontAlgn="ctr"/>
                      <a:endParaRPr lang="en-US" sz="900" b="0" i="0" u="none" strike="noStrike">
                        <a:latin typeface="Times New Roman"/>
                      </a:endParaRPr>
                    </a:p>
                  </a:txBody>
                  <a:tcPr marL="8592" marR="8592" marT="8592" marB="0" anchor="ctr">
                    <a:lnL>
                      <a:noFill/>
                    </a:lnL>
                    <a:lnR>
                      <a:noFill/>
                    </a:lnR>
                    <a:lnT>
                      <a:noFill/>
                    </a:lnT>
                    <a:lnB>
                      <a:noFill/>
                    </a:lnB>
                  </a:tcPr>
                </a:tc>
                <a:tc>
                  <a:txBody>
                    <a:bodyPr/>
                    <a:lstStyle/>
                    <a:p>
                      <a:pPr algn="ctr" fontAlgn="ctr"/>
                      <a:endParaRPr lang="en-US" sz="900" b="0" i="0" u="none" strike="noStrike">
                        <a:latin typeface="Times New Roman"/>
                      </a:endParaRPr>
                    </a:p>
                  </a:txBody>
                  <a:tcPr marL="8592" marR="8592" marT="8592" marB="0" anchor="ctr">
                    <a:lnL>
                      <a:noFill/>
                    </a:lnL>
                    <a:lnR>
                      <a:noFill/>
                    </a:lnR>
                    <a:lnT>
                      <a:noFill/>
                    </a:lnT>
                    <a:lnB>
                      <a:noFill/>
                    </a:lnB>
                  </a:tcPr>
                </a:tc>
                <a:tc>
                  <a:txBody>
                    <a:bodyPr/>
                    <a:lstStyle/>
                    <a:p>
                      <a:pPr algn="ctr" fontAlgn="ctr"/>
                      <a:endParaRPr lang="en-US" sz="900" b="0" i="0" u="none" strike="noStrike">
                        <a:latin typeface="Times New Roman"/>
                      </a:endParaRPr>
                    </a:p>
                  </a:txBody>
                  <a:tcPr marL="8592" marR="8592" marT="8592" marB="0" anchor="ctr">
                    <a:lnL>
                      <a:noFill/>
                    </a:lnL>
                    <a:lnR>
                      <a:noFill/>
                    </a:lnR>
                    <a:lnT>
                      <a:noFill/>
                    </a:lnT>
                    <a:lnB>
                      <a:noFill/>
                    </a:lnB>
                  </a:tcPr>
                </a:tc>
                <a:tc>
                  <a:txBody>
                    <a:bodyPr/>
                    <a:lstStyle/>
                    <a:p>
                      <a:pPr algn="ctr" fontAlgn="ctr"/>
                      <a:endParaRPr lang="en-US" sz="900" b="0" i="0" u="none" strike="noStrike">
                        <a:latin typeface="Times New Roman"/>
                      </a:endParaRPr>
                    </a:p>
                  </a:txBody>
                  <a:tcPr marL="8592" marR="8592" marT="8592" marB="0" anchor="ctr">
                    <a:lnL>
                      <a:noFill/>
                    </a:lnL>
                    <a:lnR>
                      <a:noFill/>
                    </a:lnR>
                    <a:lnT>
                      <a:noFill/>
                    </a:lnT>
                    <a:lnB>
                      <a:noFill/>
                    </a:lnB>
                  </a:tcPr>
                </a:tc>
              </a:tr>
              <a:tr h="180432">
                <a:tc gridSpan="5">
                  <a:txBody>
                    <a:bodyPr/>
                    <a:lstStyle/>
                    <a:p>
                      <a:pPr algn="ctr" fontAlgn="ctr"/>
                      <a:r>
                        <a:rPr lang="en-US" sz="900" b="1" i="0" u="none" strike="noStrike" dirty="0">
                          <a:latin typeface="Tahoma"/>
                        </a:rPr>
                        <a:t>MONDAY, JULY </a:t>
                      </a:r>
                      <a:r>
                        <a:rPr lang="en-US" sz="900" b="1" i="0" u="none" strike="noStrike" dirty="0" smtClean="0">
                          <a:latin typeface="Tahoma"/>
                        </a:rPr>
                        <a:t>9</a:t>
                      </a:r>
                      <a:endParaRPr lang="en-US" sz="900" b="1" i="0" u="none" strike="noStrike" dirty="0">
                        <a:latin typeface="Tahoma"/>
                      </a:endParaRPr>
                    </a:p>
                  </a:txBody>
                  <a:tcPr marL="8592" marR="8592" marT="8592"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0432">
                <a:tc>
                  <a:txBody>
                    <a:bodyPr/>
                    <a:lstStyle/>
                    <a:p>
                      <a:pPr algn="ctr" fontAlgn="ctr"/>
                      <a:r>
                        <a:rPr lang="en-US" sz="900" b="1" i="0" u="none" strike="noStrike">
                          <a:latin typeface="Times New Roman"/>
                        </a:rPr>
                        <a:t>Exercise</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r>
                        <a:rPr lang="en-US" sz="900" b="1" i="0" u="none" strike="noStrike">
                          <a:latin typeface="Times New Roman"/>
                        </a:rPr>
                        <a:t>Core/stability work</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r>
                        <a:rPr lang="en-US" sz="900" b="1" i="0" u="none" strike="noStrike">
                          <a:latin typeface="Times New Roman"/>
                        </a:rPr>
                        <a:t>Snatch Grip Power Pull: use snatch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8592" marR="8592" marT="8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3 - 80%</a:t>
                      </a:r>
                    </a:p>
                  </a:txBody>
                  <a:tcPr marL="8592" marR="8592" marT="8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3 - 92.5%</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r>
                        <a:rPr lang="en-US" sz="900" b="1" i="0" u="none" strike="noStrike">
                          <a:latin typeface="Times New Roman"/>
                        </a:rPr>
                        <a:t>Back Squat</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en-US" sz="900" b="1" i="0" u="sng" strike="noStrike">
                          <a:latin typeface="Times New Roman"/>
                        </a:rPr>
                        <a:t>SUPERSET</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5 - 67.5%</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6 - 85%</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3</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0432">
                <a:tc>
                  <a:txBody>
                    <a:bodyPr/>
                    <a:lstStyle/>
                    <a:p>
                      <a:pPr algn="l" fontAlgn="ctr"/>
                      <a:r>
                        <a:rPr lang="en-US" sz="900" b="1" i="0" u="none" strike="noStrike">
                          <a:latin typeface="Times New Roman"/>
                        </a:rPr>
                        <a:t>One Legged Squat Jump</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a:txBody>
                    <a:bodyPr/>
                    <a:lstStyle/>
                    <a:p>
                      <a:pPr algn="ctr" fontAlgn="ctr"/>
                      <a:r>
                        <a:rPr lang="en-US" sz="900" b="1" i="0"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6</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3</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0432">
                <a:tc>
                  <a:txBody>
                    <a:bodyPr/>
                    <a:lstStyle/>
                    <a:p>
                      <a:pPr algn="l" fontAlgn="ctr"/>
                      <a:r>
                        <a:rPr lang="en-US" sz="900" b="1" i="0" u="none" strike="noStrike">
                          <a:latin typeface="Times New Roman"/>
                        </a:rPr>
                        <a:t>Good Mornings</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a:latin typeface="Times New Roman"/>
                        </a:rPr>
                        <a:t>use 65 lbs.</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1" i="0" u="none" strike="noStrike">
                          <a:latin typeface="Times New Roman"/>
                        </a:rPr>
                        <a:t>6</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r>
                        <a:rPr lang="en-US" sz="900" b="1" i="0" u="none" strike="noStrike">
                          <a:latin typeface="Times New Roman"/>
                        </a:rPr>
                        <a:t>Marching Glute Brigde: left + right = 1</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1" i="0"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1" i="0"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12</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r>
                        <a:rPr lang="en-US" sz="900" b="1" i="0" u="none" strike="noStrike">
                          <a:latin typeface="Times New Roman"/>
                        </a:rPr>
                        <a:t>Forearm Cicuit: Stick Twists</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:50</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2</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endParaRPr lang="en-US" sz="900" b="0" i="0" u="none" strike="noStrike">
                        <a:latin typeface="Times New Roman"/>
                      </a:endParaRPr>
                    </a:p>
                  </a:txBody>
                  <a:tcPr marL="8592" marR="8592" marT="85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8592" marR="8592" marT="85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8592" marR="8592" marT="85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8592" marR="8592" marT="85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8592" marR="8592" marT="8592" marB="0" anchor="ctr">
                    <a:lnL>
                      <a:noFill/>
                    </a:lnL>
                    <a:lnR>
                      <a:noFill/>
                    </a:lnR>
                    <a:lnT w="6350" cap="flat" cmpd="sng" algn="ctr">
                      <a:solidFill>
                        <a:srgbClr val="000000"/>
                      </a:solidFill>
                      <a:prstDash val="solid"/>
                      <a:round/>
                      <a:headEnd type="none" w="med" len="med"/>
                      <a:tailEnd type="none" w="med" len="med"/>
                    </a:lnT>
                    <a:lnB>
                      <a:noFill/>
                    </a:lnB>
                  </a:tcPr>
                </a:tc>
              </a:tr>
              <a:tr h="180432">
                <a:tc gridSpan="5">
                  <a:txBody>
                    <a:bodyPr/>
                    <a:lstStyle/>
                    <a:p>
                      <a:pPr algn="ctr" fontAlgn="ctr"/>
                      <a:r>
                        <a:rPr lang="en-US" sz="900" b="1" i="0" u="none" strike="noStrike" dirty="0">
                          <a:latin typeface="Tahoma"/>
                        </a:rPr>
                        <a:t>WEDNESDAY, JULY </a:t>
                      </a:r>
                      <a:r>
                        <a:rPr lang="en-US" sz="900" b="1" i="0" u="none" strike="noStrike" dirty="0" smtClean="0">
                          <a:latin typeface="Tahoma"/>
                        </a:rPr>
                        <a:t>11</a:t>
                      </a:r>
                      <a:endParaRPr lang="en-US" sz="900" b="1" i="0" u="none" strike="noStrike" dirty="0">
                        <a:latin typeface="Tahoma"/>
                      </a:endParaRPr>
                    </a:p>
                  </a:txBody>
                  <a:tcPr marL="8592" marR="8592" marT="8592"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0432">
                <a:tc>
                  <a:txBody>
                    <a:bodyPr/>
                    <a:lstStyle/>
                    <a:p>
                      <a:pPr algn="ctr" fontAlgn="ctr"/>
                      <a:r>
                        <a:rPr lang="en-US" sz="900" b="1" i="0" u="none" strike="noStrike">
                          <a:latin typeface="Times New Roman"/>
                        </a:rPr>
                        <a:t>Exercise</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r>
                        <a:rPr lang="en-US" sz="900" b="1" i="0" u="none" strike="noStrike">
                          <a:latin typeface="Times New Roman"/>
                        </a:rPr>
                        <a:t>Core/stability work</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r>
                        <a:rPr lang="en-US" sz="900" b="1" i="0" u="none" strike="noStrike">
                          <a:latin typeface="Times New Roman"/>
                        </a:rPr>
                        <a:t>DB Push Press: use push press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8592" marR="8592" marT="8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3 - 80%</a:t>
                      </a:r>
                    </a:p>
                  </a:txBody>
                  <a:tcPr marL="8592" marR="8592" marT="8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3ea - 92.5%</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r>
                        <a:rPr lang="en-US" sz="900" b="1" i="0" u="none" strike="noStrike">
                          <a:latin typeface="Times New Roman"/>
                        </a:rPr>
                        <a:t>Bench Press</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8592" marR="8592" marT="8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3 - 75%</a:t>
                      </a:r>
                    </a:p>
                  </a:txBody>
                  <a:tcPr marL="8592" marR="8592" marT="8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6 - 85%</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r>
                        <a:rPr lang="en-US" sz="900" b="1" i="0" u="none" strike="noStrike">
                          <a:latin typeface="Times New Roman"/>
                        </a:rPr>
                        <a:t>Pull Ups</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en-US" sz="900" b="1" i="0" u="sng" strike="noStrike">
                          <a:latin typeface="Times New Roman"/>
                        </a:rPr>
                        <a:t>SUPERSET</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6+</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3</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0432">
                <a:tc>
                  <a:txBody>
                    <a:bodyPr/>
                    <a:lstStyle/>
                    <a:p>
                      <a:pPr algn="l" fontAlgn="ctr"/>
                      <a:r>
                        <a:rPr lang="en-US" sz="900" b="1" i="0" u="none" strike="noStrike">
                          <a:latin typeface="Times New Roman"/>
                        </a:rPr>
                        <a:t>Lat Pulldown</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a:txBody>
                    <a:bodyPr/>
                    <a:lstStyle/>
                    <a:p>
                      <a:pPr algn="ctr" fontAlgn="ctr"/>
                      <a:r>
                        <a:rPr lang="en-US" sz="900" b="1" i="0" u="none" strike="noStrike">
                          <a:latin typeface="Times New Roman"/>
                        </a:rPr>
                        <a:t>3 - 75%</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6 - 85%</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latin typeface="Times New Roman"/>
                        </a:rPr>
                        <a:t>3</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0432">
                <a:tc>
                  <a:txBody>
                    <a:bodyPr/>
                    <a:lstStyle/>
                    <a:p>
                      <a:pPr algn="l" fontAlgn="ctr"/>
                      <a:r>
                        <a:rPr lang="en-US" sz="900" b="1" i="0" u="none" strike="noStrike">
                          <a:latin typeface="Times New Roman"/>
                        </a:rPr>
                        <a:t>DB Incline Press: use incline press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6 - 85%</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3</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r>
                        <a:rPr lang="en-US" sz="900" b="1" i="0" u="none" strike="noStrike">
                          <a:latin typeface="Times New Roman"/>
                        </a:rPr>
                        <a:t>Empty Cans</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a:latin typeface="Times New Roman"/>
                        </a:rPr>
                        <a:t>use 2.5 - 5 lbs.</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1" i="0" u="none" strike="noStrike">
                          <a:latin typeface="Times New Roman"/>
                        </a:rPr>
                        <a:t>12</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2</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endParaRPr lang="en-US" sz="900" b="1" i="0" u="none" strike="noStrike">
                        <a:latin typeface="Times New Roman"/>
                      </a:endParaRPr>
                    </a:p>
                  </a:txBody>
                  <a:tcPr marL="8592" marR="8592" marT="85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8592" marR="8592" marT="85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8592" marR="8592" marT="85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8592" marR="8592" marT="859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latin typeface="Times New Roman"/>
                      </a:endParaRPr>
                    </a:p>
                  </a:txBody>
                  <a:tcPr marL="8592" marR="8592" marT="8592" marB="0" anchor="ctr">
                    <a:lnL>
                      <a:noFill/>
                    </a:lnL>
                    <a:lnR>
                      <a:noFill/>
                    </a:lnR>
                    <a:lnT w="6350" cap="flat" cmpd="sng" algn="ctr">
                      <a:solidFill>
                        <a:srgbClr val="000000"/>
                      </a:solidFill>
                      <a:prstDash val="solid"/>
                      <a:round/>
                      <a:headEnd type="none" w="med" len="med"/>
                      <a:tailEnd type="none" w="med" len="med"/>
                    </a:lnT>
                    <a:lnB>
                      <a:noFill/>
                    </a:lnB>
                  </a:tcPr>
                </a:tc>
              </a:tr>
              <a:tr h="180432">
                <a:tc gridSpan="5">
                  <a:txBody>
                    <a:bodyPr/>
                    <a:lstStyle/>
                    <a:p>
                      <a:pPr algn="ctr" fontAlgn="ctr"/>
                      <a:r>
                        <a:rPr lang="en-US" sz="900" b="1" i="0" u="none" strike="noStrike" dirty="0">
                          <a:latin typeface="Tahoma"/>
                        </a:rPr>
                        <a:t>FRIDAY, JULY </a:t>
                      </a:r>
                      <a:r>
                        <a:rPr lang="en-US" sz="900" b="1" i="0" u="none" strike="noStrike" dirty="0" smtClean="0">
                          <a:latin typeface="Tahoma"/>
                        </a:rPr>
                        <a:t>13</a:t>
                      </a:r>
                      <a:endParaRPr lang="en-US" sz="900" b="1" i="0" u="none" strike="noStrike" dirty="0">
                        <a:latin typeface="Tahoma"/>
                      </a:endParaRPr>
                    </a:p>
                  </a:txBody>
                  <a:tcPr marL="8592" marR="8592" marT="8592"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0432">
                <a:tc>
                  <a:txBody>
                    <a:bodyPr/>
                    <a:lstStyle/>
                    <a:p>
                      <a:pPr algn="ctr" fontAlgn="ctr"/>
                      <a:r>
                        <a:rPr lang="en-US" sz="900" b="1" i="0" u="none" strike="noStrike">
                          <a:latin typeface="Times New Roman"/>
                        </a:rPr>
                        <a:t>Exercise</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w/up</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Work set</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latin typeface="Times New Roman"/>
                        </a:rPr>
                        <a:t>Sets</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r>
                        <a:rPr lang="en-US" sz="900" b="0" i="1" u="none" strike="noStrike">
                          <a:latin typeface="Times New Roman"/>
                        </a:rPr>
                        <a:t>Core Stability work</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r>
                        <a:rPr lang="en-US" sz="900" b="0" i="1" u="none" strike="noStrike">
                          <a:latin typeface="Times New Roman"/>
                        </a:rPr>
                        <a:t>One Arm DB Snatch: use snatch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592" marR="8592" marT="8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8592" marR="8592" marT="8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3 - 82.5%</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r>
                        <a:rPr lang="en-US" sz="900" b="0" i="1" u="none" strike="noStrike">
                          <a:latin typeface="Times New Roman"/>
                        </a:rPr>
                        <a:t>Front Squat</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8592" marR="8592" marT="8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3 - 75%</a:t>
                      </a:r>
                    </a:p>
                  </a:txBody>
                  <a:tcPr marL="8592" marR="8592" marT="8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3 - 87.5%</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r>
                        <a:rPr lang="en-US" sz="900" b="0" i="1" u="none" strike="noStrike">
                          <a:latin typeface="Times New Roman"/>
                        </a:rPr>
                        <a:t>Push Ups</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8592" marR="8592" marT="8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3 - 75%</a:t>
                      </a:r>
                    </a:p>
                  </a:txBody>
                  <a:tcPr marL="8592" marR="8592" marT="8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6+</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r>
                        <a:rPr lang="en-US" sz="900" b="0" i="1" u="none" strike="noStrike">
                          <a:latin typeface="Times New Roman"/>
                        </a:rPr>
                        <a:t>Seated Row: use bent over row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3 - 87.5%</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2104">
                <a:tc>
                  <a:txBody>
                    <a:bodyPr/>
                    <a:lstStyle/>
                    <a:p>
                      <a:pPr algn="l" fontAlgn="ctr"/>
                      <a:r>
                        <a:rPr lang="en-US" sz="900" b="0" i="1" u="none" strike="noStrike">
                          <a:latin typeface="Times New Roman"/>
                        </a:rPr>
                        <a:t>DB Side Lunge: 35% of back squat</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1" u="none" strike="noStrike">
                          <a:latin typeface="Times New Roman"/>
                        </a:rPr>
                        <a:t>choose a DB that’s 1/4 your BW</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latin typeface="Times New Roman"/>
                        </a:rPr>
                        <a:t>3ea - 35%</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latin typeface="Times New Roman"/>
                        </a:rPr>
                        <a:t>2</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32">
                <a:tc>
                  <a:txBody>
                    <a:bodyPr/>
                    <a:lstStyle/>
                    <a:p>
                      <a:pPr algn="l" fontAlgn="ctr"/>
                      <a:r>
                        <a:rPr lang="en-US" sz="900" b="0" i="1" u="none" strike="noStrike">
                          <a:latin typeface="Times New Roman"/>
                        </a:rPr>
                        <a:t>RDL: use clean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gridSpan="2">
                  <a:txBody>
                    <a:bodyPr/>
                    <a:lstStyle/>
                    <a:p>
                      <a:pPr algn="ctr" fontAlgn="ctr"/>
                      <a:r>
                        <a:rPr lang="en-US" sz="900" b="1" i="0" u="sng" strike="noStrike">
                          <a:latin typeface="Times New Roman"/>
                        </a:rPr>
                        <a:t>SUPERSET</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hMerge="1">
                  <a:txBody>
                    <a:bodyPr/>
                    <a:lstStyle/>
                    <a:p>
                      <a:endParaRPr lang="en-US"/>
                    </a:p>
                  </a:txBody>
                  <a:tcPr/>
                </a:tc>
                <a:tc>
                  <a:txBody>
                    <a:bodyPr/>
                    <a:lstStyle/>
                    <a:p>
                      <a:pPr algn="ctr" fontAlgn="ctr"/>
                      <a:r>
                        <a:rPr lang="en-US" sz="900" b="0" i="1" u="none" strike="noStrike">
                          <a:latin typeface="Times New Roman"/>
                        </a:rPr>
                        <a:t>6 - 82.5%</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2</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0432">
                <a:tc>
                  <a:txBody>
                    <a:bodyPr/>
                    <a:lstStyle/>
                    <a:p>
                      <a:pPr algn="l" fontAlgn="ctr"/>
                      <a:r>
                        <a:rPr lang="en-US" sz="900" b="0" i="1" u="none" strike="noStrike">
                          <a:latin typeface="Times New Roman"/>
                        </a:rPr>
                        <a:t>Bar Shrug: use clean %</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vMerge="1">
                  <a:txBody>
                    <a:bodyPr/>
                    <a:lstStyle/>
                    <a:p>
                      <a:endParaRPr lang="en-US"/>
                    </a:p>
                  </a:txBody>
                  <a:tcPr/>
                </a:tc>
                <a:tc hMerge="1" vMerge="1">
                  <a:txBody>
                    <a:bodyPr/>
                    <a:lstStyle/>
                    <a:p>
                      <a:endParaRPr lang="en-US"/>
                    </a:p>
                  </a:txBody>
                  <a:tcPr/>
                </a:tc>
                <a:tc>
                  <a:txBody>
                    <a:bodyPr/>
                    <a:lstStyle/>
                    <a:p>
                      <a:pPr algn="ctr" fontAlgn="ctr"/>
                      <a:r>
                        <a:rPr lang="en-US" sz="900" b="0" i="1" u="none" strike="noStrike">
                          <a:latin typeface="Times New Roman"/>
                        </a:rPr>
                        <a:t>6 - 82.5%</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dirty="0">
                          <a:latin typeface="Times New Roman"/>
                        </a:rPr>
                        <a:t>2</a:t>
                      </a:r>
                    </a:p>
                  </a:txBody>
                  <a:tcPr marL="8592" marR="8592" marT="85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bl>
          </a:graphicData>
        </a:graphic>
      </p:graphicFrame>
    </p:spTree>
    <p:extLst>
      <p:ext uri="{BB962C8B-B14F-4D97-AF65-F5344CB8AC3E}">
        <p14:creationId xmlns="" xmlns:p14="http://schemas.microsoft.com/office/powerpoint/2010/main" val="16266463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905000" y="220077"/>
          <a:ext cx="5333999" cy="6415628"/>
        </p:xfrm>
        <a:graphic>
          <a:graphicData uri="http://schemas.openxmlformats.org/drawingml/2006/table">
            <a:tbl>
              <a:tblPr/>
              <a:tblGrid>
                <a:gridCol w="2796646"/>
                <a:gridCol w="777875"/>
                <a:gridCol w="703791"/>
                <a:gridCol w="722312"/>
                <a:gridCol w="333375"/>
              </a:tblGrid>
              <a:tr h="378800">
                <a:tc gridSpan="5">
                  <a:txBody>
                    <a:bodyPr/>
                    <a:lstStyle/>
                    <a:p>
                      <a:pPr algn="ctr" fontAlgn="b"/>
                      <a:r>
                        <a:rPr lang="en-US" sz="900" b="1" i="0" u="none" strike="noStrike" dirty="0">
                          <a:latin typeface="CCSU"/>
                        </a:rPr>
                        <a:t>LACROSSE</a:t>
                      </a:r>
                    </a:p>
                  </a:txBody>
                  <a:tcPr marL="9240" marR="9240" marT="924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763">
                <a:tc gridSpan="5">
                  <a:txBody>
                    <a:bodyPr/>
                    <a:lstStyle/>
                    <a:p>
                      <a:pPr algn="ctr" fontAlgn="b"/>
                      <a:r>
                        <a:rPr lang="en-US" sz="900" b="1" i="0" u="sng" strike="noStrike">
                          <a:latin typeface="CCSU"/>
                        </a:rPr>
                        <a:t>WEEK 8: Unload No Extra Reps</a:t>
                      </a:r>
                    </a:p>
                  </a:txBody>
                  <a:tcPr marL="9240" marR="9240" marT="924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8485">
                <a:tc>
                  <a:txBody>
                    <a:bodyPr/>
                    <a:lstStyle/>
                    <a:p>
                      <a:pPr algn="l" fontAlgn="b"/>
                      <a:endParaRPr lang="en-US" sz="900" b="0" i="0" u="none" strike="noStrike">
                        <a:latin typeface="Times New Roman"/>
                      </a:endParaRPr>
                    </a:p>
                  </a:txBody>
                  <a:tcPr marL="9240" marR="9240" marT="9240" marB="0" anchor="b">
                    <a:lnL>
                      <a:noFill/>
                    </a:lnL>
                    <a:lnR>
                      <a:noFill/>
                    </a:lnR>
                    <a:lnT>
                      <a:noFill/>
                    </a:lnT>
                    <a:lnB>
                      <a:noFill/>
                    </a:lnB>
                  </a:tcPr>
                </a:tc>
                <a:tc>
                  <a:txBody>
                    <a:bodyPr/>
                    <a:lstStyle/>
                    <a:p>
                      <a:pPr algn="ctr" fontAlgn="b"/>
                      <a:endParaRPr lang="en-US" sz="900" b="0" i="0" u="none" strike="noStrike">
                        <a:latin typeface="Times New Roman"/>
                      </a:endParaRPr>
                    </a:p>
                  </a:txBody>
                  <a:tcPr marL="9240" marR="9240" marT="9240" marB="0" anchor="b">
                    <a:lnL>
                      <a:noFill/>
                    </a:lnL>
                    <a:lnR>
                      <a:noFill/>
                    </a:lnR>
                    <a:lnT>
                      <a:noFill/>
                    </a:lnT>
                    <a:lnB>
                      <a:noFill/>
                    </a:lnB>
                  </a:tcPr>
                </a:tc>
                <a:tc>
                  <a:txBody>
                    <a:bodyPr/>
                    <a:lstStyle/>
                    <a:p>
                      <a:pPr algn="ctr" fontAlgn="b"/>
                      <a:endParaRPr lang="en-US" sz="900" b="0" i="0" u="none" strike="noStrike">
                        <a:latin typeface="Times New Roman"/>
                      </a:endParaRPr>
                    </a:p>
                  </a:txBody>
                  <a:tcPr marL="9240" marR="9240" marT="9240" marB="0" anchor="b">
                    <a:lnL>
                      <a:noFill/>
                    </a:lnL>
                    <a:lnR>
                      <a:noFill/>
                    </a:lnR>
                    <a:lnT>
                      <a:noFill/>
                    </a:lnT>
                    <a:lnB>
                      <a:noFill/>
                    </a:lnB>
                  </a:tcPr>
                </a:tc>
                <a:tc>
                  <a:txBody>
                    <a:bodyPr/>
                    <a:lstStyle/>
                    <a:p>
                      <a:pPr algn="ctr" fontAlgn="b"/>
                      <a:endParaRPr lang="en-US" sz="900" b="0" i="0" u="none" strike="noStrike">
                        <a:latin typeface="Times New Roman"/>
                      </a:endParaRPr>
                    </a:p>
                  </a:txBody>
                  <a:tcPr marL="9240" marR="9240" marT="9240" marB="0" anchor="b">
                    <a:lnL>
                      <a:noFill/>
                    </a:lnL>
                    <a:lnR>
                      <a:noFill/>
                    </a:lnR>
                    <a:lnT>
                      <a:noFill/>
                    </a:lnT>
                    <a:lnB>
                      <a:noFill/>
                    </a:lnB>
                  </a:tcPr>
                </a:tc>
                <a:tc>
                  <a:txBody>
                    <a:bodyPr/>
                    <a:lstStyle/>
                    <a:p>
                      <a:pPr algn="ctr" fontAlgn="b"/>
                      <a:endParaRPr lang="en-US" sz="900" b="0" i="0" u="none" strike="noStrike">
                        <a:latin typeface="Times New Roman"/>
                      </a:endParaRPr>
                    </a:p>
                  </a:txBody>
                  <a:tcPr marL="9240" marR="9240" marT="9240" marB="0" anchor="b">
                    <a:lnL>
                      <a:noFill/>
                    </a:lnL>
                    <a:lnR>
                      <a:noFill/>
                    </a:lnR>
                    <a:lnT>
                      <a:noFill/>
                    </a:lnT>
                    <a:lnB>
                      <a:noFill/>
                    </a:lnB>
                  </a:tcPr>
                </a:tc>
              </a:tr>
              <a:tr h="194020">
                <a:tc gridSpan="5">
                  <a:txBody>
                    <a:bodyPr/>
                    <a:lstStyle/>
                    <a:p>
                      <a:pPr algn="ctr" fontAlgn="b"/>
                      <a:r>
                        <a:rPr lang="en-US" sz="900" b="1" i="0" u="none" strike="noStrike" dirty="0">
                          <a:latin typeface="Tahoma"/>
                        </a:rPr>
                        <a:t>MONDAY, JULY </a:t>
                      </a:r>
                      <a:r>
                        <a:rPr lang="en-US" sz="900" b="1" i="0" u="none" strike="noStrike" dirty="0" smtClean="0">
                          <a:latin typeface="Tahoma"/>
                        </a:rPr>
                        <a:t>16</a:t>
                      </a:r>
                      <a:endParaRPr lang="en-US" sz="900" b="1" i="0" u="none" strike="noStrike" dirty="0">
                        <a:latin typeface="Tahoma"/>
                      </a:endParaRPr>
                    </a:p>
                  </a:txBody>
                  <a:tcPr marL="9240" marR="9240" marT="924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020">
                <a:tc>
                  <a:txBody>
                    <a:bodyPr/>
                    <a:lstStyle/>
                    <a:p>
                      <a:pPr algn="ctr" fontAlgn="b"/>
                      <a:r>
                        <a:rPr lang="en-US" sz="900" b="1" i="0" u="none" strike="noStrike">
                          <a:latin typeface="Times New Roman"/>
                        </a:rPr>
                        <a:t>Exercise</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Core/stability work</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Push Press</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3 - 60%</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3 - 72.5%</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Front Squat</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3 - 77.5%</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DB Elevated Squat Squat: 20% back squat</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3ea - 20%</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Physio Ball Leg Curl</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12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Reverse Hyperextension</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12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Plate Holds: use 25 lbs.</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:40</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endParaRPr lang="en-US" sz="900" b="0" i="0" u="none" strike="noStrike">
                        <a:latin typeface="Times New Roman"/>
                      </a:endParaRPr>
                    </a:p>
                  </a:txBody>
                  <a:tcPr marL="9240" marR="9240" marT="92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240" marR="9240" marT="92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240" marR="9240" marT="92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240" marR="9240" marT="92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240" marR="9240" marT="9240" marB="0" anchor="b">
                    <a:lnL>
                      <a:noFill/>
                    </a:lnL>
                    <a:lnR>
                      <a:noFill/>
                    </a:lnR>
                    <a:lnT w="6350" cap="flat" cmpd="sng" algn="ctr">
                      <a:solidFill>
                        <a:srgbClr val="000000"/>
                      </a:solidFill>
                      <a:prstDash val="solid"/>
                      <a:round/>
                      <a:headEnd type="none" w="med" len="med"/>
                      <a:tailEnd type="none" w="med" len="med"/>
                    </a:lnT>
                    <a:lnB>
                      <a:noFill/>
                    </a:lnB>
                  </a:tcPr>
                </a:tc>
              </a:tr>
              <a:tr h="194020">
                <a:tc gridSpan="5">
                  <a:txBody>
                    <a:bodyPr/>
                    <a:lstStyle/>
                    <a:p>
                      <a:pPr algn="ctr" fontAlgn="b"/>
                      <a:r>
                        <a:rPr lang="en-US" sz="900" b="1" i="0" u="none" strike="noStrike" dirty="0">
                          <a:latin typeface="Tahoma"/>
                        </a:rPr>
                        <a:t>WEDNESDAY, JULY </a:t>
                      </a:r>
                      <a:r>
                        <a:rPr lang="en-US" sz="900" b="1" i="0" u="none" strike="noStrike" dirty="0" smtClean="0">
                          <a:latin typeface="Tahoma"/>
                        </a:rPr>
                        <a:t>28</a:t>
                      </a:r>
                      <a:endParaRPr lang="en-US" sz="900" b="1" i="0" u="none" strike="noStrike" dirty="0">
                        <a:latin typeface="Tahoma"/>
                      </a:endParaRPr>
                    </a:p>
                  </a:txBody>
                  <a:tcPr marL="9240" marR="9240" marT="924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020">
                <a:tc>
                  <a:txBody>
                    <a:bodyPr/>
                    <a:lstStyle/>
                    <a:p>
                      <a:pPr algn="ctr" fontAlgn="b"/>
                      <a:r>
                        <a:rPr lang="en-US" sz="900" b="1" i="0" u="none" strike="noStrike">
                          <a:latin typeface="Times New Roman"/>
                        </a:rPr>
                        <a:t>Exercise</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Core/stability work</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Clean Grip Power Pull: use clean max</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3 - 60%</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3 - 72.5%</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Shoulder Press</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3 - 77.5%</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ctr"/>
                      <a:r>
                        <a:rPr lang="en-US" sz="900" b="0" i="1" u="none" strike="noStrike">
                          <a:latin typeface="Times New Roman"/>
                        </a:rPr>
                        <a:t>Seated Row</a:t>
                      </a:r>
                    </a:p>
                  </a:txBody>
                  <a:tcPr marL="9240" marR="9240" marT="92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en-US" sz="900" b="0" i="1" u="sng" strike="noStrike">
                          <a:latin typeface="Times New Roman"/>
                        </a:rPr>
                        <a:t>SUPERSET</a:t>
                      </a:r>
                    </a:p>
                  </a:txBody>
                  <a:tcPr marL="9240" marR="9240" marT="92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1" u="none" strike="noStrike">
                          <a:latin typeface="Times New Roman"/>
                        </a:rPr>
                        <a:t>3 - 65%</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3 - 77.5%</a:t>
                      </a:r>
                    </a:p>
                  </a:txBody>
                  <a:tcPr marL="9240" marR="9240" marT="92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2</a:t>
                      </a:r>
                    </a:p>
                  </a:txBody>
                  <a:tcPr marL="9240" marR="9240" marT="92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94020">
                <a:tc>
                  <a:txBody>
                    <a:bodyPr/>
                    <a:lstStyle/>
                    <a:p>
                      <a:pPr algn="l" fontAlgn="ctr"/>
                      <a:r>
                        <a:rPr lang="en-US" sz="900" b="0" i="1" u="none" strike="noStrike">
                          <a:latin typeface="Times New Roman"/>
                        </a:rPr>
                        <a:t>Inverted Row</a:t>
                      </a:r>
                    </a:p>
                  </a:txBody>
                  <a:tcPr marL="9240" marR="9240" marT="92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a:txBody>
                    <a:bodyPr/>
                    <a:lstStyle/>
                    <a:p>
                      <a:pPr algn="ctr" fontAlgn="ctr"/>
                      <a:r>
                        <a:rPr lang="en-US" sz="900" b="0" i="1" u="none" strike="noStrike">
                          <a:latin typeface="Times New Roman"/>
                        </a:rPr>
                        <a:t> </a:t>
                      </a:r>
                    </a:p>
                  </a:txBody>
                  <a:tcPr marL="9240" marR="9240" marT="92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12+</a:t>
                      </a:r>
                    </a:p>
                  </a:txBody>
                  <a:tcPr marL="9240" marR="9240" marT="92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latin typeface="Times New Roman"/>
                        </a:rPr>
                        <a:t>2</a:t>
                      </a:r>
                    </a:p>
                  </a:txBody>
                  <a:tcPr marL="9240" marR="9240" marT="92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94020">
                <a:tc>
                  <a:txBody>
                    <a:bodyPr/>
                    <a:lstStyle/>
                    <a:p>
                      <a:pPr algn="l" fontAlgn="b"/>
                      <a:r>
                        <a:rPr lang="en-US" sz="900" b="0" i="1" u="none" strike="noStrike">
                          <a:latin typeface="Times New Roman"/>
                        </a:rPr>
                        <a:t>DB Bench Press</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3 - 77.5%</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DB Rear Raise</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0" i="1" u="none" strike="noStrike">
                          <a:latin typeface="Times New Roman"/>
                        </a:rPr>
                        <a:t>use 10 lbs.</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0" i="1" u="none" strike="noStrike">
                          <a:latin typeface="Times New Roman"/>
                        </a:rPr>
                        <a:t>12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endParaRPr lang="en-US" sz="900" b="1" i="0" u="none" strike="noStrike">
                        <a:latin typeface="Times New Roman"/>
                      </a:endParaRPr>
                    </a:p>
                  </a:txBody>
                  <a:tcPr marL="9240" marR="9240" marT="92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240" marR="9240" marT="92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240" marR="9240" marT="92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240" marR="9240" marT="924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240" marR="9240" marT="9240" marB="0" anchor="b">
                    <a:lnL>
                      <a:noFill/>
                    </a:lnL>
                    <a:lnR>
                      <a:noFill/>
                    </a:lnR>
                    <a:lnT w="6350" cap="flat" cmpd="sng" algn="ctr">
                      <a:solidFill>
                        <a:srgbClr val="000000"/>
                      </a:solidFill>
                      <a:prstDash val="solid"/>
                      <a:round/>
                      <a:headEnd type="none" w="med" len="med"/>
                      <a:tailEnd type="none" w="med" len="med"/>
                    </a:lnT>
                    <a:lnB>
                      <a:noFill/>
                    </a:lnB>
                  </a:tcPr>
                </a:tc>
              </a:tr>
              <a:tr h="194020">
                <a:tc gridSpan="5">
                  <a:txBody>
                    <a:bodyPr/>
                    <a:lstStyle/>
                    <a:p>
                      <a:pPr algn="ctr" fontAlgn="b"/>
                      <a:r>
                        <a:rPr lang="en-US" sz="900" b="1" i="0" u="none" strike="noStrike" dirty="0">
                          <a:latin typeface="Tahoma"/>
                        </a:rPr>
                        <a:t>FRIDAY, JULY </a:t>
                      </a:r>
                      <a:r>
                        <a:rPr lang="en-US" sz="900" b="1" i="0" u="none" strike="noStrike" dirty="0" smtClean="0">
                          <a:latin typeface="Tahoma"/>
                        </a:rPr>
                        <a:t>20</a:t>
                      </a:r>
                      <a:endParaRPr lang="en-US" sz="900" b="1" i="0" u="none" strike="noStrike" dirty="0">
                        <a:latin typeface="Tahoma"/>
                      </a:endParaRPr>
                    </a:p>
                  </a:txBody>
                  <a:tcPr marL="9240" marR="9240" marT="924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020">
                <a:tc>
                  <a:txBody>
                    <a:bodyPr/>
                    <a:lstStyle/>
                    <a:p>
                      <a:pPr algn="ctr" fontAlgn="b"/>
                      <a:r>
                        <a:rPr lang="en-US" sz="900" b="1" i="0" u="none" strike="noStrike">
                          <a:latin typeface="Times New Roman"/>
                        </a:rPr>
                        <a:t>Exercise</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Core Stability work</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DB Snatch: use snatch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3 - 60%</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3 - 72.5%</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Back Squat</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3 - 77.5%</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DB Bench</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3 - 77.5%</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DB Pullover</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0" i="1" u="none" strike="noStrike">
                          <a:latin typeface="Times New Roman"/>
                        </a:rPr>
                        <a:t>use 20 - 35 lbs.</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0" i="1" u="none" strike="noStrike">
                          <a:latin typeface="Times New Roman"/>
                        </a:rPr>
                        <a:t>6</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Step Ups: 20% of back squat</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3ea - 20%</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0">
                <a:tc>
                  <a:txBody>
                    <a:bodyPr/>
                    <a:lstStyle/>
                    <a:p>
                      <a:pPr algn="l" fontAlgn="b"/>
                      <a:r>
                        <a:rPr lang="en-US" sz="900" b="0" i="1" u="none" strike="noStrike">
                          <a:latin typeface="Times New Roman"/>
                        </a:rPr>
                        <a:t>Glute Ham Raise</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1" u="none" strike="noStrike">
                          <a:latin typeface="Times New Roman"/>
                        </a:rPr>
                        <a:t> </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6</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dirty="0">
                          <a:latin typeface="Times New Roman"/>
                        </a:rPr>
                        <a:t>2</a:t>
                      </a:r>
                    </a:p>
                  </a:txBody>
                  <a:tcPr marL="9240" marR="9240" marT="92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40758274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828801" y="304429"/>
          <a:ext cx="5410200" cy="6324593"/>
        </p:xfrm>
        <a:graphic>
          <a:graphicData uri="http://schemas.openxmlformats.org/drawingml/2006/table">
            <a:tbl>
              <a:tblPr/>
              <a:tblGrid>
                <a:gridCol w="2787073"/>
                <a:gridCol w="801511"/>
                <a:gridCol w="719538"/>
                <a:gridCol w="774187"/>
                <a:gridCol w="327891"/>
              </a:tblGrid>
              <a:tr h="373012">
                <a:tc gridSpan="5">
                  <a:txBody>
                    <a:bodyPr/>
                    <a:lstStyle/>
                    <a:p>
                      <a:pPr algn="ctr" fontAlgn="b"/>
                      <a:r>
                        <a:rPr lang="en-US" sz="900" b="1" i="0" u="none" strike="noStrike" dirty="0">
                          <a:latin typeface="CCSU"/>
                        </a:rPr>
                        <a:t>LACROSSE</a:t>
                      </a:r>
                    </a:p>
                  </a:txBody>
                  <a:tcPr marL="9098" marR="9098" marT="909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2254">
                <a:tc gridSpan="5">
                  <a:txBody>
                    <a:bodyPr/>
                    <a:lstStyle/>
                    <a:p>
                      <a:pPr algn="ctr" fontAlgn="b"/>
                      <a:r>
                        <a:rPr lang="en-US" sz="900" b="1" i="0" u="none" strike="noStrike">
                          <a:latin typeface="CCSU"/>
                        </a:rPr>
                        <a:t>WEEK 9</a:t>
                      </a:r>
                    </a:p>
                  </a:txBody>
                  <a:tcPr marL="9098" marR="9098" marT="909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8732">
                <a:tc>
                  <a:txBody>
                    <a:bodyPr/>
                    <a:lstStyle/>
                    <a:p>
                      <a:pPr algn="l" fontAlgn="b"/>
                      <a:endParaRPr lang="en-US" sz="900" b="0" i="0" u="none" strike="noStrike">
                        <a:latin typeface="Times New Roman"/>
                      </a:endParaRPr>
                    </a:p>
                  </a:txBody>
                  <a:tcPr marL="9098" marR="9098" marT="9098" marB="0" anchor="b">
                    <a:lnL>
                      <a:noFill/>
                    </a:lnL>
                    <a:lnR>
                      <a:noFill/>
                    </a:lnR>
                    <a:lnT>
                      <a:noFill/>
                    </a:lnT>
                    <a:lnB>
                      <a:noFill/>
                    </a:lnB>
                  </a:tcPr>
                </a:tc>
                <a:tc>
                  <a:txBody>
                    <a:bodyPr/>
                    <a:lstStyle/>
                    <a:p>
                      <a:pPr algn="ctr" fontAlgn="b"/>
                      <a:endParaRPr lang="en-US" sz="900" b="0" i="0" u="none" strike="noStrike">
                        <a:latin typeface="Times New Roman"/>
                      </a:endParaRPr>
                    </a:p>
                  </a:txBody>
                  <a:tcPr marL="9098" marR="9098" marT="9098" marB="0" anchor="b">
                    <a:lnL>
                      <a:noFill/>
                    </a:lnL>
                    <a:lnR>
                      <a:noFill/>
                    </a:lnR>
                    <a:lnT>
                      <a:noFill/>
                    </a:lnT>
                    <a:lnB>
                      <a:noFill/>
                    </a:lnB>
                  </a:tcPr>
                </a:tc>
                <a:tc>
                  <a:txBody>
                    <a:bodyPr/>
                    <a:lstStyle/>
                    <a:p>
                      <a:pPr algn="ctr" fontAlgn="b"/>
                      <a:endParaRPr lang="en-US" sz="900" b="0" i="0" u="none" strike="noStrike">
                        <a:latin typeface="Times New Roman"/>
                      </a:endParaRPr>
                    </a:p>
                  </a:txBody>
                  <a:tcPr marL="9098" marR="9098" marT="9098" marB="0" anchor="b">
                    <a:lnL>
                      <a:noFill/>
                    </a:lnL>
                    <a:lnR>
                      <a:noFill/>
                    </a:lnR>
                    <a:lnT>
                      <a:noFill/>
                    </a:lnT>
                    <a:lnB>
                      <a:noFill/>
                    </a:lnB>
                  </a:tcPr>
                </a:tc>
                <a:tc>
                  <a:txBody>
                    <a:bodyPr/>
                    <a:lstStyle/>
                    <a:p>
                      <a:pPr algn="ctr" fontAlgn="b"/>
                      <a:endParaRPr lang="en-US" sz="900" b="0" i="0" u="none" strike="noStrike">
                        <a:latin typeface="Times New Roman"/>
                      </a:endParaRPr>
                    </a:p>
                  </a:txBody>
                  <a:tcPr marL="9098" marR="9098" marT="9098" marB="0" anchor="b">
                    <a:lnL>
                      <a:noFill/>
                    </a:lnL>
                    <a:lnR>
                      <a:noFill/>
                    </a:lnR>
                    <a:lnT>
                      <a:noFill/>
                    </a:lnT>
                    <a:lnB>
                      <a:noFill/>
                    </a:lnB>
                  </a:tcPr>
                </a:tc>
                <a:tc>
                  <a:txBody>
                    <a:bodyPr/>
                    <a:lstStyle/>
                    <a:p>
                      <a:pPr algn="ctr" fontAlgn="b"/>
                      <a:endParaRPr lang="en-US" sz="900" b="0" i="0" u="none" strike="noStrike">
                        <a:latin typeface="Times New Roman"/>
                      </a:endParaRPr>
                    </a:p>
                  </a:txBody>
                  <a:tcPr marL="9098" marR="9098" marT="9098" marB="0" anchor="b">
                    <a:lnL>
                      <a:noFill/>
                    </a:lnL>
                    <a:lnR>
                      <a:noFill/>
                    </a:lnR>
                    <a:lnT>
                      <a:noFill/>
                    </a:lnT>
                    <a:lnB>
                      <a:noFill/>
                    </a:lnB>
                  </a:tcPr>
                </a:tc>
              </a:tr>
              <a:tr h="191055">
                <a:tc gridSpan="5">
                  <a:txBody>
                    <a:bodyPr/>
                    <a:lstStyle/>
                    <a:p>
                      <a:pPr algn="ctr" fontAlgn="b"/>
                      <a:r>
                        <a:rPr lang="en-US" sz="900" b="1" i="0" u="none" strike="noStrike" dirty="0">
                          <a:latin typeface="Tahoma"/>
                        </a:rPr>
                        <a:t>MONDAY, JULY </a:t>
                      </a:r>
                      <a:r>
                        <a:rPr lang="en-US" sz="900" b="1" i="0" u="none" strike="noStrike" dirty="0" smtClean="0">
                          <a:latin typeface="Tahoma"/>
                        </a:rPr>
                        <a:t>23</a:t>
                      </a:r>
                      <a:endParaRPr lang="en-US" sz="900" b="1" i="0" u="none" strike="noStrike" dirty="0">
                        <a:latin typeface="Tahoma"/>
                      </a:endParaRPr>
                    </a:p>
                  </a:txBody>
                  <a:tcPr marL="9098" marR="9098" marT="90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1055">
                <a:tc>
                  <a:txBody>
                    <a:bodyPr/>
                    <a:lstStyle/>
                    <a:p>
                      <a:pPr algn="ctr" fontAlgn="b"/>
                      <a:r>
                        <a:rPr lang="en-US" sz="900" b="1" i="0" u="none" strike="noStrike">
                          <a:latin typeface="Times New Roman"/>
                        </a:rPr>
                        <a:t>Exercise</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1" i="0" u="none" strike="noStrike">
                          <a:latin typeface="Times New Roman"/>
                        </a:rPr>
                        <a:t>Core/stability work</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1" i="0" u="none" strike="noStrike">
                          <a:latin typeface="Times New Roman"/>
                        </a:rPr>
                        <a:t>DB  Snatch: use snatch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3 - 80%</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4 - 90%</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1" i="0" u="none" strike="noStrike">
                          <a:latin typeface="Times New Roman"/>
                        </a:rPr>
                        <a:t>Front Squat</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5 - 65%</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8 - 80%</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1" i="0" u="none" strike="noStrike">
                          <a:latin typeface="Times New Roman"/>
                        </a:rPr>
                        <a:t>DB Crossover Step: use 25% of back squat</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8ea - 25%</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1" i="0" u="none" strike="noStrike">
                          <a:latin typeface="Times New Roman"/>
                        </a:rPr>
                        <a:t>Glute Ham Raise</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1" i="0" u="none" strike="noStrike">
                          <a:latin typeface="Times New Roman"/>
                        </a:rPr>
                        <a:t>Hip Raise</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8ea</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2</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1" i="0" u="none" strike="noStrike">
                          <a:latin typeface="Times New Roman"/>
                        </a:rPr>
                        <a:t>Forearm Circuit: Stick Twist</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:50</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Times New Roman"/>
                        </a:rPr>
                        <a:t>2</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endParaRPr lang="en-US" sz="900" b="0" i="0" u="none" strike="noStrike">
                        <a:latin typeface="Times New Roman"/>
                      </a:endParaRPr>
                    </a:p>
                  </a:txBody>
                  <a:tcPr marL="9098" marR="9098" marT="90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098" marR="9098" marT="90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098" marR="9098" marT="90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098" marR="9098" marT="90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098" marR="9098" marT="9098" marB="0" anchor="b">
                    <a:lnL>
                      <a:noFill/>
                    </a:lnL>
                    <a:lnR>
                      <a:noFill/>
                    </a:lnR>
                    <a:lnT w="6350" cap="flat" cmpd="sng" algn="ctr">
                      <a:solidFill>
                        <a:srgbClr val="000000"/>
                      </a:solidFill>
                      <a:prstDash val="solid"/>
                      <a:round/>
                      <a:headEnd type="none" w="med" len="med"/>
                      <a:tailEnd type="none" w="med" len="med"/>
                    </a:lnT>
                    <a:lnB>
                      <a:noFill/>
                    </a:lnB>
                  </a:tcPr>
                </a:tc>
              </a:tr>
              <a:tr h="191055">
                <a:tc gridSpan="5">
                  <a:txBody>
                    <a:bodyPr/>
                    <a:lstStyle/>
                    <a:p>
                      <a:pPr algn="ctr" fontAlgn="b"/>
                      <a:r>
                        <a:rPr lang="en-US" sz="900" b="1" i="0" u="none" strike="noStrike" dirty="0">
                          <a:latin typeface="Tahoma"/>
                        </a:rPr>
                        <a:t>WEDNESDAY, JULY </a:t>
                      </a:r>
                      <a:r>
                        <a:rPr lang="en-US" sz="900" b="1" i="0" u="none" strike="noStrike" dirty="0" smtClean="0">
                          <a:latin typeface="Tahoma"/>
                        </a:rPr>
                        <a:t>25</a:t>
                      </a:r>
                      <a:endParaRPr lang="en-US" sz="900" b="1" i="0" u="none" strike="noStrike" dirty="0">
                        <a:latin typeface="Tahoma"/>
                      </a:endParaRPr>
                    </a:p>
                  </a:txBody>
                  <a:tcPr marL="9098" marR="9098" marT="90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1055">
                <a:tc>
                  <a:txBody>
                    <a:bodyPr/>
                    <a:lstStyle/>
                    <a:p>
                      <a:pPr algn="ctr" fontAlgn="b"/>
                      <a:r>
                        <a:rPr lang="en-US" sz="900" b="1" i="0" u="none" strike="noStrike">
                          <a:latin typeface="Times New Roman"/>
                        </a:rPr>
                        <a:t>Exercise</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1" i="0" u="none" strike="noStrike">
                          <a:latin typeface="Times New Roman"/>
                        </a:rPr>
                        <a:t>Core/stability work</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1" i="0" u="none" strike="noStrike">
                          <a:latin typeface="Times New Roman"/>
                        </a:rPr>
                        <a:t>DB Clean: use clean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3 - 80%</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4 - 90%</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1" i="0" u="none" strike="noStrike">
                          <a:latin typeface="Times New Roman"/>
                        </a:rPr>
                        <a:t>Bench Press</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5 - 65%</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8 - 80%</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1" i="0" u="none" strike="noStrike">
                          <a:latin typeface="Times New Roman"/>
                        </a:rPr>
                        <a:t>Lat Pulldown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5 - 65%</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8 - 80%</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1" i="0" u="none" strike="noStrike">
                          <a:latin typeface="Times New Roman"/>
                        </a:rPr>
                        <a:t>DB Shoulder Press: use shoulder press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8 - 80%</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nl-NL" sz="900" b="1" i="0" u="none" strike="noStrike">
                          <a:latin typeface="Times New Roman"/>
                        </a:rPr>
                        <a:t>DB Bent Over Row: use bent over row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8 - 80%</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1" i="0" u="none" strike="noStrike">
                          <a:latin typeface="Times New Roman"/>
                        </a:rPr>
                        <a:t>Plate Raise Combo</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10</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2</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endParaRPr lang="en-US" sz="900" b="1" i="0" u="none" strike="noStrike">
                        <a:latin typeface="Times New Roman"/>
                      </a:endParaRPr>
                    </a:p>
                  </a:txBody>
                  <a:tcPr marL="9098" marR="9098" marT="90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098" marR="9098" marT="90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098" marR="9098" marT="90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098" marR="9098" marT="90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9098" marR="9098" marT="9098" marB="0" anchor="b">
                    <a:lnL>
                      <a:noFill/>
                    </a:lnL>
                    <a:lnR>
                      <a:noFill/>
                    </a:lnR>
                    <a:lnT w="6350" cap="flat" cmpd="sng" algn="ctr">
                      <a:solidFill>
                        <a:srgbClr val="000000"/>
                      </a:solidFill>
                      <a:prstDash val="solid"/>
                      <a:round/>
                      <a:headEnd type="none" w="med" len="med"/>
                      <a:tailEnd type="none" w="med" len="med"/>
                    </a:lnT>
                    <a:lnB>
                      <a:noFill/>
                    </a:lnB>
                  </a:tcPr>
                </a:tc>
              </a:tr>
              <a:tr h="191055">
                <a:tc gridSpan="5">
                  <a:txBody>
                    <a:bodyPr/>
                    <a:lstStyle/>
                    <a:p>
                      <a:pPr algn="ctr" fontAlgn="b"/>
                      <a:r>
                        <a:rPr lang="en-US" sz="900" b="1" i="0" u="none" strike="noStrike" dirty="0">
                          <a:latin typeface="Tahoma"/>
                        </a:rPr>
                        <a:t>FRIDAY, JULY </a:t>
                      </a:r>
                      <a:r>
                        <a:rPr lang="en-US" sz="900" b="1" i="0" u="none" strike="noStrike" dirty="0" smtClean="0">
                          <a:latin typeface="Tahoma"/>
                        </a:rPr>
                        <a:t>25</a:t>
                      </a:r>
                      <a:endParaRPr lang="en-US" sz="900" b="1" i="0" u="none" strike="noStrike" dirty="0">
                        <a:latin typeface="Tahoma"/>
                      </a:endParaRPr>
                    </a:p>
                  </a:txBody>
                  <a:tcPr marL="9098" marR="9098" marT="909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1055">
                <a:tc>
                  <a:txBody>
                    <a:bodyPr/>
                    <a:lstStyle/>
                    <a:p>
                      <a:pPr algn="ctr" fontAlgn="b"/>
                      <a:r>
                        <a:rPr lang="en-US" sz="900" b="1" i="0" u="none" strike="noStrike">
                          <a:latin typeface="Times New Roman"/>
                        </a:rPr>
                        <a:t>Exercise</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0" i="1" u="none" strike="noStrike">
                          <a:latin typeface="Times New Roman"/>
                        </a:rPr>
                        <a:t>Core Stability work</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0" i="1" u="none" strike="noStrike">
                          <a:latin typeface="Times New Roman"/>
                        </a:rPr>
                        <a:t>One Arm DB Push Press: use push press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4ea - 80%</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0" i="1" u="none" strike="noStrike">
                          <a:latin typeface="Times New Roman"/>
                        </a:rPr>
                        <a:t>Back Squat</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3 - 75%</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4 - 82.5%</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0" i="1" u="none" strike="noStrike">
                          <a:latin typeface="Times New Roman"/>
                        </a:rPr>
                        <a:t>Incline Press</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3 - 75%</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4 - 82.5%</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0" i="1" u="none" strike="noStrike">
                          <a:latin typeface="Times New Roman"/>
                        </a:rPr>
                        <a:t>Pull Ups</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8+</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0" i="1" u="none" strike="noStrike">
                          <a:latin typeface="Times New Roman"/>
                        </a:rPr>
                        <a:t>DB Elevated Split Squat: 25% of back squat</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4ea - 25%</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1055">
                <a:tc>
                  <a:txBody>
                    <a:bodyPr/>
                    <a:lstStyle/>
                    <a:p>
                      <a:pPr algn="l" fontAlgn="b"/>
                      <a:r>
                        <a:rPr lang="en-US" sz="900" b="0" i="1" u="none" strike="noStrike">
                          <a:latin typeface="Times New Roman"/>
                        </a:rPr>
                        <a:t>Back Extension</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8</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dirty="0">
                          <a:latin typeface="Times New Roman"/>
                        </a:rPr>
                        <a:t>2</a:t>
                      </a:r>
                    </a:p>
                  </a:txBody>
                  <a:tcPr marL="9098" marR="9098" marT="9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5454784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981200" y="245260"/>
          <a:ext cx="5181600" cy="6361389"/>
        </p:xfrm>
        <a:graphic>
          <a:graphicData uri="http://schemas.openxmlformats.org/drawingml/2006/table">
            <a:tbl>
              <a:tblPr/>
              <a:tblGrid>
                <a:gridCol w="2470813"/>
                <a:gridCol w="782129"/>
                <a:gridCol w="702138"/>
                <a:gridCol w="799904"/>
                <a:gridCol w="426616"/>
              </a:tblGrid>
              <a:tr h="363777">
                <a:tc gridSpan="5">
                  <a:txBody>
                    <a:bodyPr/>
                    <a:lstStyle/>
                    <a:p>
                      <a:pPr algn="ctr" fontAlgn="b"/>
                      <a:r>
                        <a:rPr lang="en-US" sz="900" b="1" i="0" u="none" strike="noStrike" dirty="0">
                          <a:latin typeface="CCSU"/>
                        </a:rPr>
                        <a:t>LACROSSE</a:t>
                      </a:r>
                    </a:p>
                  </a:txBody>
                  <a:tcPr marL="8872" marR="8872" marT="887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0392">
                <a:tc gridSpan="5">
                  <a:txBody>
                    <a:bodyPr/>
                    <a:lstStyle/>
                    <a:p>
                      <a:pPr algn="ctr" fontAlgn="b"/>
                      <a:r>
                        <a:rPr lang="en-US" sz="900" b="1" i="0" u="none" strike="noStrike">
                          <a:latin typeface="CCSU"/>
                        </a:rPr>
                        <a:t>WEEK 10</a:t>
                      </a:r>
                    </a:p>
                  </a:txBody>
                  <a:tcPr marL="8872" marR="8872" marT="887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7500">
                <a:tc>
                  <a:txBody>
                    <a:bodyPr/>
                    <a:lstStyle/>
                    <a:p>
                      <a:pPr algn="l" fontAlgn="b"/>
                      <a:endParaRPr lang="en-US" sz="900" b="0" i="0" u="none" strike="noStrike">
                        <a:latin typeface="Times New Roman"/>
                      </a:endParaRPr>
                    </a:p>
                  </a:txBody>
                  <a:tcPr marL="8872" marR="8872" marT="8872" marB="0" anchor="b">
                    <a:lnL>
                      <a:noFill/>
                    </a:lnL>
                    <a:lnR>
                      <a:noFill/>
                    </a:lnR>
                    <a:lnT>
                      <a:noFill/>
                    </a:lnT>
                    <a:lnB>
                      <a:noFill/>
                    </a:lnB>
                  </a:tcPr>
                </a:tc>
                <a:tc>
                  <a:txBody>
                    <a:bodyPr/>
                    <a:lstStyle/>
                    <a:p>
                      <a:pPr algn="ctr" fontAlgn="b"/>
                      <a:endParaRPr lang="en-US" sz="900" b="0" i="0" u="none" strike="noStrike">
                        <a:latin typeface="Times New Roman"/>
                      </a:endParaRPr>
                    </a:p>
                  </a:txBody>
                  <a:tcPr marL="8872" marR="8872" marT="8872" marB="0" anchor="b">
                    <a:lnL>
                      <a:noFill/>
                    </a:lnL>
                    <a:lnR>
                      <a:noFill/>
                    </a:lnR>
                    <a:lnT>
                      <a:noFill/>
                    </a:lnT>
                    <a:lnB>
                      <a:noFill/>
                    </a:lnB>
                  </a:tcPr>
                </a:tc>
                <a:tc>
                  <a:txBody>
                    <a:bodyPr/>
                    <a:lstStyle/>
                    <a:p>
                      <a:pPr algn="ctr" fontAlgn="b"/>
                      <a:endParaRPr lang="en-US" sz="900" b="0" i="0" u="none" strike="noStrike">
                        <a:latin typeface="Times New Roman"/>
                      </a:endParaRPr>
                    </a:p>
                  </a:txBody>
                  <a:tcPr marL="8872" marR="8872" marT="8872" marB="0" anchor="b">
                    <a:lnL>
                      <a:noFill/>
                    </a:lnL>
                    <a:lnR>
                      <a:noFill/>
                    </a:lnR>
                    <a:lnT>
                      <a:noFill/>
                    </a:lnT>
                    <a:lnB>
                      <a:noFill/>
                    </a:lnB>
                  </a:tcPr>
                </a:tc>
                <a:tc>
                  <a:txBody>
                    <a:bodyPr/>
                    <a:lstStyle/>
                    <a:p>
                      <a:pPr algn="ctr" fontAlgn="b"/>
                      <a:endParaRPr lang="en-US" sz="900" b="0" i="0" u="none" strike="noStrike">
                        <a:latin typeface="Times New Roman"/>
                      </a:endParaRPr>
                    </a:p>
                  </a:txBody>
                  <a:tcPr marL="8872" marR="8872" marT="8872" marB="0" anchor="b">
                    <a:lnL>
                      <a:noFill/>
                    </a:lnL>
                    <a:lnR>
                      <a:noFill/>
                    </a:lnR>
                    <a:lnT>
                      <a:noFill/>
                    </a:lnT>
                    <a:lnB>
                      <a:noFill/>
                    </a:lnB>
                  </a:tcPr>
                </a:tc>
                <a:tc>
                  <a:txBody>
                    <a:bodyPr/>
                    <a:lstStyle/>
                    <a:p>
                      <a:pPr algn="ctr" fontAlgn="b"/>
                      <a:endParaRPr lang="en-US" sz="900" b="0" i="0" u="none" strike="noStrike">
                        <a:latin typeface="Times New Roman"/>
                      </a:endParaRPr>
                    </a:p>
                  </a:txBody>
                  <a:tcPr marL="8872" marR="8872" marT="8872" marB="0" anchor="b">
                    <a:lnL>
                      <a:noFill/>
                    </a:lnL>
                    <a:lnR>
                      <a:noFill/>
                    </a:lnR>
                    <a:lnT>
                      <a:noFill/>
                    </a:lnT>
                    <a:lnB>
                      <a:noFill/>
                    </a:lnB>
                  </a:tcPr>
                </a:tc>
              </a:tr>
              <a:tr h="186324">
                <a:tc gridSpan="5">
                  <a:txBody>
                    <a:bodyPr/>
                    <a:lstStyle/>
                    <a:p>
                      <a:pPr algn="ctr" fontAlgn="b"/>
                      <a:r>
                        <a:rPr lang="en-US" sz="900" b="1" i="0" u="none" strike="noStrike" dirty="0">
                          <a:latin typeface="Tahoma"/>
                        </a:rPr>
                        <a:t>MONDAY, </a:t>
                      </a:r>
                      <a:r>
                        <a:rPr lang="en-US" sz="900" b="1" i="0" u="none" strike="noStrike" dirty="0" smtClean="0">
                          <a:latin typeface="Tahoma"/>
                        </a:rPr>
                        <a:t>JULY</a:t>
                      </a:r>
                      <a:r>
                        <a:rPr lang="en-US" sz="900" b="1" i="0" u="none" strike="noStrike" baseline="0" dirty="0" smtClean="0">
                          <a:latin typeface="Tahoma"/>
                        </a:rPr>
                        <a:t> 30</a:t>
                      </a:r>
                      <a:endParaRPr lang="en-US" sz="900" b="1" i="0" u="none" strike="noStrike" dirty="0">
                        <a:latin typeface="Tahoma"/>
                      </a:endParaRPr>
                    </a:p>
                  </a:txBody>
                  <a:tcPr marL="8872" marR="8872" marT="887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6324">
                <a:tc>
                  <a:txBody>
                    <a:bodyPr/>
                    <a:lstStyle/>
                    <a:p>
                      <a:pPr algn="ctr" fontAlgn="b"/>
                      <a:r>
                        <a:rPr lang="en-US" sz="900" b="1" i="0" u="none" strike="noStrike">
                          <a:latin typeface="Times New Roman"/>
                        </a:rPr>
                        <a:t>Exercise</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1" i="0" u="none" strike="noStrike">
                          <a:latin typeface="Times New Roman"/>
                        </a:rPr>
                        <a:t>Core/stability work</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1" i="0" u="none" strike="noStrike">
                          <a:latin typeface="Times New Roman"/>
                        </a:rPr>
                        <a:t>Snatch Grip Power Pull: use snatch max</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3 - 80%</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4 - 90%</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1" i="0" u="none" strike="noStrike">
                          <a:latin typeface="Times New Roman"/>
                        </a:rPr>
                        <a:t>Back Squat</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5 - 65%</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8 - 80%</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1" i="0" u="none" strike="noStrike">
                          <a:latin typeface="Times New Roman"/>
                        </a:rPr>
                        <a:t>DB Side Lunge</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1" i="0" u="none" strike="noStrike">
                          <a:latin typeface="Times New Roman"/>
                        </a:rPr>
                        <a:t>use 1/4 BW</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1" i="0" u="none" strike="noStrike">
                          <a:latin typeface="Times New Roman"/>
                        </a:rPr>
                        <a:t>8ea - 1/4</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1" i="0" u="none" strike="noStrike">
                          <a:latin typeface="Times New Roman"/>
                        </a:rPr>
                        <a:t>RDL: use clean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gridSpan="2">
                  <a:txBody>
                    <a:bodyPr/>
                    <a:lstStyle/>
                    <a:p>
                      <a:pPr algn="ctr" fontAlgn="ctr"/>
                      <a:r>
                        <a:rPr lang="en-US" sz="900" b="1" i="0" u="sng" strike="noStrike">
                          <a:latin typeface="Times New Roman"/>
                        </a:rPr>
                        <a:t>SUPERSET</a:t>
                      </a:r>
                    </a:p>
                  </a:txBody>
                  <a:tcPr marL="8872" marR="8872" marT="88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hMerge="1">
                  <a:txBody>
                    <a:bodyPr/>
                    <a:lstStyle/>
                    <a:p>
                      <a:endParaRPr lang="en-US"/>
                    </a:p>
                  </a:txBody>
                  <a:tcPr/>
                </a:tc>
                <a:tc>
                  <a:txBody>
                    <a:bodyPr/>
                    <a:lstStyle/>
                    <a:p>
                      <a:pPr algn="ctr" fontAlgn="b"/>
                      <a:r>
                        <a:rPr lang="en-US" sz="900" b="1" i="0" u="none" strike="noStrike">
                          <a:latin typeface="Times New Roman"/>
                        </a:rPr>
                        <a:t>8</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1" i="0" u="none" strike="noStrike">
                          <a:latin typeface="Times New Roman"/>
                        </a:rPr>
                        <a:t>2</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6324">
                <a:tc>
                  <a:txBody>
                    <a:bodyPr/>
                    <a:lstStyle/>
                    <a:p>
                      <a:pPr algn="l" fontAlgn="b"/>
                      <a:r>
                        <a:rPr lang="en-US" sz="900" b="1" i="0" u="none" strike="noStrike">
                          <a:latin typeface="Times New Roman"/>
                        </a:rPr>
                        <a:t>Bar Shrugs: use clean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vMerge="1">
                  <a:txBody>
                    <a:bodyPr/>
                    <a:lstStyle/>
                    <a:p>
                      <a:endParaRPr lang="en-US"/>
                    </a:p>
                  </a:txBody>
                  <a:tcPr/>
                </a:tc>
                <a:tc hMerge="1" vMerge="1">
                  <a:txBody>
                    <a:bodyPr/>
                    <a:lstStyle/>
                    <a:p>
                      <a:endParaRPr lang="en-US"/>
                    </a:p>
                  </a:txBody>
                  <a:tcPr/>
                </a:tc>
                <a:tc>
                  <a:txBody>
                    <a:bodyPr/>
                    <a:lstStyle/>
                    <a:p>
                      <a:pPr algn="ctr" fontAlgn="b"/>
                      <a:r>
                        <a:rPr lang="en-US" sz="900" b="1" i="0" u="none" strike="noStrike">
                          <a:latin typeface="Times New Roman"/>
                        </a:rPr>
                        <a:t>8</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1" i="0" u="none" strike="noStrike">
                          <a:latin typeface="Times New Roman"/>
                        </a:rPr>
                        <a:t>2</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6324">
                <a:tc>
                  <a:txBody>
                    <a:bodyPr/>
                    <a:lstStyle/>
                    <a:p>
                      <a:pPr algn="l" fontAlgn="b"/>
                      <a:r>
                        <a:rPr lang="en-US" sz="900" b="1" i="0" u="none" strike="noStrike">
                          <a:latin typeface="Times New Roman"/>
                        </a:rPr>
                        <a:t>Forearm Circuit</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:60</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Times New Roman"/>
                        </a:rPr>
                        <a:t>2</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endParaRPr lang="en-US" sz="900" b="0" i="0" u="none" strike="noStrike">
                        <a:latin typeface="Times New Roman"/>
                      </a:endParaRPr>
                    </a:p>
                  </a:txBody>
                  <a:tcPr marL="8872" marR="8872" marT="88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872" marR="8872" marT="88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872" marR="8872" marT="88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872" marR="8872" marT="88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872" marR="8872" marT="8872" marB="0" anchor="b">
                    <a:lnL>
                      <a:noFill/>
                    </a:lnL>
                    <a:lnR>
                      <a:noFill/>
                    </a:lnR>
                    <a:lnT w="6350" cap="flat" cmpd="sng" algn="ctr">
                      <a:solidFill>
                        <a:srgbClr val="000000"/>
                      </a:solidFill>
                      <a:prstDash val="solid"/>
                      <a:round/>
                      <a:headEnd type="none" w="med" len="med"/>
                      <a:tailEnd type="none" w="med" len="med"/>
                    </a:lnT>
                    <a:lnB>
                      <a:noFill/>
                    </a:lnB>
                  </a:tcPr>
                </a:tc>
              </a:tr>
              <a:tr h="186324">
                <a:tc gridSpan="5">
                  <a:txBody>
                    <a:bodyPr/>
                    <a:lstStyle/>
                    <a:p>
                      <a:pPr algn="ctr" fontAlgn="b"/>
                      <a:r>
                        <a:rPr lang="en-US" sz="900" b="1" i="0" u="none" strike="noStrike" dirty="0">
                          <a:latin typeface="Tahoma"/>
                        </a:rPr>
                        <a:t>WEDNESDAY, AUGUST </a:t>
                      </a:r>
                      <a:r>
                        <a:rPr lang="en-US" sz="900" b="1" i="0" u="none" strike="noStrike" dirty="0" smtClean="0">
                          <a:latin typeface="Tahoma"/>
                        </a:rPr>
                        <a:t>1</a:t>
                      </a:r>
                      <a:endParaRPr lang="en-US" sz="900" b="1" i="0" u="none" strike="noStrike" dirty="0">
                        <a:latin typeface="Tahoma"/>
                      </a:endParaRPr>
                    </a:p>
                  </a:txBody>
                  <a:tcPr marL="8872" marR="8872" marT="887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6324">
                <a:tc>
                  <a:txBody>
                    <a:bodyPr/>
                    <a:lstStyle/>
                    <a:p>
                      <a:pPr algn="ctr" fontAlgn="b"/>
                      <a:r>
                        <a:rPr lang="en-US" sz="900" b="1" i="0" u="none" strike="noStrike">
                          <a:latin typeface="Times New Roman"/>
                        </a:rPr>
                        <a:t>Exercise</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1" i="0" u="none" strike="noStrike">
                          <a:latin typeface="Times New Roman"/>
                        </a:rPr>
                        <a:t>Core/stability work</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1" i="0" u="none" strike="noStrike">
                          <a:latin typeface="Times New Roman"/>
                        </a:rPr>
                        <a:t>Push Press</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3 - 80%</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4 - 90%</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1" i="0" u="none" strike="noStrike">
                          <a:latin typeface="Times New Roman"/>
                        </a:rPr>
                        <a:t>DB Bench Press</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5 - 65%</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8 - 80%</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1" i="0" u="none" strike="noStrike">
                          <a:latin typeface="Times New Roman"/>
                        </a:rPr>
                        <a:t>Seated Row</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5 - 65%</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8 - 80%</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1" i="0" u="none" strike="noStrike">
                          <a:latin typeface="Times New Roman"/>
                        </a:rPr>
                        <a:t>DB Pullover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1" i="0" u="none" strike="noStrike">
                          <a:latin typeface="Times New Roman"/>
                        </a:rPr>
                        <a:t>use 25-35 lbs.</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1" i="0" u="none" strike="noStrike">
                          <a:latin typeface="Times New Roman"/>
                        </a:rPr>
                        <a:t>8</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1" i="0" u="none" strike="noStrike">
                          <a:latin typeface="Times New Roman"/>
                        </a:rPr>
                        <a:t>DB Upright Row</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3">
                  <a:txBody>
                    <a:bodyPr/>
                    <a:lstStyle/>
                    <a:p>
                      <a:pPr algn="ctr" fontAlgn="ctr"/>
                      <a:r>
                        <a:rPr lang="en-US" sz="900" b="1" i="0" u="sng" strike="noStrike">
                          <a:latin typeface="Times New Roman"/>
                        </a:rPr>
                        <a:t>SUPERSET</a:t>
                      </a:r>
                    </a:p>
                  </a:txBody>
                  <a:tcPr marL="8872" marR="8872" marT="88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3">
                  <a:txBody>
                    <a:bodyPr/>
                    <a:lstStyle/>
                    <a:p>
                      <a:pPr algn="ctr" fontAlgn="ctr"/>
                      <a:r>
                        <a:rPr lang="en-US" sz="900" b="1" i="0" u="none" strike="noStrike">
                          <a:latin typeface="Times New Roman"/>
                        </a:rPr>
                        <a:t>use 10-12 lbs.</a:t>
                      </a:r>
                    </a:p>
                  </a:txBody>
                  <a:tcPr marL="8872" marR="8872" marT="88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1" i="0" u="none" strike="noStrike">
                          <a:latin typeface="Times New Roman"/>
                        </a:rPr>
                        <a:t>8ea</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1" i="0" u="none" strike="noStrike">
                          <a:latin typeface="Times New Roman"/>
                        </a:rPr>
                        <a:t>2</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6324">
                <a:tc>
                  <a:txBody>
                    <a:bodyPr/>
                    <a:lstStyle/>
                    <a:p>
                      <a:pPr algn="l" fontAlgn="b"/>
                      <a:r>
                        <a:rPr lang="en-US" sz="900" b="1" i="0" u="none" strike="noStrike">
                          <a:latin typeface="Times New Roman"/>
                        </a:rPr>
                        <a:t>DB Side Lateral Raise</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vMerge="1">
                  <a:txBody>
                    <a:bodyPr/>
                    <a:lstStyle/>
                    <a:p>
                      <a:endParaRPr lang="en-US"/>
                    </a:p>
                  </a:txBody>
                  <a:tcPr/>
                </a:tc>
                <a:tc>
                  <a:txBody>
                    <a:bodyPr/>
                    <a:lstStyle/>
                    <a:p>
                      <a:pPr algn="ctr" fontAlgn="b"/>
                      <a:r>
                        <a:rPr lang="en-US" sz="900" b="1" i="0" u="none" strike="noStrike">
                          <a:latin typeface="Times New Roman"/>
                        </a:rPr>
                        <a:t>8ea</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1" i="0" u="none" strike="noStrike">
                          <a:latin typeface="Times New Roman"/>
                        </a:rPr>
                        <a:t>2</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6324">
                <a:tc>
                  <a:txBody>
                    <a:bodyPr/>
                    <a:lstStyle/>
                    <a:p>
                      <a:pPr algn="l" fontAlgn="b"/>
                      <a:r>
                        <a:rPr lang="en-US" sz="900" b="1" i="0" u="none" strike="noStrike">
                          <a:latin typeface="Times New Roman"/>
                        </a:rPr>
                        <a:t>DB Rear Raise</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vMerge="1">
                  <a:txBody>
                    <a:bodyPr/>
                    <a:lstStyle/>
                    <a:p>
                      <a:endParaRPr lang="en-US"/>
                    </a:p>
                  </a:txBody>
                  <a:tcPr/>
                </a:tc>
                <a:tc>
                  <a:txBody>
                    <a:bodyPr/>
                    <a:lstStyle/>
                    <a:p>
                      <a:pPr algn="ctr" fontAlgn="b"/>
                      <a:r>
                        <a:rPr lang="en-US" sz="900" b="1" i="0" u="none" strike="noStrike">
                          <a:latin typeface="Times New Roman"/>
                        </a:rPr>
                        <a:t>8ea</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1" i="0" u="none" strike="noStrike">
                          <a:latin typeface="Times New Roman"/>
                        </a:rPr>
                        <a:t>2</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6324">
                <a:tc>
                  <a:txBody>
                    <a:bodyPr/>
                    <a:lstStyle/>
                    <a:p>
                      <a:pPr algn="l" fontAlgn="b"/>
                      <a:endParaRPr lang="en-US" sz="900" b="1" i="0" u="none" strike="noStrike">
                        <a:latin typeface="Times New Roman"/>
                      </a:endParaRPr>
                    </a:p>
                  </a:txBody>
                  <a:tcPr marL="8872" marR="8872" marT="88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872" marR="8872" marT="88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872" marR="8872" marT="88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872" marR="8872" marT="887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872" marR="8872" marT="8872" marB="0" anchor="b">
                    <a:lnL>
                      <a:noFill/>
                    </a:lnL>
                    <a:lnR>
                      <a:noFill/>
                    </a:lnR>
                    <a:lnT w="6350" cap="flat" cmpd="sng" algn="ctr">
                      <a:solidFill>
                        <a:srgbClr val="000000"/>
                      </a:solidFill>
                      <a:prstDash val="solid"/>
                      <a:round/>
                      <a:headEnd type="none" w="med" len="med"/>
                      <a:tailEnd type="none" w="med" len="med"/>
                    </a:lnT>
                    <a:lnB>
                      <a:noFill/>
                    </a:lnB>
                  </a:tcPr>
                </a:tc>
              </a:tr>
              <a:tr h="186324">
                <a:tc gridSpan="5">
                  <a:txBody>
                    <a:bodyPr/>
                    <a:lstStyle/>
                    <a:p>
                      <a:pPr algn="ctr" fontAlgn="b"/>
                      <a:r>
                        <a:rPr lang="en-US" sz="900" b="1" i="0" u="none" strike="noStrike" dirty="0">
                          <a:latin typeface="Tahoma"/>
                        </a:rPr>
                        <a:t>FRIDAY, AUGUST </a:t>
                      </a:r>
                      <a:r>
                        <a:rPr lang="en-US" sz="900" b="1" i="0" u="none" strike="noStrike" dirty="0" smtClean="0">
                          <a:latin typeface="Tahoma"/>
                        </a:rPr>
                        <a:t>3</a:t>
                      </a:r>
                      <a:endParaRPr lang="en-US" sz="900" b="1" i="0" u="none" strike="noStrike" dirty="0">
                        <a:latin typeface="Tahoma"/>
                      </a:endParaRPr>
                    </a:p>
                  </a:txBody>
                  <a:tcPr marL="8872" marR="8872" marT="887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6324">
                <a:tc>
                  <a:txBody>
                    <a:bodyPr/>
                    <a:lstStyle/>
                    <a:p>
                      <a:pPr algn="ctr" fontAlgn="b"/>
                      <a:r>
                        <a:rPr lang="en-US" sz="900" b="1" i="0" u="none" strike="noStrike">
                          <a:latin typeface="Times New Roman"/>
                        </a:rPr>
                        <a:t>Exercise</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0" i="1" u="none" strike="noStrike">
                          <a:latin typeface="Times New Roman"/>
                        </a:rPr>
                        <a:t>Core Stability work</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0" i="1" u="none" strike="noStrike">
                          <a:latin typeface="Times New Roman"/>
                        </a:rPr>
                        <a:t>DB Clean: use clean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4 - 80%</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0" i="1" u="none" strike="noStrike">
                          <a:latin typeface="Times New Roman"/>
                        </a:rPr>
                        <a:t>Front Squat</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5 - 65%</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4 - 82.5%</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0" i="1" u="none" strike="noStrike">
                          <a:latin typeface="Times New Roman"/>
                        </a:rPr>
                        <a:t>Shoulder Press</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5 - 65%</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4 - 82.5%</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0" i="1" u="none" strike="noStrike">
                          <a:latin typeface="Times New Roman"/>
                        </a:rPr>
                        <a:t>Inverted Row</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8+</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0" i="1" u="none" strike="noStrike">
                          <a:latin typeface="Times New Roman"/>
                        </a:rPr>
                        <a:t>Forward Lunge: use 30% of back squat</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4ea - 30%</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324">
                <a:tc>
                  <a:txBody>
                    <a:bodyPr/>
                    <a:lstStyle/>
                    <a:p>
                      <a:pPr algn="l" fontAlgn="b"/>
                      <a:r>
                        <a:rPr lang="en-US" sz="900" b="0" i="1" u="none" strike="noStrike">
                          <a:latin typeface="Times New Roman"/>
                        </a:rPr>
                        <a:t>SL RDL: use same weight as DB Clean</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4</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dirty="0">
                          <a:latin typeface="Times New Roman"/>
                        </a:rPr>
                        <a:t>2</a:t>
                      </a:r>
                    </a:p>
                  </a:txBody>
                  <a:tcPr marL="8872" marR="8872" marT="88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9992347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905000" y="381007"/>
          <a:ext cx="5278643" cy="6160597"/>
        </p:xfrm>
        <a:graphic>
          <a:graphicData uri="http://schemas.openxmlformats.org/drawingml/2006/table">
            <a:tbl>
              <a:tblPr/>
              <a:tblGrid>
                <a:gridCol w="2719300"/>
                <a:gridCol w="782021"/>
                <a:gridCol w="702042"/>
                <a:gridCol w="755362"/>
                <a:gridCol w="319918"/>
              </a:tblGrid>
              <a:tr h="363942">
                <a:tc gridSpan="5">
                  <a:txBody>
                    <a:bodyPr/>
                    <a:lstStyle/>
                    <a:p>
                      <a:pPr algn="ctr" fontAlgn="b"/>
                      <a:r>
                        <a:rPr lang="en-US" sz="900" b="1" i="0" u="none" strike="noStrike" dirty="0">
                          <a:latin typeface="CCSU"/>
                        </a:rPr>
                        <a:t>LACROSSE</a:t>
                      </a:r>
                    </a:p>
                  </a:txBody>
                  <a:tcPr marL="8877" marR="8877" marT="887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892">
                <a:tc gridSpan="5">
                  <a:txBody>
                    <a:bodyPr/>
                    <a:lstStyle/>
                    <a:p>
                      <a:pPr algn="ctr" fontAlgn="b"/>
                      <a:r>
                        <a:rPr lang="en-US" sz="900" b="1" i="0" u="none" strike="noStrike">
                          <a:latin typeface="CCSU"/>
                        </a:rPr>
                        <a:t>WEEK 11</a:t>
                      </a:r>
                    </a:p>
                  </a:txBody>
                  <a:tcPr marL="8877" marR="8877" marT="887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0902">
                <a:tc>
                  <a:txBody>
                    <a:bodyPr/>
                    <a:lstStyle/>
                    <a:p>
                      <a:pPr algn="l" fontAlgn="b"/>
                      <a:endParaRPr lang="en-US" sz="900" b="0" i="0" u="none" strike="noStrike">
                        <a:latin typeface="Times New Roman"/>
                      </a:endParaRPr>
                    </a:p>
                  </a:txBody>
                  <a:tcPr marL="8877" marR="8877" marT="8877" marB="0" anchor="b">
                    <a:lnL>
                      <a:noFill/>
                    </a:lnL>
                    <a:lnR>
                      <a:noFill/>
                    </a:lnR>
                    <a:lnT>
                      <a:noFill/>
                    </a:lnT>
                    <a:lnB>
                      <a:noFill/>
                    </a:lnB>
                  </a:tcPr>
                </a:tc>
                <a:tc>
                  <a:txBody>
                    <a:bodyPr/>
                    <a:lstStyle/>
                    <a:p>
                      <a:pPr algn="ctr" fontAlgn="b"/>
                      <a:endParaRPr lang="en-US" sz="900" b="0" i="0" u="none" strike="noStrike">
                        <a:latin typeface="Times New Roman"/>
                      </a:endParaRPr>
                    </a:p>
                  </a:txBody>
                  <a:tcPr marL="8877" marR="8877" marT="8877" marB="0" anchor="b">
                    <a:lnL>
                      <a:noFill/>
                    </a:lnL>
                    <a:lnR>
                      <a:noFill/>
                    </a:lnR>
                    <a:lnT>
                      <a:noFill/>
                    </a:lnT>
                    <a:lnB>
                      <a:noFill/>
                    </a:lnB>
                  </a:tcPr>
                </a:tc>
                <a:tc>
                  <a:txBody>
                    <a:bodyPr/>
                    <a:lstStyle/>
                    <a:p>
                      <a:pPr algn="ctr" fontAlgn="b"/>
                      <a:endParaRPr lang="en-US" sz="900" b="0" i="0" u="none" strike="noStrike">
                        <a:latin typeface="Times New Roman"/>
                      </a:endParaRPr>
                    </a:p>
                  </a:txBody>
                  <a:tcPr marL="8877" marR="8877" marT="8877" marB="0" anchor="b">
                    <a:lnL>
                      <a:noFill/>
                    </a:lnL>
                    <a:lnR>
                      <a:noFill/>
                    </a:lnR>
                    <a:lnT>
                      <a:noFill/>
                    </a:lnT>
                    <a:lnB>
                      <a:noFill/>
                    </a:lnB>
                  </a:tcPr>
                </a:tc>
                <a:tc>
                  <a:txBody>
                    <a:bodyPr/>
                    <a:lstStyle/>
                    <a:p>
                      <a:pPr algn="ctr" fontAlgn="b"/>
                      <a:endParaRPr lang="en-US" sz="900" b="0" i="0" u="none" strike="noStrike">
                        <a:latin typeface="Times New Roman"/>
                      </a:endParaRPr>
                    </a:p>
                  </a:txBody>
                  <a:tcPr marL="8877" marR="8877" marT="8877" marB="0" anchor="b">
                    <a:lnL>
                      <a:noFill/>
                    </a:lnL>
                    <a:lnR>
                      <a:noFill/>
                    </a:lnR>
                    <a:lnT>
                      <a:noFill/>
                    </a:lnT>
                    <a:lnB>
                      <a:noFill/>
                    </a:lnB>
                  </a:tcPr>
                </a:tc>
                <a:tc>
                  <a:txBody>
                    <a:bodyPr/>
                    <a:lstStyle/>
                    <a:p>
                      <a:pPr algn="ctr" fontAlgn="b"/>
                      <a:endParaRPr lang="en-US" sz="900" b="0" i="0" u="none" strike="noStrike">
                        <a:latin typeface="Times New Roman"/>
                      </a:endParaRPr>
                    </a:p>
                  </a:txBody>
                  <a:tcPr marL="8877" marR="8877" marT="8877" marB="0" anchor="b">
                    <a:lnL>
                      <a:noFill/>
                    </a:lnL>
                    <a:lnR>
                      <a:noFill/>
                    </a:lnR>
                    <a:lnT>
                      <a:noFill/>
                    </a:lnT>
                    <a:lnB>
                      <a:noFill/>
                    </a:lnB>
                  </a:tcPr>
                </a:tc>
              </a:tr>
              <a:tr h="186409">
                <a:tc gridSpan="5">
                  <a:txBody>
                    <a:bodyPr/>
                    <a:lstStyle/>
                    <a:p>
                      <a:pPr algn="ctr" fontAlgn="b"/>
                      <a:r>
                        <a:rPr lang="en-US" sz="900" b="1" i="0" u="none" strike="noStrike" dirty="0">
                          <a:latin typeface="Tahoma"/>
                        </a:rPr>
                        <a:t>MONDAY, AUGUST </a:t>
                      </a:r>
                      <a:r>
                        <a:rPr lang="en-US" sz="900" b="1" i="0" u="none" strike="noStrike" dirty="0" smtClean="0">
                          <a:latin typeface="Tahoma"/>
                        </a:rPr>
                        <a:t>6</a:t>
                      </a:r>
                      <a:endParaRPr lang="en-US" sz="900" b="1" i="0" u="none" strike="noStrike" dirty="0">
                        <a:latin typeface="Tahoma"/>
                      </a:endParaRPr>
                    </a:p>
                  </a:txBody>
                  <a:tcPr marL="8877" marR="8877" marT="887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6409">
                <a:tc>
                  <a:txBody>
                    <a:bodyPr/>
                    <a:lstStyle/>
                    <a:p>
                      <a:pPr algn="ctr" fontAlgn="b"/>
                      <a:r>
                        <a:rPr lang="en-US" sz="900" b="1" i="0" u="none" strike="noStrike">
                          <a:latin typeface="Times New Roman"/>
                        </a:rPr>
                        <a:t>Exercise</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1" i="0" u="none" strike="noStrike">
                          <a:latin typeface="Times New Roman"/>
                        </a:rPr>
                        <a:t>Core/stability work</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1" i="0" u="none" strike="noStrike">
                          <a:latin typeface="Times New Roman"/>
                        </a:rPr>
                        <a:t>DB  Snatch: use snatch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3 - 80%</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3 - 92.5%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1" i="0" u="none" strike="noStrike">
                          <a:latin typeface="Times New Roman"/>
                        </a:rPr>
                        <a:t>Front Squat</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3 - 75%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6 - 85%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1" i="0" u="none" strike="noStrike">
                          <a:latin typeface="Times New Roman"/>
                        </a:rPr>
                        <a:t>DB Crossover Step: use 35% of back squat</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6ea - 35%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1" i="0" u="none" strike="noStrike">
                          <a:latin typeface="Times New Roman"/>
                        </a:rPr>
                        <a:t>Glute Ham Raise</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6</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1" i="0" u="none" strike="noStrike">
                          <a:latin typeface="Times New Roman"/>
                        </a:rPr>
                        <a:t>Hip Raise</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12</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2</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1" i="0" u="none" strike="noStrike">
                          <a:latin typeface="Times New Roman"/>
                        </a:rPr>
                        <a:t>Forearm Circuit: Stick Twist</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:60</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Times New Roman"/>
                        </a:rPr>
                        <a:t>2</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endParaRPr lang="en-US" sz="900" b="0" i="0" u="none" strike="noStrike">
                        <a:latin typeface="Times New Roman"/>
                      </a:endParaRPr>
                    </a:p>
                  </a:txBody>
                  <a:tcPr marL="8877" marR="8877" marT="88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877" marR="8877" marT="88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877" marR="8877" marT="88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877" marR="8877" marT="88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877" marR="8877" marT="8877" marB="0" anchor="b">
                    <a:lnL>
                      <a:noFill/>
                    </a:lnL>
                    <a:lnR>
                      <a:noFill/>
                    </a:lnR>
                    <a:lnT w="6350" cap="flat" cmpd="sng" algn="ctr">
                      <a:solidFill>
                        <a:srgbClr val="000000"/>
                      </a:solidFill>
                      <a:prstDash val="solid"/>
                      <a:round/>
                      <a:headEnd type="none" w="med" len="med"/>
                      <a:tailEnd type="none" w="med" len="med"/>
                    </a:lnT>
                    <a:lnB>
                      <a:noFill/>
                    </a:lnB>
                  </a:tcPr>
                </a:tc>
              </a:tr>
              <a:tr h="186409">
                <a:tc gridSpan="5">
                  <a:txBody>
                    <a:bodyPr/>
                    <a:lstStyle/>
                    <a:p>
                      <a:pPr algn="ctr" fontAlgn="b"/>
                      <a:r>
                        <a:rPr lang="en-US" sz="900" b="1" i="0" u="none" strike="noStrike" dirty="0">
                          <a:latin typeface="Tahoma"/>
                        </a:rPr>
                        <a:t>WEDNESDAY, AUGUST </a:t>
                      </a:r>
                      <a:r>
                        <a:rPr lang="en-US" sz="900" b="1" i="0" u="none" strike="noStrike" dirty="0" smtClean="0">
                          <a:latin typeface="Tahoma"/>
                        </a:rPr>
                        <a:t>8</a:t>
                      </a:r>
                      <a:endParaRPr lang="en-US" sz="900" b="1" i="0" u="none" strike="noStrike" dirty="0">
                        <a:latin typeface="Tahoma"/>
                      </a:endParaRPr>
                    </a:p>
                  </a:txBody>
                  <a:tcPr marL="8877" marR="8877" marT="887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6409">
                <a:tc>
                  <a:txBody>
                    <a:bodyPr/>
                    <a:lstStyle/>
                    <a:p>
                      <a:pPr algn="ctr" fontAlgn="b"/>
                      <a:r>
                        <a:rPr lang="en-US" sz="900" b="1" i="0" u="none" strike="noStrike">
                          <a:latin typeface="Times New Roman"/>
                        </a:rPr>
                        <a:t>Exercise</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1" i="0" u="none" strike="noStrike">
                          <a:latin typeface="Times New Roman"/>
                        </a:rPr>
                        <a:t>Core/stability work</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1" i="0" u="none" strike="noStrike">
                          <a:latin typeface="Times New Roman"/>
                        </a:rPr>
                        <a:t>DB Clean: use clean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3 - 80%</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3 - 92.5%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1" i="0" u="none" strike="noStrike">
                          <a:latin typeface="Times New Roman"/>
                        </a:rPr>
                        <a:t>Bench Press</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3 - 75%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6 - 85%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1" i="0" u="none" strike="noStrike">
                          <a:latin typeface="Times New Roman"/>
                        </a:rPr>
                        <a:t>Lat Pulldown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3 - 75%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6 - 85%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1" i="0" u="none" strike="noStrike">
                          <a:latin typeface="Times New Roman"/>
                        </a:rPr>
                        <a:t>DB Shoulder Press: use shoulder press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6 - 85%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nl-NL" sz="900" b="1" i="0" u="none" strike="noStrike">
                          <a:latin typeface="Times New Roman"/>
                        </a:rPr>
                        <a:t>DB Bent Over Row: use bent over row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6 - 85%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1" i="0" u="none" strike="noStrike">
                          <a:latin typeface="Times New Roman"/>
                        </a:rPr>
                        <a:t>Plate Raise Combo</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10</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2</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endParaRPr lang="en-US" sz="900" b="1" i="0" u="none" strike="noStrike">
                        <a:latin typeface="Times New Roman"/>
                      </a:endParaRPr>
                    </a:p>
                  </a:txBody>
                  <a:tcPr marL="8877" marR="8877" marT="88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877" marR="8877" marT="88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877" marR="8877" marT="88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877" marR="8877" marT="88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877" marR="8877" marT="8877" marB="0" anchor="b">
                    <a:lnL>
                      <a:noFill/>
                    </a:lnL>
                    <a:lnR>
                      <a:noFill/>
                    </a:lnR>
                    <a:lnT w="6350" cap="flat" cmpd="sng" algn="ctr">
                      <a:solidFill>
                        <a:srgbClr val="000000"/>
                      </a:solidFill>
                      <a:prstDash val="solid"/>
                      <a:round/>
                      <a:headEnd type="none" w="med" len="med"/>
                      <a:tailEnd type="none" w="med" len="med"/>
                    </a:lnT>
                    <a:lnB>
                      <a:noFill/>
                    </a:lnB>
                  </a:tcPr>
                </a:tc>
              </a:tr>
              <a:tr h="186409">
                <a:tc gridSpan="5">
                  <a:txBody>
                    <a:bodyPr/>
                    <a:lstStyle/>
                    <a:p>
                      <a:pPr algn="ctr" fontAlgn="b"/>
                      <a:r>
                        <a:rPr lang="en-US" sz="900" b="1" i="0" u="none" strike="noStrike" dirty="0">
                          <a:latin typeface="Tahoma"/>
                        </a:rPr>
                        <a:t>FRIDAY, AUGUST </a:t>
                      </a:r>
                      <a:r>
                        <a:rPr lang="en-US" sz="900" b="1" i="0" u="none" strike="noStrike" dirty="0" smtClean="0">
                          <a:latin typeface="Tahoma"/>
                        </a:rPr>
                        <a:t>10</a:t>
                      </a:r>
                      <a:endParaRPr lang="en-US" sz="900" b="1" i="0" u="none" strike="noStrike" dirty="0">
                        <a:latin typeface="Tahoma"/>
                      </a:endParaRPr>
                    </a:p>
                  </a:txBody>
                  <a:tcPr marL="8877" marR="8877" marT="887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6409">
                <a:tc>
                  <a:txBody>
                    <a:bodyPr/>
                    <a:lstStyle/>
                    <a:p>
                      <a:pPr algn="ctr" fontAlgn="b"/>
                      <a:r>
                        <a:rPr lang="en-US" sz="900" b="1" i="0" u="none" strike="noStrike">
                          <a:latin typeface="Times New Roman"/>
                        </a:rPr>
                        <a:t>Exercise</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0" i="1" u="none" strike="noStrike">
                          <a:latin typeface="Times New Roman"/>
                        </a:rPr>
                        <a:t>Core Stability work</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0" i="1" u="none" strike="noStrike">
                          <a:latin typeface="Times New Roman"/>
                        </a:rPr>
                        <a:t>One Arm DB Push Press: use push press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3 - 82.5%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0" i="1" u="none" strike="noStrike">
                          <a:latin typeface="Times New Roman"/>
                        </a:rPr>
                        <a:t>Back Squat</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3 - 87.5%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0" i="1" u="none" strike="noStrike">
                          <a:latin typeface="Times New Roman"/>
                        </a:rPr>
                        <a:t>Incline Press</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3 - 87.5%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0" i="1" u="none" strike="noStrike">
                          <a:latin typeface="Times New Roman"/>
                        </a:rPr>
                        <a:t>Pull Ups</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6+</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0" i="1" u="none" strike="noStrike">
                          <a:latin typeface="Times New Roman"/>
                        </a:rPr>
                        <a:t>DB Elevated Split Squat: 35% of back squat</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3ea - 35%</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409">
                <a:tc>
                  <a:txBody>
                    <a:bodyPr/>
                    <a:lstStyle/>
                    <a:p>
                      <a:pPr algn="l" fontAlgn="b"/>
                      <a:r>
                        <a:rPr lang="en-US" sz="900" b="0" i="1" u="none" strike="noStrike">
                          <a:latin typeface="Times New Roman"/>
                        </a:rPr>
                        <a:t>Back Extension</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10</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dirty="0">
                          <a:latin typeface="Times New Roman"/>
                        </a:rPr>
                        <a:t>2</a:t>
                      </a:r>
                    </a:p>
                  </a:txBody>
                  <a:tcPr marL="8877" marR="8877" marT="88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7045794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981200" y="208111"/>
          <a:ext cx="5105400" cy="6230605"/>
        </p:xfrm>
        <a:graphic>
          <a:graphicData uri="http://schemas.openxmlformats.org/drawingml/2006/table">
            <a:tbl>
              <a:tblPr/>
              <a:tblGrid>
                <a:gridCol w="2430310"/>
                <a:gridCol w="769307"/>
                <a:gridCol w="699370"/>
                <a:gridCol w="786791"/>
                <a:gridCol w="419622"/>
              </a:tblGrid>
              <a:tr h="357611">
                <a:tc gridSpan="5">
                  <a:txBody>
                    <a:bodyPr/>
                    <a:lstStyle/>
                    <a:p>
                      <a:pPr algn="ctr" fontAlgn="b"/>
                      <a:r>
                        <a:rPr lang="en-US" sz="900" b="1" i="0" u="none" strike="noStrike" dirty="0">
                          <a:latin typeface="CCSU"/>
                        </a:rPr>
                        <a:t>LACROSSE</a:t>
                      </a:r>
                    </a:p>
                  </a:txBody>
                  <a:tcPr marL="8722" marR="8722" marT="872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0814">
                <a:tc gridSpan="5">
                  <a:txBody>
                    <a:bodyPr/>
                    <a:lstStyle/>
                    <a:p>
                      <a:pPr algn="ctr" fontAlgn="b"/>
                      <a:r>
                        <a:rPr lang="en-US" sz="900" b="1" i="0" u="none" strike="noStrike">
                          <a:latin typeface="CCSU"/>
                        </a:rPr>
                        <a:t>WEEK 12</a:t>
                      </a:r>
                    </a:p>
                  </a:txBody>
                  <a:tcPr marL="8722" marR="8722" marT="872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7702">
                <a:tc>
                  <a:txBody>
                    <a:bodyPr/>
                    <a:lstStyle/>
                    <a:p>
                      <a:pPr algn="l" fontAlgn="b"/>
                      <a:endParaRPr lang="en-US" sz="900" b="0" i="0" u="none" strike="noStrike">
                        <a:latin typeface="Times New Roman"/>
                      </a:endParaRPr>
                    </a:p>
                  </a:txBody>
                  <a:tcPr marL="8722" marR="8722" marT="8722" marB="0" anchor="b">
                    <a:lnL>
                      <a:noFill/>
                    </a:lnL>
                    <a:lnR>
                      <a:noFill/>
                    </a:lnR>
                    <a:lnT>
                      <a:noFill/>
                    </a:lnT>
                    <a:lnB>
                      <a:noFill/>
                    </a:lnB>
                  </a:tcPr>
                </a:tc>
                <a:tc>
                  <a:txBody>
                    <a:bodyPr/>
                    <a:lstStyle/>
                    <a:p>
                      <a:pPr algn="ctr" fontAlgn="b"/>
                      <a:endParaRPr lang="en-US" sz="900" b="0" i="0" u="none" strike="noStrike">
                        <a:latin typeface="Times New Roman"/>
                      </a:endParaRPr>
                    </a:p>
                  </a:txBody>
                  <a:tcPr marL="8722" marR="8722" marT="8722" marB="0" anchor="b">
                    <a:lnL>
                      <a:noFill/>
                    </a:lnL>
                    <a:lnR>
                      <a:noFill/>
                    </a:lnR>
                    <a:lnT>
                      <a:noFill/>
                    </a:lnT>
                    <a:lnB>
                      <a:noFill/>
                    </a:lnB>
                  </a:tcPr>
                </a:tc>
                <a:tc>
                  <a:txBody>
                    <a:bodyPr/>
                    <a:lstStyle/>
                    <a:p>
                      <a:pPr algn="ctr" fontAlgn="b"/>
                      <a:endParaRPr lang="en-US" sz="900" b="0" i="0" u="none" strike="noStrike">
                        <a:latin typeface="Times New Roman"/>
                      </a:endParaRPr>
                    </a:p>
                  </a:txBody>
                  <a:tcPr marL="8722" marR="8722" marT="8722" marB="0" anchor="b">
                    <a:lnL>
                      <a:noFill/>
                    </a:lnL>
                    <a:lnR>
                      <a:noFill/>
                    </a:lnR>
                    <a:lnT>
                      <a:noFill/>
                    </a:lnT>
                    <a:lnB>
                      <a:noFill/>
                    </a:lnB>
                  </a:tcPr>
                </a:tc>
                <a:tc>
                  <a:txBody>
                    <a:bodyPr/>
                    <a:lstStyle/>
                    <a:p>
                      <a:pPr algn="ctr" fontAlgn="b"/>
                      <a:endParaRPr lang="en-US" sz="900" b="0" i="0" u="none" strike="noStrike">
                        <a:latin typeface="Times New Roman"/>
                      </a:endParaRPr>
                    </a:p>
                  </a:txBody>
                  <a:tcPr marL="8722" marR="8722" marT="8722" marB="0" anchor="b">
                    <a:lnL>
                      <a:noFill/>
                    </a:lnL>
                    <a:lnR>
                      <a:noFill/>
                    </a:lnR>
                    <a:lnT>
                      <a:noFill/>
                    </a:lnT>
                    <a:lnB>
                      <a:noFill/>
                    </a:lnB>
                  </a:tcPr>
                </a:tc>
                <a:tc>
                  <a:txBody>
                    <a:bodyPr/>
                    <a:lstStyle/>
                    <a:p>
                      <a:pPr algn="ctr" fontAlgn="b"/>
                      <a:endParaRPr lang="en-US" sz="900" b="0" i="0" u="none" strike="noStrike">
                        <a:latin typeface="Times New Roman"/>
                      </a:endParaRPr>
                    </a:p>
                  </a:txBody>
                  <a:tcPr marL="8722" marR="8722" marT="8722" marB="0" anchor="b">
                    <a:lnL>
                      <a:noFill/>
                    </a:lnL>
                    <a:lnR>
                      <a:noFill/>
                    </a:lnR>
                    <a:lnT>
                      <a:noFill/>
                    </a:lnT>
                    <a:lnB>
                      <a:noFill/>
                    </a:lnB>
                  </a:tcPr>
                </a:tc>
              </a:tr>
              <a:tr h="183166">
                <a:tc gridSpan="5">
                  <a:txBody>
                    <a:bodyPr/>
                    <a:lstStyle/>
                    <a:p>
                      <a:pPr algn="ctr" fontAlgn="b"/>
                      <a:r>
                        <a:rPr lang="en-US" sz="900" b="1" i="0" u="none" strike="noStrike" dirty="0">
                          <a:latin typeface="Tahoma"/>
                        </a:rPr>
                        <a:t>MONDAY, AUGUST </a:t>
                      </a:r>
                      <a:r>
                        <a:rPr lang="en-US" sz="900" b="1" i="0" u="none" strike="noStrike" dirty="0" smtClean="0">
                          <a:latin typeface="Tahoma"/>
                        </a:rPr>
                        <a:t>13</a:t>
                      </a:r>
                      <a:endParaRPr lang="en-US" sz="900" b="1" i="0" u="none" strike="noStrike" dirty="0">
                        <a:latin typeface="Tahoma"/>
                      </a:endParaRPr>
                    </a:p>
                  </a:txBody>
                  <a:tcPr marL="8722" marR="8722" marT="872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3166">
                <a:tc>
                  <a:txBody>
                    <a:bodyPr/>
                    <a:lstStyle/>
                    <a:p>
                      <a:pPr algn="ctr" fontAlgn="b"/>
                      <a:r>
                        <a:rPr lang="en-US" sz="900" b="1" i="0" u="none" strike="noStrike">
                          <a:latin typeface="Times New Roman"/>
                        </a:rPr>
                        <a:t>Exercise</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1" i="0" u="none" strike="noStrike">
                          <a:latin typeface="Times New Roman"/>
                        </a:rPr>
                        <a:t>Core/stability work</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664">
                <a:tc>
                  <a:txBody>
                    <a:bodyPr/>
                    <a:lstStyle/>
                    <a:p>
                      <a:pPr algn="l" fontAlgn="b"/>
                      <a:r>
                        <a:rPr lang="en-US" sz="900" b="1" i="0" u="none" strike="noStrike" dirty="0">
                          <a:latin typeface="Times New Roman"/>
                        </a:rPr>
                        <a:t>Snatch Grip Power Pull: use snatch max</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3 - 80%</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3 - 92.5%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1" i="0" u="none" strike="noStrike">
                          <a:latin typeface="Times New Roman"/>
                        </a:rPr>
                        <a:t>Back Squat</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3 - 75%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6 - 85%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1" i="0" u="none" strike="noStrike">
                          <a:latin typeface="Times New Roman"/>
                        </a:rPr>
                        <a:t>DB Side Lunge: use 35% of back squat</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6ea - 35%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1" i="0" u="none" strike="noStrike">
                          <a:latin typeface="Times New Roman"/>
                        </a:rPr>
                        <a:t>RDL: use clean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gridSpan="2">
                  <a:txBody>
                    <a:bodyPr/>
                    <a:lstStyle/>
                    <a:p>
                      <a:pPr algn="ctr" fontAlgn="ctr"/>
                      <a:r>
                        <a:rPr lang="en-US" sz="900" b="1" i="0" u="sng" strike="noStrike">
                          <a:latin typeface="Times New Roman"/>
                        </a:rPr>
                        <a:t>SUPERSET</a:t>
                      </a:r>
                    </a:p>
                  </a:txBody>
                  <a:tcPr marL="8722" marR="8722" marT="8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hMerge="1">
                  <a:txBody>
                    <a:bodyPr/>
                    <a:lstStyle/>
                    <a:p>
                      <a:endParaRPr lang="en-US"/>
                    </a:p>
                  </a:txBody>
                  <a:tcPr/>
                </a:tc>
                <a:tc>
                  <a:txBody>
                    <a:bodyPr/>
                    <a:lstStyle/>
                    <a:p>
                      <a:pPr algn="ctr" fontAlgn="b"/>
                      <a:r>
                        <a:rPr lang="en-US" sz="900" b="1" i="0" u="none" strike="noStrike">
                          <a:latin typeface="Times New Roman"/>
                        </a:rPr>
                        <a:t>6 - 82.5%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1" i="0" u="none" strike="noStrike">
                          <a:latin typeface="Times New Roman"/>
                        </a:rPr>
                        <a:t>2</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3166">
                <a:tc>
                  <a:txBody>
                    <a:bodyPr/>
                    <a:lstStyle/>
                    <a:p>
                      <a:pPr algn="l" fontAlgn="b"/>
                      <a:r>
                        <a:rPr lang="en-US" sz="900" b="1" i="0" u="none" strike="noStrike">
                          <a:latin typeface="Times New Roman"/>
                        </a:rPr>
                        <a:t>Bar Shrugs: use clean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vMerge="1">
                  <a:txBody>
                    <a:bodyPr/>
                    <a:lstStyle/>
                    <a:p>
                      <a:endParaRPr lang="en-US"/>
                    </a:p>
                  </a:txBody>
                  <a:tcPr/>
                </a:tc>
                <a:tc hMerge="1" vMerge="1">
                  <a:txBody>
                    <a:bodyPr/>
                    <a:lstStyle/>
                    <a:p>
                      <a:endParaRPr lang="en-US"/>
                    </a:p>
                  </a:txBody>
                  <a:tcPr/>
                </a:tc>
                <a:tc>
                  <a:txBody>
                    <a:bodyPr/>
                    <a:lstStyle/>
                    <a:p>
                      <a:pPr algn="ctr" fontAlgn="b"/>
                      <a:r>
                        <a:rPr lang="en-US" sz="900" b="1" i="0" u="none" strike="noStrike">
                          <a:latin typeface="Times New Roman"/>
                        </a:rPr>
                        <a:t>6 - 82.5%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1" i="0" u="none" strike="noStrike">
                          <a:latin typeface="Times New Roman"/>
                        </a:rPr>
                        <a:t>2</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3166">
                <a:tc>
                  <a:txBody>
                    <a:bodyPr/>
                    <a:lstStyle/>
                    <a:p>
                      <a:pPr algn="l" fontAlgn="b"/>
                      <a:r>
                        <a:rPr lang="en-US" sz="900" b="1" i="0" u="none" strike="noStrike">
                          <a:latin typeface="Times New Roman"/>
                        </a:rPr>
                        <a:t>Forearm Circuit</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:60</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Times New Roman"/>
                        </a:rPr>
                        <a:t>2</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endParaRPr lang="en-US" sz="900" b="0" i="0" u="none" strike="noStrike">
                        <a:latin typeface="Times New Roman"/>
                      </a:endParaRPr>
                    </a:p>
                  </a:txBody>
                  <a:tcPr marL="8722" marR="8722" marT="872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722" marR="8722" marT="872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722" marR="8722" marT="872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722" marR="8722" marT="872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722" marR="8722" marT="8722" marB="0" anchor="b">
                    <a:lnL>
                      <a:noFill/>
                    </a:lnL>
                    <a:lnR>
                      <a:noFill/>
                    </a:lnR>
                    <a:lnT w="6350" cap="flat" cmpd="sng" algn="ctr">
                      <a:solidFill>
                        <a:srgbClr val="000000"/>
                      </a:solidFill>
                      <a:prstDash val="solid"/>
                      <a:round/>
                      <a:headEnd type="none" w="med" len="med"/>
                      <a:tailEnd type="none" w="med" len="med"/>
                    </a:lnT>
                    <a:lnB>
                      <a:noFill/>
                    </a:lnB>
                  </a:tcPr>
                </a:tc>
              </a:tr>
              <a:tr h="183166">
                <a:tc gridSpan="5">
                  <a:txBody>
                    <a:bodyPr/>
                    <a:lstStyle/>
                    <a:p>
                      <a:pPr algn="ctr" fontAlgn="b"/>
                      <a:r>
                        <a:rPr lang="en-US" sz="900" b="1" i="0" u="none" strike="noStrike" dirty="0">
                          <a:latin typeface="Tahoma"/>
                        </a:rPr>
                        <a:t>WEDNESDAY, AUGUST </a:t>
                      </a:r>
                      <a:r>
                        <a:rPr lang="en-US" sz="900" b="1" i="0" u="none" strike="noStrike" dirty="0" smtClean="0">
                          <a:latin typeface="Tahoma"/>
                        </a:rPr>
                        <a:t>15</a:t>
                      </a:r>
                      <a:endParaRPr lang="en-US" sz="900" b="1" i="0" u="none" strike="noStrike" dirty="0">
                        <a:latin typeface="Tahoma"/>
                      </a:endParaRPr>
                    </a:p>
                  </a:txBody>
                  <a:tcPr marL="8722" marR="8722" marT="872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3166">
                <a:tc>
                  <a:txBody>
                    <a:bodyPr/>
                    <a:lstStyle/>
                    <a:p>
                      <a:pPr algn="ctr" fontAlgn="b"/>
                      <a:r>
                        <a:rPr lang="en-US" sz="900" b="1" i="0" u="none" strike="noStrike">
                          <a:latin typeface="Times New Roman"/>
                        </a:rPr>
                        <a:t>Exercise</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1" i="0" u="none" strike="noStrike">
                          <a:latin typeface="Times New Roman"/>
                        </a:rPr>
                        <a:t>Core/stability work</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1" i="0" u="none" strike="noStrike">
                          <a:latin typeface="Times New Roman"/>
                        </a:rPr>
                        <a:t>Push Press</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3 - 80%</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3 - 92.5%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1" i="0" u="none" strike="noStrike">
                          <a:latin typeface="Times New Roman"/>
                        </a:rPr>
                        <a:t>DB Bench Press</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3 - 75%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6 - 85%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1" i="0" u="none" strike="noStrike">
                          <a:latin typeface="Times New Roman"/>
                        </a:rPr>
                        <a:t>Seated Row</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3 - 65%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3 - 75%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6 - 85%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1" i="0" u="none" strike="noStrike">
                          <a:latin typeface="Times New Roman"/>
                        </a:rPr>
                        <a:t>DB Pullover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900" b="1" i="0" u="none" strike="noStrike">
                          <a:latin typeface="Times New Roman"/>
                        </a:rPr>
                        <a:t>use 25-35 lbs.</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900" b="1" i="0" u="none" strike="noStrike">
                          <a:latin typeface="Times New Roman"/>
                        </a:rPr>
                        <a:t>6</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3</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1" i="0" u="none" strike="noStrike">
                          <a:latin typeface="Times New Roman"/>
                        </a:rPr>
                        <a:t>DB Upright Row</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3">
                  <a:txBody>
                    <a:bodyPr/>
                    <a:lstStyle/>
                    <a:p>
                      <a:pPr algn="ctr" fontAlgn="ctr"/>
                      <a:r>
                        <a:rPr lang="en-US" sz="900" b="1" i="0" u="sng" strike="noStrike">
                          <a:latin typeface="Times New Roman"/>
                        </a:rPr>
                        <a:t>SUPERSET</a:t>
                      </a:r>
                    </a:p>
                  </a:txBody>
                  <a:tcPr marL="8722" marR="8722" marT="8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3">
                  <a:txBody>
                    <a:bodyPr/>
                    <a:lstStyle/>
                    <a:p>
                      <a:pPr algn="ctr" fontAlgn="ctr"/>
                      <a:r>
                        <a:rPr lang="en-US" sz="900" b="1" i="0" u="none" strike="noStrike">
                          <a:latin typeface="Times New Roman"/>
                        </a:rPr>
                        <a:t>use 10-12 lbs.</a:t>
                      </a:r>
                    </a:p>
                  </a:txBody>
                  <a:tcPr marL="8722" marR="8722" marT="8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1" i="0" u="none" strike="noStrike">
                          <a:latin typeface="Times New Roman"/>
                        </a:rPr>
                        <a:t>6ea</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1" i="0" u="none" strike="noStrike">
                          <a:latin typeface="Times New Roman"/>
                        </a:rPr>
                        <a:t>2</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3166">
                <a:tc>
                  <a:txBody>
                    <a:bodyPr/>
                    <a:lstStyle/>
                    <a:p>
                      <a:pPr algn="l" fontAlgn="b"/>
                      <a:r>
                        <a:rPr lang="en-US" sz="900" b="1" i="0" u="none" strike="noStrike">
                          <a:latin typeface="Times New Roman"/>
                        </a:rPr>
                        <a:t>DB Side Lateral Raise</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vMerge="1">
                  <a:txBody>
                    <a:bodyPr/>
                    <a:lstStyle/>
                    <a:p>
                      <a:endParaRPr lang="en-US"/>
                    </a:p>
                  </a:txBody>
                  <a:tcPr/>
                </a:tc>
                <a:tc>
                  <a:txBody>
                    <a:bodyPr/>
                    <a:lstStyle/>
                    <a:p>
                      <a:pPr algn="ctr" fontAlgn="b"/>
                      <a:r>
                        <a:rPr lang="en-US" sz="900" b="1" i="0" u="none" strike="noStrike">
                          <a:latin typeface="Times New Roman"/>
                        </a:rPr>
                        <a:t>6ea</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1" i="0" u="none" strike="noStrike">
                          <a:latin typeface="Times New Roman"/>
                        </a:rPr>
                        <a:t>2</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3166">
                <a:tc>
                  <a:txBody>
                    <a:bodyPr/>
                    <a:lstStyle/>
                    <a:p>
                      <a:pPr algn="l" fontAlgn="b"/>
                      <a:r>
                        <a:rPr lang="en-US" sz="900" b="1" i="0" u="none" strike="noStrike">
                          <a:latin typeface="Times New Roman"/>
                        </a:rPr>
                        <a:t>DB Rear Raise</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vMerge="1">
                  <a:txBody>
                    <a:bodyPr/>
                    <a:lstStyle/>
                    <a:p>
                      <a:endParaRPr lang="en-US"/>
                    </a:p>
                  </a:txBody>
                  <a:tcPr/>
                </a:tc>
                <a:tc>
                  <a:txBody>
                    <a:bodyPr/>
                    <a:lstStyle/>
                    <a:p>
                      <a:pPr algn="ctr" fontAlgn="b"/>
                      <a:r>
                        <a:rPr lang="en-US" sz="900" b="1" i="0" u="none" strike="noStrike">
                          <a:latin typeface="Times New Roman"/>
                        </a:rPr>
                        <a:t>6ea</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1" i="0" u="none" strike="noStrike">
                          <a:latin typeface="Times New Roman"/>
                        </a:rPr>
                        <a:t>2</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3166">
                <a:tc>
                  <a:txBody>
                    <a:bodyPr/>
                    <a:lstStyle/>
                    <a:p>
                      <a:pPr algn="l" fontAlgn="b"/>
                      <a:endParaRPr lang="en-US" sz="900" b="1" i="0" u="none" strike="noStrike">
                        <a:latin typeface="Times New Roman"/>
                      </a:endParaRPr>
                    </a:p>
                  </a:txBody>
                  <a:tcPr marL="8722" marR="8722" marT="872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722" marR="8722" marT="872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722" marR="8722" marT="872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722" marR="8722" marT="872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8722" marR="8722" marT="8722" marB="0" anchor="b">
                    <a:lnL>
                      <a:noFill/>
                    </a:lnL>
                    <a:lnR>
                      <a:noFill/>
                    </a:lnR>
                    <a:lnT w="6350" cap="flat" cmpd="sng" algn="ctr">
                      <a:solidFill>
                        <a:srgbClr val="000000"/>
                      </a:solidFill>
                      <a:prstDash val="solid"/>
                      <a:round/>
                      <a:headEnd type="none" w="med" len="med"/>
                      <a:tailEnd type="none" w="med" len="med"/>
                    </a:lnT>
                    <a:lnB>
                      <a:noFill/>
                    </a:lnB>
                  </a:tcPr>
                </a:tc>
              </a:tr>
              <a:tr h="183166">
                <a:tc gridSpan="5">
                  <a:txBody>
                    <a:bodyPr/>
                    <a:lstStyle/>
                    <a:p>
                      <a:pPr algn="ctr" fontAlgn="b"/>
                      <a:r>
                        <a:rPr lang="en-US" sz="900" b="1" i="0" u="none" strike="noStrike" dirty="0">
                          <a:latin typeface="Tahoma"/>
                        </a:rPr>
                        <a:t>FRIDAY, AUGUST </a:t>
                      </a:r>
                      <a:r>
                        <a:rPr lang="en-US" sz="900" b="1" i="0" u="none" strike="noStrike" dirty="0" smtClean="0">
                          <a:latin typeface="Tahoma"/>
                        </a:rPr>
                        <a:t>17</a:t>
                      </a:r>
                      <a:endParaRPr lang="en-US" sz="900" b="1" i="0" u="none" strike="noStrike" dirty="0">
                        <a:latin typeface="Tahoma"/>
                      </a:endParaRPr>
                    </a:p>
                  </a:txBody>
                  <a:tcPr marL="8722" marR="8722" marT="872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3166">
                <a:tc>
                  <a:txBody>
                    <a:bodyPr/>
                    <a:lstStyle/>
                    <a:p>
                      <a:pPr algn="ctr" fontAlgn="b"/>
                      <a:r>
                        <a:rPr lang="en-US" sz="900" b="1" i="0" u="none" strike="noStrike">
                          <a:latin typeface="Times New Roman"/>
                        </a:rPr>
                        <a:t>Exercise</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0" i="1" u="none" strike="noStrike">
                          <a:latin typeface="Times New Roman"/>
                        </a:rPr>
                        <a:t>Core Stability work</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0" i="1" u="none" strike="noStrike">
                          <a:latin typeface="Times New Roman"/>
                        </a:rPr>
                        <a:t>DB Clean: use clean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3 - 82.5%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0" i="1" u="none" strike="noStrike">
                          <a:latin typeface="Times New Roman"/>
                        </a:rPr>
                        <a:t>Front Squat</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3 - 87.5%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0" i="1" u="none" strike="noStrike">
                          <a:latin typeface="Times New Roman"/>
                        </a:rPr>
                        <a:t>Shoulder Press</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3 - 87.5%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0" i="1" u="none" strike="noStrike">
                          <a:latin typeface="Times New Roman"/>
                        </a:rPr>
                        <a:t>Pull Ups</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6+</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0" i="1" u="none" strike="noStrike">
                          <a:latin typeface="Times New Roman"/>
                        </a:rPr>
                        <a:t>Forward Lunge: use 35% of back squat</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3ea - 35%</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166">
                <a:tc>
                  <a:txBody>
                    <a:bodyPr/>
                    <a:lstStyle/>
                    <a:p>
                      <a:pPr algn="l" fontAlgn="b"/>
                      <a:r>
                        <a:rPr lang="en-US" sz="900" b="0" i="1" u="none" strike="noStrike">
                          <a:latin typeface="Times New Roman"/>
                        </a:rPr>
                        <a:t>SL RDL: use same weight as DB Clean</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6ea</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dirty="0">
                          <a:latin typeface="Times New Roman"/>
                        </a:rPr>
                        <a:t>2</a:t>
                      </a:r>
                    </a:p>
                  </a:txBody>
                  <a:tcPr marL="8722" marR="8722" marT="8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2249003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905001" y="307880"/>
          <a:ext cx="5334000" cy="6235512"/>
        </p:xfrm>
        <a:graphic>
          <a:graphicData uri="http://schemas.openxmlformats.org/drawingml/2006/table">
            <a:tbl>
              <a:tblPr/>
              <a:tblGrid>
                <a:gridCol w="2747818"/>
                <a:gridCol w="790222"/>
                <a:gridCol w="709404"/>
                <a:gridCol w="763283"/>
                <a:gridCol w="323273"/>
              </a:tblGrid>
              <a:tr h="367758">
                <a:tc gridSpan="5">
                  <a:txBody>
                    <a:bodyPr/>
                    <a:lstStyle/>
                    <a:p>
                      <a:pPr algn="ctr" fontAlgn="b"/>
                      <a:r>
                        <a:rPr lang="en-US" sz="900" b="1" i="0" u="none" strike="noStrike" dirty="0">
                          <a:latin typeface="CCSU"/>
                        </a:rPr>
                        <a:t>LACROSSE</a:t>
                      </a:r>
                    </a:p>
                  </a:txBody>
                  <a:tcPr marL="7413" marR="7413" marT="741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8701">
                <a:tc gridSpan="5">
                  <a:txBody>
                    <a:bodyPr/>
                    <a:lstStyle/>
                    <a:p>
                      <a:pPr algn="ctr" fontAlgn="b"/>
                      <a:r>
                        <a:rPr lang="en-US" sz="900" b="1" i="0" u="sng" strike="noStrike">
                          <a:latin typeface="CCSU"/>
                        </a:rPr>
                        <a:t>WEEK 13: Unload No Extra Reps</a:t>
                      </a:r>
                    </a:p>
                  </a:txBody>
                  <a:tcPr marL="7413" marR="7413" marT="741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6497">
                <a:tc>
                  <a:txBody>
                    <a:bodyPr/>
                    <a:lstStyle/>
                    <a:p>
                      <a:pPr algn="l" fontAlgn="b"/>
                      <a:endParaRPr lang="en-US" sz="900" b="0" i="0" u="none" strike="noStrike">
                        <a:latin typeface="Times New Roman"/>
                      </a:endParaRPr>
                    </a:p>
                  </a:txBody>
                  <a:tcPr marL="7413" marR="7413" marT="7413" marB="0" anchor="b">
                    <a:lnL>
                      <a:noFill/>
                    </a:lnL>
                    <a:lnR>
                      <a:noFill/>
                    </a:lnR>
                    <a:lnT>
                      <a:noFill/>
                    </a:lnT>
                    <a:lnB>
                      <a:noFill/>
                    </a:lnB>
                  </a:tcPr>
                </a:tc>
                <a:tc>
                  <a:txBody>
                    <a:bodyPr/>
                    <a:lstStyle/>
                    <a:p>
                      <a:pPr algn="ctr" fontAlgn="b"/>
                      <a:endParaRPr lang="en-US" sz="900" b="0" i="0" u="none" strike="noStrike">
                        <a:latin typeface="Times New Roman"/>
                      </a:endParaRPr>
                    </a:p>
                  </a:txBody>
                  <a:tcPr marL="7413" marR="7413" marT="7413" marB="0" anchor="b">
                    <a:lnL>
                      <a:noFill/>
                    </a:lnL>
                    <a:lnR>
                      <a:noFill/>
                    </a:lnR>
                    <a:lnT>
                      <a:noFill/>
                    </a:lnT>
                    <a:lnB>
                      <a:noFill/>
                    </a:lnB>
                  </a:tcPr>
                </a:tc>
                <a:tc>
                  <a:txBody>
                    <a:bodyPr/>
                    <a:lstStyle/>
                    <a:p>
                      <a:pPr algn="ctr" fontAlgn="b"/>
                      <a:endParaRPr lang="en-US" sz="900" b="0" i="0" u="none" strike="noStrike">
                        <a:latin typeface="Times New Roman"/>
                      </a:endParaRPr>
                    </a:p>
                  </a:txBody>
                  <a:tcPr marL="7413" marR="7413" marT="7413" marB="0" anchor="b">
                    <a:lnL>
                      <a:noFill/>
                    </a:lnL>
                    <a:lnR>
                      <a:noFill/>
                    </a:lnR>
                    <a:lnT>
                      <a:noFill/>
                    </a:lnT>
                    <a:lnB>
                      <a:noFill/>
                    </a:lnB>
                  </a:tcPr>
                </a:tc>
                <a:tc>
                  <a:txBody>
                    <a:bodyPr/>
                    <a:lstStyle/>
                    <a:p>
                      <a:pPr algn="ctr" fontAlgn="b"/>
                      <a:endParaRPr lang="en-US" sz="900" b="0" i="0" u="none" strike="noStrike">
                        <a:latin typeface="Times New Roman"/>
                      </a:endParaRPr>
                    </a:p>
                  </a:txBody>
                  <a:tcPr marL="7413" marR="7413" marT="7413" marB="0" anchor="b">
                    <a:lnL>
                      <a:noFill/>
                    </a:lnL>
                    <a:lnR>
                      <a:noFill/>
                    </a:lnR>
                    <a:lnT>
                      <a:noFill/>
                    </a:lnT>
                    <a:lnB>
                      <a:noFill/>
                    </a:lnB>
                  </a:tcPr>
                </a:tc>
                <a:tc>
                  <a:txBody>
                    <a:bodyPr/>
                    <a:lstStyle/>
                    <a:p>
                      <a:pPr algn="ctr" fontAlgn="b"/>
                      <a:endParaRPr lang="en-US" sz="900" b="0" i="0" u="none" strike="noStrike">
                        <a:latin typeface="Times New Roman"/>
                      </a:endParaRPr>
                    </a:p>
                  </a:txBody>
                  <a:tcPr marL="7413" marR="7413" marT="7413" marB="0" anchor="b">
                    <a:lnL>
                      <a:noFill/>
                    </a:lnL>
                    <a:lnR>
                      <a:noFill/>
                    </a:lnR>
                    <a:lnT>
                      <a:noFill/>
                    </a:lnT>
                    <a:lnB>
                      <a:noFill/>
                    </a:lnB>
                  </a:tcPr>
                </a:tc>
              </a:tr>
              <a:tr h="188364">
                <a:tc gridSpan="5">
                  <a:txBody>
                    <a:bodyPr/>
                    <a:lstStyle/>
                    <a:p>
                      <a:pPr algn="ctr" fontAlgn="b"/>
                      <a:r>
                        <a:rPr lang="en-US" sz="900" b="1" i="0" u="none" strike="noStrike" dirty="0">
                          <a:latin typeface="Tahoma"/>
                        </a:rPr>
                        <a:t>MONDAY, AUGUST </a:t>
                      </a:r>
                      <a:r>
                        <a:rPr lang="en-US" sz="900" b="1" i="0" u="none" strike="noStrike" dirty="0" smtClean="0">
                          <a:latin typeface="Tahoma"/>
                        </a:rPr>
                        <a:t>20</a:t>
                      </a:r>
                      <a:endParaRPr lang="en-US" sz="900" b="1" i="0" u="none" strike="noStrike" dirty="0">
                        <a:latin typeface="Tahoma"/>
                      </a:endParaRPr>
                    </a:p>
                  </a:txBody>
                  <a:tcPr marL="7413" marR="7413" marT="7413"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8364">
                <a:tc>
                  <a:txBody>
                    <a:bodyPr/>
                    <a:lstStyle/>
                    <a:p>
                      <a:pPr algn="ctr" fontAlgn="b"/>
                      <a:r>
                        <a:rPr lang="en-US" sz="900" b="1" i="0" u="none" strike="noStrike">
                          <a:latin typeface="Times New Roman"/>
                        </a:rPr>
                        <a:t>Exercise</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Core/stability work</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DB  Snatch: use snatch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3 - 60%</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3 - 72.5%</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Front Squat</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3 - 77%</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DB Crossover Step: use 25% of back squat</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3ea - 25%</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Glute Ham Raise</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6</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Hip Raise</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12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Forearm Circuit: Stick Twist</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:60</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endParaRPr lang="en-US" sz="900" b="0" i="0" u="none" strike="noStrike">
                        <a:latin typeface="Times New Roman"/>
                      </a:endParaRPr>
                    </a:p>
                  </a:txBody>
                  <a:tcPr marL="7413" marR="7413" marT="741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7413" marR="7413" marT="741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7413" marR="7413" marT="741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7413" marR="7413" marT="741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7413" marR="7413" marT="7413" marB="0" anchor="b">
                    <a:lnL>
                      <a:noFill/>
                    </a:lnL>
                    <a:lnR>
                      <a:noFill/>
                    </a:lnR>
                    <a:lnT w="6350" cap="flat" cmpd="sng" algn="ctr">
                      <a:solidFill>
                        <a:srgbClr val="000000"/>
                      </a:solidFill>
                      <a:prstDash val="solid"/>
                      <a:round/>
                      <a:headEnd type="none" w="med" len="med"/>
                      <a:tailEnd type="none" w="med" len="med"/>
                    </a:lnT>
                    <a:lnB>
                      <a:noFill/>
                    </a:lnB>
                  </a:tcPr>
                </a:tc>
              </a:tr>
              <a:tr h="188364">
                <a:tc gridSpan="5">
                  <a:txBody>
                    <a:bodyPr/>
                    <a:lstStyle/>
                    <a:p>
                      <a:pPr algn="ctr" fontAlgn="b"/>
                      <a:r>
                        <a:rPr lang="en-US" sz="900" b="1" i="0" u="none" strike="noStrike" dirty="0">
                          <a:latin typeface="Tahoma"/>
                        </a:rPr>
                        <a:t>WEDNESDAY, AUGUST </a:t>
                      </a:r>
                      <a:r>
                        <a:rPr lang="en-US" sz="900" b="1" i="0" u="none" strike="noStrike" dirty="0" smtClean="0">
                          <a:latin typeface="Tahoma"/>
                        </a:rPr>
                        <a:t>22</a:t>
                      </a:r>
                      <a:endParaRPr lang="en-US" sz="900" b="1" i="0" u="none" strike="noStrike" dirty="0">
                        <a:latin typeface="Tahoma"/>
                      </a:endParaRPr>
                    </a:p>
                  </a:txBody>
                  <a:tcPr marL="7413" marR="7413" marT="7413"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8364">
                <a:tc>
                  <a:txBody>
                    <a:bodyPr/>
                    <a:lstStyle/>
                    <a:p>
                      <a:pPr algn="ctr" fontAlgn="b"/>
                      <a:r>
                        <a:rPr lang="en-US" sz="900" b="1" i="0" u="none" strike="noStrike">
                          <a:latin typeface="Times New Roman"/>
                        </a:rPr>
                        <a:t>Exercise</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Core/stability work</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DB Clean: use clean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3 - 60%</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3 - 72.5%</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Bench Press</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3 - 77%</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Lat Pulldown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3 - 77%</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DB Shoulder Press: use shoulder press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3 - 77%</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nl-NL" sz="900" b="0" i="1" u="none" strike="noStrike">
                          <a:latin typeface="Times New Roman"/>
                        </a:rPr>
                        <a:t>DB Bent Over Row: use bent over row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3 - 77%</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Plate Raise Combo</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10</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endParaRPr lang="en-US" sz="900" b="1" i="0" u="none" strike="noStrike">
                        <a:latin typeface="Times New Roman"/>
                      </a:endParaRPr>
                    </a:p>
                  </a:txBody>
                  <a:tcPr marL="7413" marR="7413" marT="741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7413" marR="7413" marT="741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7413" marR="7413" marT="741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7413" marR="7413" marT="741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latin typeface="Times New Roman"/>
                      </a:endParaRPr>
                    </a:p>
                  </a:txBody>
                  <a:tcPr marL="7413" marR="7413" marT="7413" marB="0" anchor="b">
                    <a:lnL>
                      <a:noFill/>
                    </a:lnL>
                    <a:lnR>
                      <a:noFill/>
                    </a:lnR>
                    <a:lnT w="6350" cap="flat" cmpd="sng" algn="ctr">
                      <a:solidFill>
                        <a:srgbClr val="000000"/>
                      </a:solidFill>
                      <a:prstDash val="solid"/>
                      <a:round/>
                      <a:headEnd type="none" w="med" len="med"/>
                      <a:tailEnd type="none" w="med" len="med"/>
                    </a:lnT>
                    <a:lnB>
                      <a:noFill/>
                    </a:lnB>
                  </a:tcPr>
                </a:tc>
              </a:tr>
              <a:tr h="188364">
                <a:tc gridSpan="5">
                  <a:txBody>
                    <a:bodyPr/>
                    <a:lstStyle/>
                    <a:p>
                      <a:pPr algn="ctr" fontAlgn="b"/>
                      <a:r>
                        <a:rPr lang="en-US" sz="900" b="1" i="0" u="none" strike="noStrike">
                          <a:latin typeface="Tahoma"/>
                        </a:rPr>
                        <a:t>FRIDAY, AUGUST </a:t>
                      </a:r>
                      <a:r>
                        <a:rPr lang="en-US" sz="900" b="1" i="0" u="none" strike="noStrike" smtClean="0">
                          <a:latin typeface="Tahoma"/>
                        </a:rPr>
                        <a:t>24</a:t>
                      </a:r>
                      <a:endParaRPr lang="en-US" sz="900" b="1" i="0" u="none" strike="noStrike">
                        <a:latin typeface="Tahoma"/>
                      </a:endParaRPr>
                    </a:p>
                  </a:txBody>
                  <a:tcPr marL="7413" marR="7413" marT="7413"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8364">
                <a:tc>
                  <a:txBody>
                    <a:bodyPr/>
                    <a:lstStyle/>
                    <a:p>
                      <a:pPr algn="ctr" fontAlgn="b"/>
                      <a:r>
                        <a:rPr lang="en-US" sz="900" b="1" i="0" u="none" strike="noStrike">
                          <a:latin typeface="Times New Roman"/>
                        </a:rPr>
                        <a:t>Exercise</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w/up</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Work set</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Times New Roman"/>
                        </a:rPr>
                        <a:t>Sets</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Core Stability work</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One Arm DB Push Press: use push press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3 - 60%</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3 - 72.5%</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Back Squat</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3 - 77%</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Incline Press</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3 - 65%</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3 - 77%</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Pull Ups</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6+</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DB Elevated Split Squat: 25% of back squat</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3ea - 25%</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364">
                <a:tc>
                  <a:txBody>
                    <a:bodyPr/>
                    <a:lstStyle/>
                    <a:p>
                      <a:pPr algn="l" fontAlgn="b"/>
                      <a:r>
                        <a:rPr lang="en-US" sz="900" b="0" i="1" u="none" strike="noStrike">
                          <a:latin typeface="Times New Roman"/>
                        </a:rPr>
                        <a:t>Back Extension</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 </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latin typeface="Times New Roman"/>
                        </a:rPr>
                        <a:t>12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dirty="0">
                          <a:latin typeface="Times New Roman"/>
                        </a:rPr>
                        <a:t>2</a:t>
                      </a:r>
                    </a:p>
                  </a:txBody>
                  <a:tcPr marL="7413" marR="7413" marT="7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4278792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30962"/>
          </a:xfrm>
        </p:spPr>
        <p:txBody>
          <a:bodyPr>
            <a:normAutofit/>
          </a:bodyPr>
          <a:lstStyle/>
          <a:p>
            <a:r>
              <a:rPr lang="en-US" sz="54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SUMMER CONDITIONING PROGRAM</a:t>
            </a:r>
            <a:endParaRPr lang="en-US" sz="5400" dirty="0">
              <a:latin typeface="CCSU" pitchFamily="2"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 xmlns:p14="http://schemas.microsoft.com/office/powerpoint/2010/main" val="344366616"/>
              </p:ext>
            </p:extLst>
          </p:nvPr>
        </p:nvGraphicFramePr>
        <p:xfrm>
          <a:off x="152400" y="76199"/>
          <a:ext cx="8839200" cy="6629395"/>
        </p:xfrm>
        <a:graphic>
          <a:graphicData uri="http://schemas.openxmlformats.org/drawingml/2006/table">
            <a:tbl>
              <a:tblPr/>
              <a:tblGrid>
                <a:gridCol w="672131"/>
                <a:gridCol w="2702519"/>
                <a:gridCol w="2762031"/>
                <a:gridCol w="2702519"/>
              </a:tblGrid>
              <a:tr h="271978">
                <a:tc rowSpan="2">
                  <a:txBody>
                    <a:bodyPr/>
                    <a:lstStyle/>
                    <a:p>
                      <a:pPr algn="ctr" fontAlgn="ctr"/>
                      <a:r>
                        <a:rPr lang="en-US" sz="1400" b="1" i="0" u="none" strike="noStrike" dirty="0">
                          <a:solidFill>
                            <a:srgbClr val="000000"/>
                          </a:solidFill>
                          <a:latin typeface="Times New Roman"/>
                        </a:rPr>
                        <a:t>DATE</a:t>
                      </a:r>
                    </a:p>
                  </a:txBody>
                  <a:tcPr marL="8600" marR="8600" marT="860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latin typeface="Times New Roman"/>
                        </a:rPr>
                        <a:t>MONDAY</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ctr"/>
                      <a:r>
                        <a:rPr lang="en-US" sz="1400" b="1" i="0" u="none" strike="noStrike" dirty="0">
                          <a:solidFill>
                            <a:srgbClr val="000000"/>
                          </a:solidFill>
                          <a:latin typeface="Times New Roman"/>
                        </a:rPr>
                        <a:t>WEDNESDAY</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ctr"/>
                      <a:r>
                        <a:rPr lang="en-US" sz="1400" b="1" i="0" u="none" strike="noStrike" dirty="0">
                          <a:solidFill>
                            <a:srgbClr val="000000"/>
                          </a:solidFill>
                          <a:latin typeface="Times New Roman"/>
                        </a:rPr>
                        <a:t>FRIDAY</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lumMod val="75000"/>
                      </a:schemeClr>
                    </a:solidFill>
                  </a:tcPr>
                </a:tc>
              </a:tr>
              <a:tr h="261515">
                <a:tc vMerge="1">
                  <a:txBody>
                    <a:bodyPr/>
                    <a:lstStyle/>
                    <a:p>
                      <a:endParaRPr lang="en-US"/>
                    </a:p>
                  </a:txBody>
                  <a:tcPr/>
                </a:tc>
                <a:tc>
                  <a:txBody>
                    <a:bodyPr/>
                    <a:lstStyle/>
                    <a:p>
                      <a:pPr algn="ctr" fontAlgn="ctr"/>
                      <a:r>
                        <a:rPr lang="en-US" sz="1400" b="1" i="0" u="none" strike="noStrike">
                          <a:solidFill>
                            <a:srgbClr val="000000"/>
                          </a:solidFill>
                          <a:latin typeface="Times New Roman"/>
                        </a:rPr>
                        <a:t>SHUTTLE WORK</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400" b="1" i="0" u="none" strike="noStrike">
                          <a:solidFill>
                            <a:srgbClr val="000000"/>
                          </a:solidFill>
                          <a:latin typeface="Times New Roman"/>
                        </a:rPr>
                        <a:t>AGILITY &amp; PLYOMETRICS</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400" b="1" i="0" u="none" strike="noStrike" dirty="0" smtClean="0">
                          <a:solidFill>
                            <a:srgbClr val="000000"/>
                          </a:solidFill>
                          <a:latin typeface="Times New Roman"/>
                        </a:rPr>
                        <a:t>110</a:t>
                      </a:r>
                      <a:r>
                        <a:rPr lang="en-US" sz="1400" b="1" i="0" u="none" strike="noStrike" baseline="0" dirty="0" smtClean="0">
                          <a:solidFill>
                            <a:srgbClr val="000000"/>
                          </a:solidFill>
                          <a:latin typeface="Times New Roman"/>
                        </a:rPr>
                        <a:t> </a:t>
                      </a:r>
                      <a:r>
                        <a:rPr lang="en-US" sz="1400" b="1" i="0" u="none" strike="noStrike" dirty="0" smtClean="0">
                          <a:solidFill>
                            <a:srgbClr val="000000"/>
                          </a:solidFill>
                          <a:latin typeface="Times New Roman"/>
                        </a:rPr>
                        <a:t>WORK</a:t>
                      </a:r>
                      <a:endParaRPr lang="en-US" sz="1400" b="1"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lumMod val="75000"/>
                      </a:schemeClr>
                    </a:solidFill>
                  </a:tcPr>
                </a:tc>
              </a:tr>
              <a:tr h="209120">
                <a:tc rowSpan="4">
                  <a:txBody>
                    <a:bodyPr/>
                    <a:lstStyle/>
                    <a:p>
                      <a:pPr algn="ctr" fontAlgn="ctr"/>
                      <a:r>
                        <a:rPr lang="en-US" sz="1200" b="1" i="0" u="none" strike="noStrike" dirty="0">
                          <a:solidFill>
                            <a:srgbClr val="000000"/>
                          </a:solidFill>
                          <a:latin typeface="Times New Roman"/>
                        </a:rPr>
                        <a:t>5/30-6/3</a:t>
                      </a:r>
                    </a:p>
                  </a:txBody>
                  <a:tcPr marL="8600" marR="8600" marT="860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NUMBER OF REPS:  2</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1" i="0" u="none" strike="noStrike">
                          <a:solidFill>
                            <a:srgbClr val="000000"/>
                          </a:solidFill>
                          <a:latin typeface="Times New Roman"/>
                        </a:rPr>
                        <a:t>*See agility/plyo sheet.  Choose one</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1" i="0" u="none" strike="noStrike" dirty="0">
                          <a:solidFill>
                            <a:srgbClr val="000000"/>
                          </a:solidFill>
                          <a:latin typeface="Times New Roman"/>
                        </a:rPr>
                        <a:t>NUMBER OF </a:t>
                      </a:r>
                      <a:r>
                        <a:rPr lang="en-US" sz="1100" b="1" i="0" u="none" strike="noStrike" dirty="0" smtClean="0">
                          <a:solidFill>
                            <a:srgbClr val="000000"/>
                          </a:solidFill>
                          <a:latin typeface="Times New Roman"/>
                        </a:rPr>
                        <a:t>REPS: 16</a:t>
                      </a:r>
                      <a:endParaRPr lang="en-US" sz="1100" b="1"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09120">
                <a:tc vMerge="1">
                  <a:txBody>
                    <a:bodyPr/>
                    <a:lstStyle/>
                    <a:p>
                      <a:endParaRPr lang="en-US"/>
                    </a:p>
                  </a:txBody>
                  <a:tcPr/>
                </a:tc>
                <a:tc>
                  <a:txBody>
                    <a:bodyPr/>
                    <a:lstStyle/>
                    <a:p>
                      <a:pPr algn="l" fontAlgn="ctr"/>
                      <a:r>
                        <a:rPr lang="en-US" sz="1100" b="1" i="0" u="none" strike="noStrike">
                          <a:solidFill>
                            <a:srgbClr val="000000"/>
                          </a:solidFill>
                          <a:latin typeface="Times New Roman"/>
                        </a:rPr>
                        <a:t>ACTIVITY:  300 yard shuttle test</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 agility and jump rope workout</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dirty="0">
                          <a:solidFill>
                            <a:srgbClr val="000000"/>
                          </a:solidFill>
                          <a:latin typeface="Times New Roman"/>
                        </a:rPr>
                        <a:t>ACTIVITY: </a:t>
                      </a:r>
                      <a:r>
                        <a:rPr lang="en-US" sz="1100" b="1" i="0" u="none" strike="noStrike" dirty="0" smtClean="0">
                          <a:solidFill>
                            <a:srgbClr val="000000"/>
                          </a:solidFill>
                          <a:latin typeface="Times New Roman"/>
                        </a:rPr>
                        <a:t>110</a:t>
                      </a:r>
                      <a:r>
                        <a:rPr lang="en-US" sz="1100" b="1" i="0" u="none" strike="noStrike" baseline="0" dirty="0" smtClean="0">
                          <a:solidFill>
                            <a:srgbClr val="000000"/>
                          </a:solidFill>
                          <a:latin typeface="Times New Roman"/>
                        </a:rPr>
                        <a:t> </a:t>
                      </a:r>
                      <a:r>
                        <a:rPr lang="en-US" sz="1100" b="1" i="0" u="none" strike="noStrike" dirty="0" smtClean="0">
                          <a:solidFill>
                            <a:srgbClr val="000000"/>
                          </a:solidFill>
                          <a:latin typeface="Times New Roman"/>
                        </a:rPr>
                        <a:t>Run </a:t>
                      </a:r>
                      <a:r>
                        <a:rPr lang="en-US" sz="1100" b="1" i="0" u="none" strike="noStrike" dirty="0">
                          <a:solidFill>
                            <a:srgbClr val="000000"/>
                          </a:solidFill>
                          <a:latin typeface="Times New Roman"/>
                        </a:rPr>
                        <a:t>Test</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9120">
                <a:tc vMerge="1">
                  <a:txBody>
                    <a:bodyPr/>
                    <a:lstStyle/>
                    <a:p>
                      <a:endParaRPr lang="en-US"/>
                    </a:p>
                  </a:txBody>
                  <a:tcPr/>
                </a:tc>
                <a:tc>
                  <a:txBody>
                    <a:bodyPr/>
                    <a:lstStyle/>
                    <a:p>
                      <a:pPr algn="l" fontAlgn="ctr"/>
                      <a:r>
                        <a:rPr lang="en-US" sz="1100" b="1" i="0" u="none" strike="noStrike">
                          <a:solidFill>
                            <a:srgbClr val="000000"/>
                          </a:solidFill>
                          <a:latin typeface="Times New Roman"/>
                        </a:rPr>
                        <a:t>REST:  2:30 between reps</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for each week.</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dirty="0">
                          <a:solidFill>
                            <a:srgbClr val="000000"/>
                          </a:solidFill>
                          <a:latin typeface="Times New Roman"/>
                        </a:rPr>
                        <a:t>REST:  </a:t>
                      </a:r>
                      <a:r>
                        <a:rPr lang="en-US" sz="1100" b="1" i="0" u="none" strike="noStrike" dirty="0" smtClean="0">
                          <a:solidFill>
                            <a:srgbClr val="000000"/>
                          </a:solidFill>
                          <a:latin typeface="Times New Roman"/>
                        </a:rPr>
                        <a:t>:42 between </a:t>
                      </a:r>
                      <a:r>
                        <a:rPr lang="en-US" sz="1100" b="1" i="0" u="none" strike="noStrike" dirty="0">
                          <a:solidFill>
                            <a:srgbClr val="000000"/>
                          </a:solidFill>
                          <a:latin typeface="Times New Roman"/>
                        </a:rPr>
                        <a:t>reps</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7581">
                <a:tc vMerge="1">
                  <a:txBody>
                    <a:bodyPr/>
                    <a:lstStyle/>
                    <a:p>
                      <a:endParaRPr lang="en-US"/>
                    </a:p>
                  </a:txBody>
                  <a:tcPr/>
                </a:tc>
                <a:tc>
                  <a:txBody>
                    <a:bodyPr/>
                    <a:lstStyle/>
                    <a:p>
                      <a:pPr algn="l" fontAlgn="ctr"/>
                      <a:r>
                        <a:rPr lang="en-US" sz="1100" b="1" i="0" u="none" strike="noStrike">
                          <a:solidFill>
                            <a:srgbClr val="000000"/>
                          </a:solidFill>
                          <a:latin typeface="Times New Roman"/>
                        </a:rPr>
                        <a:t>GOAL TIME:  &lt; 1:05</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 </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1" i="0" u="none" strike="noStrike" dirty="0">
                          <a:solidFill>
                            <a:srgbClr val="000000"/>
                          </a:solidFill>
                          <a:latin typeface="Times New Roman"/>
                        </a:rPr>
                        <a:t>GOAL TIME:  &lt; </a:t>
                      </a:r>
                      <a:r>
                        <a:rPr lang="en-US" sz="1100" b="1" i="0" u="none" strike="noStrike" dirty="0" smtClean="0">
                          <a:solidFill>
                            <a:srgbClr val="000000"/>
                          </a:solidFill>
                          <a:latin typeface="Times New Roman"/>
                        </a:rPr>
                        <a:t>:18</a:t>
                      </a:r>
                      <a:endParaRPr lang="en-US" sz="1100" b="1"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7581">
                <a:tc rowSpan="4">
                  <a:txBody>
                    <a:bodyPr/>
                    <a:lstStyle/>
                    <a:p>
                      <a:pPr algn="ctr" fontAlgn="ctr"/>
                      <a:r>
                        <a:rPr lang="en-US" sz="1200" b="1" i="0" u="none" strike="noStrike" dirty="0">
                          <a:solidFill>
                            <a:srgbClr val="000000"/>
                          </a:solidFill>
                          <a:latin typeface="Times New Roman"/>
                        </a:rPr>
                        <a:t>6/6-6/10</a:t>
                      </a:r>
                    </a:p>
                  </a:txBody>
                  <a:tcPr marL="8600" marR="8600" marT="860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REPS:  4</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latin typeface="Times New Roman"/>
                        </a:rPr>
                        <a:t>NUMBER OF REPS:  </a:t>
                      </a:r>
                      <a:r>
                        <a:rPr lang="en-US" sz="1100" b="0" i="0" u="none" strike="noStrike" dirty="0" smtClean="0">
                          <a:solidFill>
                            <a:srgbClr val="000000"/>
                          </a:solidFill>
                          <a:latin typeface="Times New Roman"/>
                        </a:rPr>
                        <a:t>4</a:t>
                      </a:r>
                      <a:r>
                        <a:rPr lang="en-US" sz="1100" b="0" i="0" u="none" strike="noStrike" baseline="0" dirty="0" smtClean="0">
                          <a:solidFill>
                            <a:srgbClr val="000000"/>
                          </a:solidFill>
                          <a:latin typeface="Times New Roman"/>
                        </a:rPr>
                        <a:t>x4</a:t>
                      </a:r>
                      <a:endParaRPr lang="en-US" sz="1100" b="0"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17581">
                <a:tc vMerge="1">
                  <a:txBody>
                    <a:bodyPr/>
                    <a:lstStyle/>
                    <a:p>
                      <a:endParaRPr lang="en-US"/>
                    </a:p>
                  </a:txBody>
                  <a:tcPr/>
                </a:tc>
                <a:tc>
                  <a:txBody>
                    <a:bodyPr/>
                    <a:lstStyle/>
                    <a:p>
                      <a:pPr algn="l" fontAlgn="ctr"/>
                      <a:r>
                        <a:rPr lang="en-US" sz="1100" b="0" i="0" u="none" strike="noStrike">
                          <a:solidFill>
                            <a:srgbClr val="000000"/>
                          </a:solidFill>
                          <a:latin typeface="Times New Roman"/>
                        </a:rPr>
                        <a:t>ACTIVITY:  100 yard shuttles</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a:t>
                      </a:r>
                      <a:r>
                        <a:rPr lang="en-US" sz="1100" b="0" i="0" u="none" strike="noStrike">
                          <a:solidFill>
                            <a:srgbClr val="000000"/>
                          </a:solidFill>
                          <a:latin typeface="Times New Roman"/>
                        </a:rPr>
                        <a:t> agility and jump rope workout</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dirty="0">
                          <a:solidFill>
                            <a:srgbClr val="000000"/>
                          </a:solidFill>
                          <a:latin typeface="Times New Roman"/>
                        </a:rPr>
                        <a:t>ACTIVITY: </a:t>
                      </a:r>
                      <a:r>
                        <a:rPr lang="en-US" sz="1100" b="0" i="0" u="none" strike="noStrike" dirty="0" smtClean="0">
                          <a:solidFill>
                            <a:srgbClr val="000000"/>
                          </a:solidFill>
                          <a:latin typeface="Times New Roman"/>
                        </a:rPr>
                        <a:t>110 yard sprints</a:t>
                      </a:r>
                      <a:endParaRPr lang="en-US" sz="1100" b="0"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7581">
                <a:tc vMerge="1">
                  <a:txBody>
                    <a:bodyPr/>
                    <a:lstStyle/>
                    <a:p>
                      <a:endParaRPr lang="en-US"/>
                    </a:p>
                  </a:txBody>
                  <a:tcPr/>
                </a:tc>
                <a:tc>
                  <a:txBody>
                    <a:bodyPr/>
                    <a:lstStyle/>
                    <a:p>
                      <a:pPr algn="l" fontAlgn="ctr"/>
                      <a:r>
                        <a:rPr lang="en-US" sz="1100" b="0" i="0" u="none" strike="noStrike">
                          <a:solidFill>
                            <a:srgbClr val="000000"/>
                          </a:solidFill>
                          <a:latin typeface="Times New Roman"/>
                        </a:rPr>
                        <a:t>REST:  1:00 between reps</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dirty="0">
                          <a:solidFill>
                            <a:srgbClr val="000000"/>
                          </a:solidFill>
                          <a:latin typeface="Times New Roman"/>
                        </a:rPr>
                        <a:t>REST:  </a:t>
                      </a:r>
                      <a:r>
                        <a:rPr lang="en-US" sz="1100" b="0" i="0" u="none" strike="noStrike" dirty="0" smtClean="0">
                          <a:solidFill>
                            <a:srgbClr val="000000"/>
                          </a:solidFill>
                          <a:latin typeface="Times New Roman"/>
                        </a:rPr>
                        <a:t> 1:00 between reps,</a:t>
                      </a:r>
                      <a:r>
                        <a:rPr lang="en-US" sz="1100" b="0" i="0" u="none" strike="noStrike" baseline="0" dirty="0" smtClean="0">
                          <a:solidFill>
                            <a:srgbClr val="000000"/>
                          </a:solidFill>
                          <a:latin typeface="Times New Roman"/>
                        </a:rPr>
                        <a:t> 1:30 between sets</a:t>
                      </a:r>
                      <a:endParaRPr lang="en-US" sz="1100" b="0"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28461">
                <a:tc vMerge="1">
                  <a:txBody>
                    <a:bodyPr/>
                    <a:lstStyle/>
                    <a:p>
                      <a:endParaRPr lang="en-US"/>
                    </a:p>
                  </a:txBody>
                  <a:tcPr/>
                </a:tc>
                <a:tc>
                  <a:txBody>
                    <a:bodyPr/>
                    <a:lstStyle/>
                    <a:p>
                      <a:pPr algn="l" fontAlgn="ctr"/>
                      <a:r>
                        <a:rPr lang="en-US" sz="1100" b="0" i="0" u="none" strike="noStrike">
                          <a:solidFill>
                            <a:srgbClr val="000000"/>
                          </a:solidFill>
                          <a:latin typeface="Times New Roman"/>
                        </a:rPr>
                        <a:t>GOAL TIME:  :20</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latin typeface="Times New Roman"/>
                        </a:rPr>
                        <a:t>GOAL TIME:  &lt; </a:t>
                      </a:r>
                      <a:r>
                        <a:rPr lang="en-US" sz="1100" b="0" i="0" u="none" strike="noStrike" dirty="0" smtClean="0">
                          <a:solidFill>
                            <a:srgbClr val="000000"/>
                          </a:solidFill>
                          <a:latin typeface="Times New Roman"/>
                        </a:rPr>
                        <a:t>:18</a:t>
                      </a:r>
                      <a:endParaRPr lang="en-US" sz="1100" b="0"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7581">
                <a:tc rowSpan="4">
                  <a:txBody>
                    <a:bodyPr/>
                    <a:lstStyle/>
                    <a:p>
                      <a:pPr algn="ctr" fontAlgn="ctr"/>
                      <a:r>
                        <a:rPr lang="en-US" sz="1200" b="1" i="0" u="none" strike="noStrike" dirty="0">
                          <a:solidFill>
                            <a:srgbClr val="000000"/>
                          </a:solidFill>
                          <a:latin typeface="Times New Roman"/>
                        </a:rPr>
                        <a:t>6/13-6/17</a:t>
                      </a:r>
                    </a:p>
                  </a:txBody>
                  <a:tcPr marL="8600" marR="8600" marT="860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REPS:  4</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latin typeface="Times New Roman"/>
                        </a:rPr>
                        <a:t>NUMBER OF REPS</a:t>
                      </a:r>
                      <a:r>
                        <a:rPr lang="en-US" sz="1100" b="0" i="0" u="none" strike="noStrike" dirty="0" smtClean="0">
                          <a:solidFill>
                            <a:srgbClr val="000000"/>
                          </a:solidFill>
                          <a:latin typeface="Times New Roman"/>
                        </a:rPr>
                        <a:t>:  4x4</a:t>
                      </a:r>
                      <a:endParaRPr lang="en-US" sz="1100" b="0"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17581">
                <a:tc vMerge="1">
                  <a:txBody>
                    <a:bodyPr/>
                    <a:lstStyle/>
                    <a:p>
                      <a:endParaRPr lang="en-US"/>
                    </a:p>
                  </a:txBody>
                  <a:tcPr/>
                </a:tc>
                <a:tc>
                  <a:txBody>
                    <a:bodyPr/>
                    <a:lstStyle/>
                    <a:p>
                      <a:pPr algn="l" fontAlgn="ctr"/>
                      <a:r>
                        <a:rPr lang="en-US" sz="1100" b="0" i="0" u="none" strike="noStrike">
                          <a:solidFill>
                            <a:srgbClr val="000000"/>
                          </a:solidFill>
                          <a:latin typeface="Times New Roman"/>
                        </a:rPr>
                        <a:t>ACTIVITY:  100 yard shuttles</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a:t>
                      </a:r>
                      <a:r>
                        <a:rPr lang="en-US" sz="1100" b="0" i="0" u="none" strike="noStrike">
                          <a:solidFill>
                            <a:srgbClr val="000000"/>
                          </a:solidFill>
                          <a:latin typeface="Times New Roman"/>
                        </a:rPr>
                        <a:t> agility and jump rope workout</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dirty="0">
                          <a:solidFill>
                            <a:srgbClr val="000000"/>
                          </a:solidFill>
                          <a:latin typeface="Times New Roman"/>
                        </a:rPr>
                        <a:t>ACTIVITY</a:t>
                      </a:r>
                      <a:r>
                        <a:rPr lang="en-US" sz="1100" b="0" i="0" u="none" strike="noStrike" dirty="0" smtClean="0">
                          <a:solidFill>
                            <a:srgbClr val="000000"/>
                          </a:solidFill>
                          <a:latin typeface="Times New Roman"/>
                        </a:rPr>
                        <a:t>:  110 yard sprints</a:t>
                      </a:r>
                      <a:endParaRPr lang="en-US" sz="1100" b="0"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7581">
                <a:tc vMerge="1">
                  <a:txBody>
                    <a:bodyPr/>
                    <a:lstStyle/>
                    <a:p>
                      <a:endParaRPr lang="en-US"/>
                    </a:p>
                  </a:txBody>
                  <a:tcPr/>
                </a:tc>
                <a:tc>
                  <a:txBody>
                    <a:bodyPr/>
                    <a:lstStyle/>
                    <a:p>
                      <a:pPr algn="l" fontAlgn="ctr"/>
                      <a:r>
                        <a:rPr lang="en-US" sz="1100" b="0" i="0" u="none" strike="noStrike">
                          <a:solidFill>
                            <a:srgbClr val="000000"/>
                          </a:solidFill>
                          <a:latin typeface="Times New Roman"/>
                        </a:rPr>
                        <a:t>REST:  :40 between reps</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dirty="0">
                          <a:solidFill>
                            <a:srgbClr val="000000"/>
                          </a:solidFill>
                          <a:latin typeface="Times New Roman"/>
                        </a:rPr>
                        <a:t>REST</a:t>
                      </a:r>
                      <a:r>
                        <a:rPr lang="en-US" sz="1100" b="0" i="0" u="none" strike="noStrike" dirty="0" smtClean="0">
                          <a:solidFill>
                            <a:srgbClr val="000000"/>
                          </a:solidFill>
                          <a:latin typeface="Times New Roman"/>
                        </a:rPr>
                        <a:t>:  :45</a:t>
                      </a:r>
                      <a:r>
                        <a:rPr lang="en-US" sz="1100" b="0" i="0" u="none" strike="noStrike" baseline="0" dirty="0" smtClean="0">
                          <a:solidFill>
                            <a:srgbClr val="000000"/>
                          </a:solidFill>
                          <a:latin typeface="Times New Roman"/>
                        </a:rPr>
                        <a:t> between reps, 1:15 between sets</a:t>
                      </a:r>
                      <a:endParaRPr lang="en-US" sz="1100" b="0"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28461">
                <a:tc vMerge="1">
                  <a:txBody>
                    <a:bodyPr/>
                    <a:lstStyle/>
                    <a:p>
                      <a:endParaRPr lang="en-US"/>
                    </a:p>
                  </a:txBody>
                  <a:tcPr/>
                </a:tc>
                <a:tc>
                  <a:txBody>
                    <a:bodyPr/>
                    <a:lstStyle/>
                    <a:p>
                      <a:pPr algn="l" fontAlgn="ctr"/>
                      <a:r>
                        <a:rPr lang="en-US" sz="1100" b="0" i="0" u="none" strike="noStrike">
                          <a:solidFill>
                            <a:srgbClr val="000000"/>
                          </a:solidFill>
                          <a:latin typeface="Times New Roman"/>
                        </a:rPr>
                        <a:t>GOAL TIME:  :20</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latin typeface="Times New Roman"/>
                        </a:rPr>
                        <a:t>GOAL TIME</a:t>
                      </a:r>
                      <a:r>
                        <a:rPr lang="en-US" sz="1100" b="0" i="0" u="none" strike="noStrike" dirty="0" smtClean="0">
                          <a:solidFill>
                            <a:srgbClr val="000000"/>
                          </a:solidFill>
                          <a:latin typeface="Times New Roman"/>
                        </a:rPr>
                        <a:t>:  &lt; :18</a:t>
                      </a:r>
                      <a:endParaRPr lang="en-US" sz="1100" b="0"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7581">
                <a:tc rowSpan="4">
                  <a:txBody>
                    <a:bodyPr/>
                    <a:lstStyle/>
                    <a:p>
                      <a:pPr algn="ctr" fontAlgn="ctr"/>
                      <a:r>
                        <a:rPr lang="en-US" sz="1200" b="1" i="0" u="none" strike="noStrike" dirty="0">
                          <a:solidFill>
                            <a:srgbClr val="000000"/>
                          </a:solidFill>
                          <a:latin typeface="Times New Roman"/>
                        </a:rPr>
                        <a:t>6/20-6/24</a:t>
                      </a:r>
                    </a:p>
                  </a:txBody>
                  <a:tcPr marL="8600" marR="8600" marT="860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1" u="none" strike="noStrike">
                          <a:solidFill>
                            <a:srgbClr val="000000"/>
                          </a:solidFill>
                          <a:latin typeface="Times New Roman"/>
                        </a:rPr>
                        <a:t>NUMBER OF REPS:  1</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1" u="none" strike="noStrike">
                          <a:solidFill>
                            <a:srgbClr val="000000"/>
                          </a:solidFill>
                          <a:latin typeface="Times New Roman"/>
                        </a:rPr>
                        <a:t>*See agility/plyo sheet.  Choose one</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1" u="none" strike="noStrike" dirty="0">
                          <a:solidFill>
                            <a:srgbClr val="000000"/>
                          </a:solidFill>
                          <a:latin typeface="Times New Roman"/>
                        </a:rPr>
                        <a:t>NUMBER OF REPS:  </a:t>
                      </a:r>
                      <a:r>
                        <a:rPr lang="en-US" sz="1100" b="0" i="1" u="none" strike="noStrike" dirty="0" smtClean="0">
                          <a:solidFill>
                            <a:srgbClr val="000000"/>
                          </a:solidFill>
                          <a:latin typeface="Times New Roman"/>
                        </a:rPr>
                        <a:t>20:00</a:t>
                      </a:r>
                      <a:endParaRPr lang="en-US" sz="1100" b="0" i="1"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17581">
                <a:tc vMerge="1">
                  <a:txBody>
                    <a:bodyPr/>
                    <a:lstStyle/>
                    <a:p>
                      <a:endParaRPr lang="en-US"/>
                    </a:p>
                  </a:txBody>
                  <a:tcPr/>
                </a:tc>
                <a:tc>
                  <a:txBody>
                    <a:bodyPr/>
                    <a:lstStyle/>
                    <a:p>
                      <a:pPr algn="l" fontAlgn="ctr"/>
                      <a:r>
                        <a:rPr lang="en-US" sz="1100" b="0" i="1" u="none" strike="noStrike">
                          <a:solidFill>
                            <a:srgbClr val="000000"/>
                          </a:solidFill>
                          <a:latin typeface="Times New Roman"/>
                        </a:rPr>
                        <a:t>ACTIVITY:  300 yard shuttle</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1" u="none" strike="noStrike">
                          <a:solidFill>
                            <a:srgbClr val="000000"/>
                          </a:solidFill>
                          <a:latin typeface="Times New Roman"/>
                        </a:rPr>
                        <a:t>different</a:t>
                      </a:r>
                      <a:r>
                        <a:rPr lang="en-US" sz="1100" b="0" i="1" u="none" strike="noStrike">
                          <a:solidFill>
                            <a:srgbClr val="000000"/>
                          </a:solidFill>
                          <a:latin typeface="Times New Roman"/>
                        </a:rPr>
                        <a:t> agility and jump rope workout</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1" u="none" strike="noStrike" dirty="0">
                          <a:solidFill>
                            <a:srgbClr val="000000"/>
                          </a:solidFill>
                          <a:latin typeface="Times New Roman"/>
                        </a:rPr>
                        <a:t>ACTIVITY: </a:t>
                      </a:r>
                      <a:r>
                        <a:rPr lang="en-US" sz="1100" b="0" i="1" u="none" strike="noStrike" dirty="0" smtClean="0">
                          <a:solidFill>
                            <a:srgbClr val="000000"/>
                          </a:solidFill>
                          <a:latin typeface="Times New Roman"/>
                        </a:rPr>
                        <a:t>2:00</a:t>
                      </a:r>
                      <a:r>
                        <a:rPr lang="en-US" sz="1100" b="0" i="1" u="none" strike="noStrike" baseline="0" dirty="0" smtClean="0">
                          <a:solidFill>
                            <a:srgbClr val="000000"/>
                          </a:solidFill>
                          <a:latin typeface="Times New Roman"/>
                        </a:rPr>
                        <a:t> Jog</a:t>
                      </a:r>
                      <a:endParaRPr lang="en-US" sz="1100" b="0" i="1"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7581">
                <a:tc vMerge="1">
                  <a:txBody>
                    <a:bodyPr/>
                    <a:lstStyle/>
                    <a:p>
                      <a:endParaRPr lang="en-US"/>
                    </a:p>
                  </a:txBody>
                  <a:tcPr/>
                </a:tc>
                <a:tc>
                  <a:txBody>
                    <a:bodyPr/>
                    <a:lstStyle/>
                    <a:p>
                      <a:pPr algn="l" fontAlgn="ctr"/>
                      <a:r>
                        <a:rPr lang="en-US" sz="1100" b="0" i="1" u="none" strike="noStrike">
                          <a:solidFill>
                            <a:srgbClr val="000000"/>
                          </a:solidFill>
                          <a:latin typeface="Times New Roman"/>
                        </a:rPr>
                        <a:t>REST:  NA</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1" u="none" strike="noStrike">
                          <a:solidFill>
                            <a:srgbClr val="000000"/>
                          </a:solidFill>
                          <a:latin typeface="Times New Roman"/>
                        </a:rPr>
                        <a:t>for </a:t>
                      </a:r>
                      <a:r>
                        <a:rPr lang="en-US" sz="1100" b="1" i="1" u="none" strike="noStrike">
                          <a:solidFill>
                            <a:srgbClr val="000000"/>
                          </a:solidFill>
                          <a:latin typeface="Times New Roman"/>
                        </a:rPr>
                        <a:t>each week.</a:t>
                      </a:r>
                      <a:endParaRPr lang="en-US" sz="1100" b="0" i="1" u="none" strike="noStrike">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1" u="none" strike="noStrike" dirty="0">
                          <a:solidFill>
                            <a:srgbClr val="000000"/>
                          </a:solidFill>
                          <a:latin typeface="Times New Roman"/>
                        </a:rPr>
                        <a:t>REST:  </a:t>
                      </a:r>
                      <a:r>
                        <a:rPr lang="en-US" sz="1100" b="0" i="1" u="none" strike="noStrike" dirty="0" smtClean="0">
                          <a:solidFill>
                            <a:srgbClr val="000000"/>
                          </a:solidFill>
                          <a:latin typeface="Times New Roman"/>
                        </a:rPr>
                        <a:t>1:00 Walk</a:t>
                      </a:r>
                      <a:endParaRPr lang="en-US" sz="1100" b="0" i="1"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28461">
                <a:tc vMerge="1">
                  <a:txBody>
                    <a:bodyPr/>
                    <a:lstStyle/>
                    <a:p>
                      <a:endParaRPr lang="en-US"/>
                    </a:p>
                  </a:txBody>
                  <a:tcPr/>
                </a:tc>
                <a:tc>
                  <a:txBody>
                    <a:bodyPr/>
                    <a:lstStyle/>
                    <a:p>
                      <a:pPr algn="l" fontAlgn="ctr"/>
                      <a:r>
                        <a:rPr lang="en-US" sz="1100" b="0" i="1" u="none" strike="noStrike">
                          <a:solidFill>
                            <a:srgbClr val="000000"/>
                          </a:solidFill>
                          <a:latin typeface="Times New Roman"/>
                        </a:rPr>
                        <a:t>GOAL TIME:  &lt; 1:05</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1" u="none" strike="noStrike">
                          <a:solidFill>
                            <a:srgbClr val="000000"/>
                          </a:solidFill>
                          <a:latin typeface="Times New Roman"/>
                        </a:rPr>
                        <a:t> </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1" u="none" strike="noStrike">
                          <a:solidFill>
                            <a:srgbClr val="000000"/>
                          </a:solidFill>
                          <a:latin typeface="Times New Roman"/>
                        </a:rPr>
                        <a:t>GOAL TIME:  NA</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7581">
                <a:tc rowSpan="4">
                  <a:txBody>
                    <a:bodyPr/>
                    <a:lstStyle/>
                    <a:p>
                      <a:pPr algn="ctr" fontAlgn="ctr"/>
                      <a:r>
                        <a:rPr lang="en-US" sz="1200" b="1" i="0" u="none" strike="noStrike" dirty="0">
                          <a:solidFill>
                            <a:srgbClr val="000000"/>
                          </a:solidFill>
                          <a:latin typeface="Times New Roman"/>
                        </a:rPr>
                        <a:t>6/27-7/1</a:t>
                      </a:r>
                    </a:p>
                  </a:txBody>
                  <a:tcPr marL="8600" marR="8600" marT="860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REPS:  3</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latin typeface="Times New Roman"/>
                        </a:rPr>
                        <a:t>NUMBER OF REPS</a:t>
                      </a:r>
                      <a:r>
                        <a:rPr lang="en-US" sz="1100" b="0" i="0" u="none" strike="noStrike" dirty="0" smtClean="0">
                          <a:solidFill>
                            <a:srgbClr val="000000"/>
                          </a:solidFill>
                          <a:latin typeface="Times New Roman"/>
                        </a:rPr>
                        <a:t>:</a:t>
                      </a:r>
                      <a:r>
                        <a:rPr lang="en-US" sz="1100" b="0" i="0" u="none" strike="noStrike" baseline="0" dirty="0" smtClean="0">
                          <a:solidFill>
                            <a:srgbClr val="000000"/>
                          </a:solidFill>
                          <a:latin typeface="Times New Roman"/>
                        </a:rPr>
                        <a:t>  3x6</a:t>
                      </a:r>
                      <a:endParaRPr lang="en-US" sz="1100" b="0"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17581">
                <a:tc vMerge="1">
                  <a:txBody>
                    <a:bodyPr/>
                    <a:lstStyle/>
                    <a:p>
                      <a:endParaRPr lang="en-US"/>
                    </a:p>
                  </a:txBody>
                  <a:tcPr/>
                </a:tc>
                <a:tc>
                  <a:txBody>
                    <a:bodyPr/>
                    <a:lstStyle/>
                    <a:p>
                      <a:pPr algn="l" fontAlgn="ctr"/>
                      <a:r>
                        <a:rPr lang="en-US" sz="1100" b="0" i="0" u="none" strike="noStrike">
                          <a:solidFill>
                            <a:srgbClr val="000000"/>
                          </a:solidFill>
                          <a:latin typeface="Times New Roman"/>
                        </a:rPr>
                        <a:t>ACTIVITY:  150 yard shuttles</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a:t>
                      </a:r>
                      <a:r>
                        <a:rPr lang="en-US" sz="1100" b="0" i="0" u="none" strike="noStrike">
                          <a:solidFill>
                            <a:srgbClr val="000000"/>
                          </a:solidFill>
                          <a:latin typeface="Times New Roman"/>
                        </a:rPr>
                        <a:t> agility and jump rope workout</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dirty="0">
                          <a:solidFill>
                            <a:srgbClr val="000000"/>
                          </a:solidFill>
                          <a:latin typeface="Times New Roman"/>
                        </a:rPr>
                        <a:t>ACTIVITY</a:t>
                      </a:r>
                      <a:r>
                        <a:rPr lang="en-US" sz="1100" b="0" i="0" u="none" strike="noStrike" dirty="0" smtClean="0">
                          <a:solidFill>
                            <a:srgbClr val="000000"/>
                          </a:solidFill>
                          <a:latin typeface="Times New Roman"/>
                        </a:rPr>
                        <a:t>:  110 yard sprints</a:t>
                      </a:r>
                      <a:endParaRPr lang="en-US" sz="1100" b="0"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7581">
                <a:tc vMerge="1">
                  <a:txBody>
                    <a:bodyPr/>
                    <a:lstStyle/>
                    <a:p>
                      <a:endParaRPr lang="en-US"/>
                    </a:p>
                  </a:txBody>
                  <a:tcPr/>
                </a:tc>
                <a:tc>
                  <a:txBody>
                    <a:bodyPr/>
                    <a:lstStyle/>
                    <a:p>
                      <a:pPr algn="l" fontAlgn="ctr"/>
                      <a:r>
                        <a:rPr lang="en-US" sz="1100" b="0" i="0" u="none" strike="noStrike">
                          <a:solidFill>
                            <a:srgbClr val="000000"/>
                          </a:solidFill>
                          <a:latin typeface="Times New Roman"/>
                        </a:rPr>
                        <a:t>REST:  1:30 between reps</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dirty="0">
                          <a:solidFill>
                            <a:srgbClr val="000000"/>
                          </a:solidFill>
                          <a:latin typeface="Times New Roman"/>
                        </a:rPr>
                        <a:t>REST</a:t>
                      </a:r>
                      <a:r>
                        <a:rPr lang="en-US" sz="1100" b="0" i="0" u="none" strike="noStrike" dirty="0" smtClean="0">
                          <a:solidFill>
                            <a:srgbClr val="000000"/>
                          </a:solidFill>
                          <a:latin typeface="Times New Roman"/>
                        </a:rPr>
                        <a:t>:  1:15 between reps,</a:t>
                      </a:r>
                      <a:r>
                        <a:rPr lang="en-US" sz="1100" b="0" i="0" u="none" strike="noStrike" baseline="0" dirty="0" smtClean="0">
                          <a:solidFill>
                            <a:srgbClr val="000000"/>
                          </a:solidFill>
                          <a:latin typeface="Times New Roman"/>
                        </a:rPr>
                        <a:t> 1:30 between sets</a:t>
                      </a:r>
                      <a:endParaRPr lang="en-US" sz="1100" b="0"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28461">
                <a:tc vMerge="1">
                  <a:txBody>
                    <a:bodyPr/>
                    <a:lstStyle/>
                    <a:p>
                      <a:endParaRPr lang="en-US"/>
                    </a:p>
                  </a:txBody>
                  <a:tcPr/>
                </a:tc>
                <a:tc>
                  <a:txBody>
                    <a:bodyPr/>
                    <a:lstStyle/>
                    <a:p>
                      <a:pPr algn="l" fontAlgn="ctr"/>
                      <a:r>
                        <a:rPr lang="en-US" sz="1100" b="0" i="0" u="none" strike="noStrike">
                          <a:solidFill>
                            <a:srgbClr val="000000"/>
                          </a:solidFill>
                          <a:latin typeface="Times New Roman"/>
                        </a:rPr>
                        <a:t>GOAL TIME:  :30</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latin typeface="Times New Roman"/>
                        </a:rPr>
                        <a:t>GOAL TIME</a:t>
                      </a:r>
                      <a:r>
                        <a:rPr lang="en-US" sz="1100" b="0" i="0" u="none" strike="noStrike" dirty="0" smtClean="0">
                          <a:solidFill>
                            <a:srgbClr val="000000"/>
                          </a:solidFill>
                          <a:latin typeface="Times New Roman"/>
                        </a:rPr>
                        <a:t>:  &lt; :18</a:t>
                      </a:r>
                      <a:endParaRPr lang="en-US" sz="1100" b="0"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7581">
                <a:tc rowSpan="4">
                  <a:txBody>
                    <a:bodyPr/>
                    <a:lstStyle/>
                    <a:p>
                      <a:pPr algn="ctr" fontAlgn="ctr"/>
                      <a:r>
                        <a:rPr lang="en-US" sz="1200" b="1" i="0" u="none" strike="noStrike" dirty="0">
                          <a:solidFill>
                            <a:srgbClr val="000000"/>
                          </a:solidFill>
                          <a:latin typeface="Times New Roman"/>
                        </a:rPr>
                        <a:t>7/4-7/8</a:t>
                      </a:r>
                    </a:p>
                  </a:txBody>
                  <a:tcPr marL="8600" marR="8600" marT="860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REPS:  3</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latin typeface="Times New Roman"/>
                        </a:rPr>
                        <a:t>NUMBER OF REPS:  </a:t>
                      </a:r>
                      <a:r>
                        <a:rPr lang="en-US" sz="1100" b="0" i="0" u="none" strike="noStrike" dirty="0" smtClean="0">
                          <a:solidFill>
                            <a:srgbClr val="000000"/>
                          </a:solidFill>
                          <a:latin typeface="Times New Roman"/>
                        </a:rPr>
                        <a:t>3x6</a:t>
                      </a:r>
                      <a:endParaRPr lang="en-US" sz="1100" b="0"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17581">
                <a:tc vMerge="1">
                  <a:txBody>
                    <a:bodyPr/>
                    <a:lstStyle/>
                    <a:p>
                      <a:endParaRPr lang="en-US"/>
                    </a:p>
                  </a:txBody>
                  <a:tcPr/>
                </a:tc>
                <a:tc>
                  <a:txBody>
                    <a:bodyPr/>
                    <a:lstStyle/>
                    <a:p>
                      <a:pPr algn="l" fontAlgn="ctr"/>
                      <a:r>
                        <a:rPr lang="en-US" sz="1100" b="0" i="0" u="none" strike="noStrike">
                          <a:solidFill>
                            <a:srgbClr val="000000"/>
                          </a:solidFill>
                          <a:latin typeface="Times New Roman"/>
                        </a:rPr>
                        <a:t>ACTIVITY:  150 yard shuttles</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a:t>
                      </a:r>
                      <a:r>
                        <a:rPr lang="en-US" sz="1100" b="0" i="0" u="none" strike="noStrike">
                          <a:solidFill>
                            <a:srgbClr val="000000"/>
                          </a:solidFill>
                          <a:latin typeface="Times New Roman"/>
                        </a:rPr>
                        <a:t> agility and jump rope workout</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dirty="0">
                          <a:solidFill>
                            <a:srgbClr val="000000"/>
                          </a:solidFill>
                          <a:latin typeface="Times New Roman"/>
                        </a:rPr>
                        <a:t>ACTIVITY</a:t>
                      </a:r>
                      <a:r>
                        <a:rPr lang="en-US" sz="1100" b="0" i="0" u="none" strike="noStrike" dirty="0" smtClean="0">
                          <a:solidFill>
                            <a:srgbClr val="000000"/>
                          </a:solidFill>
                          <a:latin typeface="Times New Roman"/>
                        </a:rPr>
                        <a:t>:  110 yard sprints</a:t>
                      </a:r>
                      <a:endParaRPr lang="en-US" sz="1100" b="0"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7581">
                <a:tc vMerge="1">
                  <a:txBody>
                    <a:bodyPr/>
                    <a:lstStyle/>
                    <a:p>
                      <a:endParaRPr lang="en-US"/>
                    </a:p>
                  </a:txBody>
                  <a:tcPr/>
                </a:tc>
                <a:tc>
                  <a:txBody>
                    <a:bodyPr/>
                    <a:lstStyle/>
                    <a:p>
                      <a:pPr algn="l" fontAlgn="ctr"/>
                      <a:r>
                        <a:rPr lang="en-US" sz="1100" b="0" i="0" u="none" strike="noStrike">
                          <a:solidFill>
                            <a:srgbClr val="000000"/>
                          </a:solidFill>
                          <a:latin typeface="Times New Roman"/>
                        </a:rPr>
                        <a:t>REST:  1:00 between reps</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dirty="0">
                          <a:solidFill>
                            <a:srgbClr val="000000"/>
                          </a:solidFill>
                          <a:latin typeface="Times New Roman"/>
                        </a:rPr>
                        <a:t>REST</a:t>
                      </a:r>
                      <a:r>
                        <a:rPr lang="en-US" sz="1100" b="0" i="0" u="none" strike="noStrike" dirty="0" smtClean="0">
                          <a:solidFill>
                            <a:srgbClr val="000000"/>
                          </a:solidFill>
                          <a:latin typeface="Times New Roman"/>
                        </a:rPr>
                        <a:t>:  1:00 between reps, 1:30 between sets</a:t>
                      </a:r>
                      <a:endParaRPr lang="en-US" sz="1100" b="0"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28461">
                <a:tc vMerge="1">
                  <a:txBody>
                    <a:bodyPr/>
                    <a:lstStyle/>
                    <a:p>
                      <a:endParaRPr lang="en-US"/>
                    </a:p>
                  </a:txBody>
                  <a:tcPr/>
                </a:tc>
                <a:tc>
                  <a:txBody>
                    <a:bodyPr/>
                    <a:lstStyle/>
                    <a:p>
                      <a:pPr algn="l" fontAlgn="ctr"/>
                      <a:r>
                        <a:rPr lang="en-US" sz="1100" b="0" i="0" u="none" strike="noStrike">
                          <a:solidFill>
                            <a:srgbClr val="000000"/>
                          </a:solidFill>
                          <a:latin typeface="Times New Roman"/>
                        </a:rPr>
                        <a:t>GOAL TIME:  :30</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latin typeface="Times New Roman"/>
                        </a:rPr>
                        <a:t>GOAL TIME:  </a:t>
                      </a:r>
                      <a:r>
                        <a:rPr lang="en-US" sz="1100" b="0" i="0" u="none" strike="noStrike" dirty="0" smtClean="0">
                          <a:solidFill>
                            <a:srgbClr val="000000"/>
                          </a:solidFill>
                          <a:latin typeface="Times New Roman"/>
                        </a:rPr>
                        <a:t>&lt; :18</a:t>
                      </a:r>
                      <a:endParaRPr lang="en-US" sz="1100" b="0" i="0" u="none" strike="noStrike" dirty="0">
                        <a:solidFill>
                          <a:srgbClr val="000000"/>
                        </a:solidFill>
                        <a:latin typeface="Times New Roman"/>
                      </a:endParaRP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09120">
                <a:tc rowSpan="4">
                  <a:txBody>
                    <a:bodyPr/>
                    <a:lstStyle/>
                    <a:p>
                      <a:pPr algn="ctr" fontAlgn="ctr"/>
                      <a:r>
                        <a:rPr lang="en-US" sz="1200" b="1" i="0" u="none" strike="noStrike" dirty="0">
                          <a:solidFill>
                            <a:srgbClr val="000000"/>
                          </a:solidFill>
                          <a:latin typeface="Times New Roman"/>
                        </a:rPr>
                        <a:t>7/11-7/15</a:t>
                      </a:r>
                    </a:p>
                  </a:txBody>
                  <a:tcPr marL="8600" marR="8600" marT="860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NUMBER OF REPS:  2</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1" i="0" u="none" strike="noStrike">
                          <a:solidFill>
                            <a:srgbClr val="000000"/>
                          </a:solidFill>
                          <a:latin typeface="Times New Roman"/>
                        </a:rPr>
                        <a:t>*See agility/plyo sheet.  Choose one</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1" i="0" u="none" strike="noStrike" dirty="0">
                          <a:solidFill>
                            <a:srgbClr val="000000"/>
                          </a:solidFill>
                          <a:latin typeface="Times New Roman"/>
                        </a:rPr>
                        <a:t>NUMBER OF REPS:  3</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09120">
                <a:tc vMerge="1">
                  <a:txBody>
                    <a:bodyPr/>
                    <a:lstStyle/>
                    <a:p>
                      <a:endParaRPr lang="en-US"/>
                    </a:p>
                  </a:txBody>
                  <a:tcPr/>
                </a:tc>
                <a:tc>
                  <a:txBody>
                    <a:bodyPr/>
                    <a:lstStyle/>
                    <a:p>
                      <a:pPr algn="l" fontAlgn="ctr"/>
                      <a:r>
                        <a:rPr lang="en-US" sz="1100" b="1" i="0" u="none" strike="noStrike">
                          <a:solidFill>
                            <a:srgbClr val="000000"/>
                          </a:solidFill>
                          <a:latin typeface="Times New Roman"/>
                        </a:rPr>
                        <a:t>ACTIVITY:  300 yard shuttle test</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 agility and jump rope workout</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ACTIVITY:  800m Run Test</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9120">
                <a:tc vMerge="1">
                  <a:txBody>
                    <a:bodyPr/>
                    <a:lstStyle/>
                    <a:p>
                      <a:endParaRPr lang="en-US"/>
                    </a:p>
                  </a:txBody>
                  <a:tcPr/>
                </a:tc>
                <a:tc>
                  <a:txBody>
                    <a:bodyPr/>
                    <a:lstStyle/>
                    <a:p>
                      <a:pPr algn="l" fontAlgn="ctr"/>
                      <a:r>
                        <a:rPr lang="en-US" sz="1100" b="1" i="0" u="none" strike="noStrike">
                          <a:solidFill>
                            <a:srgbClr val="000000"/>
                          </a:solidFill>
                          <a:latin typeface="Times New Roman"/>
                        </a:rPr>
                        <a:t>REST:  2:30 between reps</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for each week.</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REST:  2:30 between reps</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7581">
                <a:tc vMerge="1">
                  <a:txBody>
                    <a:bodyPr/>
                    <a:lstStyle/>
                    <a:p>
                      <a:endParaRPr lang="en-US"/>
                    </a:p>
                  </a:txBody>
                  <a:tcPr/>
                </a:tc>
                <a:tc>
                  <a:txBody>
                    <a:bodyPr/>
                    <a:lstStyle/>
                    <a:p>
                      <a:pPr algn="l" fontAlgn="ctr"/>
                      <a:r>
                        <a:rPr lang="en-US" sz="1100" b="1" i="0" u="none" strike="noStrike">
                          <a:solidFill>
                            <a:srgbClr val="000000"/>
                          </a:solidFill>
                          <a:latin typeface="Times New Roman"/>
                        </a:rPr>
                        <a:t>GOAL TIME:  &lt; 1:05</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 </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1" i="0" u="none" strike="noStrike" dirty="0">
                          <a:solidFill>
                            <a:srgbClr val="000000"/>
                          </a:solidFill>
                          <a:latin typeface="Times New Roman"/>
                        </a:rPr>
                        <a:t>GOAL TIME:  &lt; 3:20</a:t>
                      </a:r>
                    </a:p>
                  </a:txBody>
                  <a:tcPr marL="8600" marR="8600" marT="86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 xmlns:p14="http://schemas.microsoft.com/office/powerpoint/2010/main" val="1307892333"/>
              </p:ext>
            </p:extLst>
          </p:nvPr>
        </p:nvGraphicFramePr>
        <p:xfrm>
          <a:off x="152400" y="76197"/>
          <a:ext cx="8839199" cy="6705606"/>
        </p:xfrm>
        <a:graphic>
          <a:graphicData uri="http://schemas.openxmlformats.org/drawingml/2006/table">
            <a:tbl>
              <a:tblPr/>
              <a:tblGrid>
                <a:gridCol w="672130"/>
                <a:gridCol w="2702519"/>
                <a:gridCol w="2762031"/>
                <a:gridCol w="2702519"/>
              </a:tblGrid>
              <a:tr h="302273">
                <a:tc rowSpan="2">
                  <a:txBody>
                    <a:bodyPr/>
                    <a:lstStyle/>
                    <a:p>
                      <a:pPr algn="ctr" fontAlgn="ctr"/>
                      <a:r>
                        <a:rPr lang="en-US" sz="1400" b="1" i="0" u="none" strike="noStrike" dirty="0">
                          <a:solidFill>
                            <a:srgbClr val="000000"/>
                          </a:solidFill>
                          <a:latin typeface="Times New Roman"/>
                        </a:rPr>
                        <a:t>DATE</a:t>
                      </a:r>
                    </a:p>
                  </a:txBody>
                  <a:tcPr marL="7246" marR="7246" marT="7246"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smtClean="0">
                          <a:solidFill>
                            <a:srgbClr val="000000"/>
                          </a:solidFill>
                          <a:latin typeface="Times New Roman"/>
                        </a:rPr>
                        <a:t>MONDAY</a:t>
                      </a:r>
                      <a:endParaRPr lang="en-US" sz="1400" b="1"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ctr"/>
                      <a:r>
                        <a:rPr lang="en-US" sz="1400" b="1" i="0" u="none" strike="noStrike" dirty="0">
                          <a:solidFill>
                            <a:srgbClr val="000000"/>
                          </a:solidFill>
                          <a:latin typeface="Times New Roman"/>
                        </a:rPr>
                        <a:t>WEDNESDAY</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ctr"/>
                      <a:r>
                        <a:rPr lang="en-US" sz="1400" b="1" i="0" u="none" strike="noStrike" dirty="0" smtClean="0">
                          <a:solidFill>
                            <a:srgbClr val="000000"/>
                          </a:solidFill>
                          <a:latin typeface="Times New Roman"/>
                        </a:rPr>
                        <a:t>FRIDAY</a:t>
                      </a:r>
                      <a:endParaRPr lang="en-US" sz="1400" b="1"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lumMod val="75000"/>
                      </a:schemeClr>
                    </a:solidFill>
                  </a:tcPr>
                </a:tc>
              </a:tr>
              <a:tr h="314365">
                <a:tc vMerge="1">
                  <a:txBody>
                    <a:bodyPr/>
                    <a:lstStyle/>
                    <a:p>
                      <a:endParaRPr lang="en-US"/>
                    </a:p>
                  </a:txBody>
                  <a:tcPr/>
                </a:tc>
                <a:tc>
                  <a:txBody>
                    <a:bodyPr/>
                    <a:lstStyle/>
                    <a:p>
                      <a:pPr algn="ctr" fontAlgn="ctr"/>
                      <a:r>
                        <a:rPr lang="en-US" sz="1400" b="1" i="0" u="none" strike="noStrike" dirty="0">
                          <a:solidFill>
                            <a:srgbClr val="000000"/>
                          </a:solidFill>
                          <a:latin typeface="Times New Roman"/>
                        </a:rPr>
                        <a:t>SHUTTLE WORK</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400" b="1" i="0" u="none" strike="noStrike" dirty="0">
                          <a:solidFill>
                            <a:srgbClr val="000000"/>
                          </a:solidFill>
                          <a:latin typeface="Times New Roman"/>
                        </a:rPr>
                        <a:t>AGILITY &amp; PLYOMETRICS</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400" b="1" i="0" u="none" strike="noStrike" dirty="0" smtClean="0">
                          <a:solidFill>
                            <a:srgbClr val="000000"/>
                          </a:solidFill>
                          <a:latin typeface="Times New Roman"/>
                        </a:rPr>
                        <a:t>800m</a:t>
                      </a:r>
                      <a:r>
                        <a:rPr lang="en-US" sz="1400" b="1" i="0" u="none" strike="noStrike" baseline="0" dirty="0" smtClean="0">
                          <a:solidFill>
                            <a:srgbClr val="000000"/>
                          </a:solidFill>
                          <a:latin typeface="Times New Roman"/>
                        </a:rPr>
                        <a:t> WORK</a:t>
                      </a:r>
                      <a:endParaRPr lang="en-US" sz="1400" b="1"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lumMod val="75000"/>
                      </a:schemeClr>
                    </a:solidFill>
                  </a:tcPr>
                </a:tc>
              </a:tr>
              <a:tr h="241819">
                <a:tc rowSpan="4">
                  <a:txBody>
                    <a:bodyPr/>
                    <a:lstStyle/>
                    <a:p>
                      <a:pPr algn="ctr" fontAlgn="ctr"/>
                      <a:r>
                        <a:rPr lang="en-US" sz="1200" b="1" i="0" u="none" strike="noStrike" dirty="0">
                          <a:solidFill>
                            <a:srgbClr val="000000"/>
                          </a:solidFill>
                          <a:latin typeface="Times New Roman"/>
                        </a:rPr>
                        <a:t>7/18-7/22</a:t>
                      </a:r>
                    </a:p>
                  </a:txBody>
                  <a:tcPr marL="7246" marR="7246" marT="7246"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1" u="none" strike="noStrike">
                          <a:solidFill>
                            <a:srgbClr val="000000"/>
                          </a:solidFill>
                          <a:latin typeface="Times New Roman"/>
                        </a:rPr>
                        <a:t>NUMBER OF REPS:  1</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1" u="none" strike="noStrike">
                          <a:solidFill>
                            <a:srgbClr val="000000"/>
                          </a:solidFill>
                          <a:latin typeface="Times New Roman"/>
                        </a:rPr>
                        <a:t>*See agility/plyo sheet.  Choose one</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1" u="none" strike="noStrike" dirty="0">
                          <a:solidFill>
                            <a:srgbClr val="000000"/>
                          </a:solidFill>
                          <a:latin typeface="Times New Roman"/>
                        </a:rPr>
                        <a:t>NUMBER OF REPS:  </a:t>
                      </a:r>
                      <a:r>
                        <a:rPr lang="en-US" sz="1100" b="0" i="1" u="none" strike="noStrike" dirty="0" smtClean="0">
                          <a:solidFill>
                            <a:srgbClr val="000000"/>
                          </a:solidFill>
                          <a:latin typeface="Times New Roman"/>
                        </a:rPr>
                        <a:t>20:00</a:t>
                      </a:r>
                      <a:endParaRPr lang="en-US" sz="1100" b="0" i="1"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41819">
                <a:tc vMerge="1">
                  <a:txBody>
                    <a:bodyPr/>
                    <a:lstStyle/>
                    <a:p>
                      <a:endParaRPr lang="en-US"/>
                    </a:p>
                  </a:txBody>
                  <a:tcPr/>
                </a:tc>
                <a:tc>
                  <a:txBody>
                    <a:bodyPr/>
                    <a:lstStyle/>
                    <a:p>
                      <a:pPr algn="l" fontAlgn="ctr"/>
                      <a:r>
                        <a:rPr lang="en-US" sz="1100" b="0" i="1" u="none" strike="noStrike">
                          <a:solidFill>
                            <a:srgbClr val="000000"/>
                          </a:solidFill>
                          <a:latin typeface="Times New Roman"/>
                        </a:rPr>
                        <a:t>ACTIVITY:  300 yard shuttle</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1" u="none" strike="noStrike">
                          <a:solidFill>
                            <a:srgbClr val="000000"/>
                          </a:solidFill>
                          <a:latin typeface="Times New Roman"/>
                        </a:rPr>
                        <a:t>different</a:t>
                      </a:r>
                      <a:r>
                        <a:rPr lang="en-US" sz="1100" b="0" i="1" u="none" strike="noStrike">
                          <a:solidFill>
                            <a:srgbClr val="000000"/>
                          </a:solidFill>
                          <a:latin typeface="Times New Roman"/>
                        </a:rPr>
                        <a:t> agility and jump rope workout</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1" u="none" strike="noStrike" dirty="0">
                          <a:solidFill>
                            <a:srgbClr val="000000"/>
                          </a:solidFill>
                          <a:latin typeface="Times New Roman"/>
                        </a:rPr>
                        <a:t>ACTIVITY: </a:t>
                      </a:r>
                      <a:r>
                        <a:rPr lang="en-US" sz="1100" b="0" i="1" u="none" strike="noStrike" dirty="0" smtClean="0">
                          <a:solidFill>
                            <a:srgbClr val="000000"/>
                          </a:solidFill>
                          <a:latin typeface="Times New Roman"/>
                        </a:rPr>
                        <a:t>2:00</a:t>
                      </a:r>
                      <a:r>
                        <a:rPr lang="en-US" sz="1100" b="0" i="1" u="none" strike="noStrike" baseline="0" dirty="0" smtClean="0">
                          <a:solidFill>
                            <a:srgbClr val="000000"/>
                          </a:solidFill>
                          <a:latin typeface="Times New Roman"/>
                        </a:rPr>
                        <a:t> Jog</a:t>
                      </a:r>
                      <a:endParaRPr lang="en-US" sz="1100" b="0" i="1"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41819">
                <a:tc vMerge="1">
                  <a:txBody>
                    <a:bodyPr/>
                    <a:lstStyle/>
                    <a:p>
                      <a:endParaRPr lang="en-US"/>
                    </a:p>
                  </a:txBody>
                  <a:tcPr/>
                </a:tc>
                <a:tc>
                  <a:txBody>
                    <a:bodyPr/>
                    <a:lstStyle/>
                    <a:p>
                      <a:pPr algn="l" fontAlgn="ctr"/>
                      <a:r>
                        <a:rPr lang="en-US" sz="1100" b="0" i="1" u="none" strike="noStrike">
                          <a:solidFill>
                            <a:srgbClr val="000000"/>
                          </a:solidFill>
                          <a:latin typeface="Times New Roman"/>
                        </a:rPr>
                        <a:t>REST:  NA</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1" u="none" strike="noStrike">
                          <a:solidFill>
                            <a:srgbClr val="000000"/>
                          </a:solidFill>
                          <a:latin typeface="Times New Roman"/>
                        </a:rPr>
                        <a:t>for </a:t>
                      </a:r>
                      <a:r>
                        <a:rPr lang="en-US" sz="1100" b="1" i="1" u="none" strike="noStrike">
                          <a:solidFill>
                            <a:srgbClr val="000000"/>
                          </a:solidFill>
                          <a:latin typeface="Times New Roman"/>
                        </a:rPr>
                        <a:t>each week.</a:t>
                      </a:r>
                      <a:endParaRPr lang="en-US" sz="1100" b="0" i="1" u="none" strike="noStrike">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1" u="none" strike="noStrike" dirty="0">
                          <a:solidFill>
                            <a:srgbClr val="000000"/>
                          </a:solidFill>
                          <a:latin typeface="Times New Roman"/>
                        </a:rPr>
                        <a:t>REST:  </a:t>
                      </a:r>
                      <a:r>
                        <a:rPr lang="en-US" sz="1100" b="0" i="1" u="none" strike="noStrike" dirty="0" smtClean="0">
                          <a:solidFill>
                            <a:srgbClr val="000000"/>
                          </a:solidFill>
                          <a:latin typeface="Times New Roman"/>
                        </a:rPr>
                        <a:t>1:00</a:t>
                      </a:r>
                      <a:r>
                        <a:rPr lang="en-US" sz="1100" b="0" i="1" u="none" strike="noStrike" baseline="0" dirty="0" smtClean="0">
                          <a:solidFill>
                            <a:srgbClr val="000000"/>
                          </a:solidFill>
                          <a:latin typeface="Times New Roman"/>
                        </a:rPr>
                        <a:t> Walk</a:t>
                      </a:r>
                      <a:endParaRPr lang="en-US" sz="1100" b="0" i="1"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24891">
                <a:tc vMerge="1">
                  <a:txBody>
                    <a:bodyPr/>
                    <a:lstStyle/>
                    <a:p>
                      <a:endParaRPr lang="en-US"/>
                    </a:p>
                  </a:txBody>
                  <a:tcPr/>
                </a:tc>
                <a:tc>
                  <a:txBody>
                    <a:bodyPr/>
                    <a:lstStyle/>
                    <a:p>
                      <a:pPr algn="l" fontAlgn="ctr"/>
                      <a:r>
                        <a:rPr lang="en-US" sz="1100" b="0" i="1" u="none" strike="noStrike">
                          <a:solidFill>
                            <a:srgbClr val="000000"/>
                          </a:solidFill>
                          <a:latin typeface="Times New Roman"/>
                        </a:rPr>
                        <a:t>GOAL TIME:  &lt; 1:05</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1" u="none" strike="noStrike">
                          <a:solidFill>
                            <a:srgbClr val="000000"/>
                          </a:solidFill>
                          <a:latin typeface="Times New Roman"/>
                        </a:rPr>
                        <a:t> </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1" u="none" strike="noStrike">
                          <a:solidFill>
                            <a:srgbClr val="000000"/>
                          </a:solidFill>
                          <a:latin typeface="Times New Roman"/>
                        </a:rPr>
                        <a:t>GOAL TIME:  NA</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53908">
                <a:tc rowSpan="4">
                  <a:txBody>
                    <a:bodyPr/>
                    <a:lstStyle/>
                    <a:p>
                      <a:pPr algn="ctr" fontAlgn="ctr"/>
                      <a:r>
                        <a:rPr lang="en-US" sz="1200" b="1" i="0" u="none" strike="noStrike" dirty="0" smtClean="0">
                          <a:solidFill>
                            <a:srgbClr val="000000"/>
                          </a:solidFill>
                          <a:latin typeface="Times New Roman"/>
                        </a:rPr>
                        <a:t> 7/25-7/29</a:t>
                      </a:r>
                      <a:endParaRPr lang="en-US" sz="1200" b="1" i="0" u="none" strike="noStrike" dirty="0">
                        <a:solidFill>
                          <a:srgbClr val="000000"/>
                        </a:solidFill>
                        <a:latin typeface="Times New Roman"/>
                      </a:endParaRPr>
                    </a:p>
                  </a:txBody>
                  <a:tcPr marL="7246" marR="7246" marT="7246"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REPS:  3</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latin typeface="Times New Roman"/>
                        </a:rPr>
                        <a:t>NUMBER OF REPS:  </a:t>
                      </a:r>
                      <a:r>
                        <a:rPr lang="en-US" sz="1100" b="0" i="0" u="none" strike="noStrike" dirty="0" smtClean="0">
                          <a:solidFill>
                            <a:srgbClr val="000000"/>
                          </a:solidFill>
                          <a:latin typeface="Times New Roman"/>
                        </a:rPr>
                        <a:t>3x6</a:t>
                      </a:r>
                      <a:endParaRPr lang="en-US" sz="1100" b="0"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53908">
                <a:tc vMerge="1">
                  <a:txBody>
                    <a:bodyPr/>
                    <a:lstStyle/>
                    <a:p>
                      <a:endParaRPr lang="en-US"/>
                    </a:p>
                  </a:txBody>
                  <a:tcPr/>
                </a:tc>
                <a:tc>
                  <a:txBody>
                    <a:bodyPr/>
                    <a:lstStyle/>
                    <a:p>
                      <a:pPr algn="l" fontAlgn="ctr"/>
                      <a:r>
                        <a:rPr lang="en-US" sz="1100" b="0" i="0" u="none" strike="noStrike">
                          <a:solidFill>
                            <a:srgbClr val="000000"/>
                          </a:solidFill>
                          <a:latin typeface="Times New Roman"/>
                        </a:rPr>
                        <a:t>ACTIVITY:  200 yard shuttles</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a:t>
                      </a:r>
                      <a:r>
                        <a:rPr lang="en-US" sz="1100" b="0" i="0" u="none" strike="noStrike">
                          <a:solidFill>
                            <a:srgbClr val="000000"/>
                          </a:solidFill>
                          <a:latin typeface="Times New Roman"/>
                        </a:rPr>
                        <a:t> agility and jump rope workout</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dirty="0">
                          <a:solidFill>
                            <a:srgbClr val="000000"/>
                          </a:solidFill>
                          <a:latin typeface="Times New Roman"/>
                        </a:rPr>
                        <a:t>ACTIVITY: </a:t>
                      </a:r>
                      <a:r>
                        <a:rPr lang="en-US" sz="1100" b="0" i="0" u="none" strike="noStrike" dirty="0" smtClean="0">
                          <a:solidFill>
                            <a:srgbClr val="000000"/>
                          </a:solidFill>
                          <a:latin typeface="Times New Roman"/>
                        </a:rPr>
                        <a:t> 110 yard</a:t>
                      </a:r>
                      <a:r>
                        <a:rPr lang="en-US" sz="1100" b="0" i="0" u="none" strike="noStrike" baseline="0" dirty="0" smtClean="0">
                          <a:solidFill>
                            <a:srgbClr val="000000"/>
                          </a:solidFill>
                          <a:latin typeface="Times New Roman"/>
                        </a:rPr>
                        <a:t> sprints</a:t>
                      </a:r>
                      <a:endParaRPr lang="en-US" sz="1100" b="0"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3908">
                <a:tc vMerge="1">
                  <a:txBody>
                    <a:bodyPr/>
                    <a:lstStyle/>
                    <a:p>
                      <a:endParaRPr lang="en-US"/>
                    </a:p>
                  </a:txBody>
                  <a:tcPr/>
                </a:tc>
                <a:tc>
                  <a:txBody>
                    <a:bodyPr/>
                    <a:lstStyle/>
                    <a:p>
                      <a:pPr algn="l" fontAlgn="ctr"/>
                      <a:r>
                        <a:rPr lang="en-US" sz="1100" b="0" i="0" u="none" strike="noStrike">
                          <a:solidFill>
                            <a:srgbClr val="000000"/>
                          </a:solidFill>
                          <a:latin typeface="Times New Roman"/>
                        </a:rPr>
                        <a:t>REST:  2:00 between reps</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dirty="0">
                          <a:solidFill>
                            <a:srgbClr val="000000"/>
                          </a:solidFill>
                          <a:latin typeface="Times New Roman"/>
                        </a:rPr>
                        <a:t>REST:  </a:t>
                      </a:r>
                      <a:r>
                        <a:rPr lang="en-US" sz="1100" b="0" i="0" u="none" strike="noStrike" dirty="0" smtClean="0">
                          <a:solidFill>
                            <a:srgbClr val="000000"/>
                          </a:solidFill>
                          <a:latin typeface="Times New Roman"/>
                        </a:rPr>
                        <a:t>:42 between reps, 1:30 between sets</a:t>
                      </a:r>
                      <a:endParaRPr lang="en-US" sz="1100" b="0"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66000">
                <a:tc vMerge="1">
                  <a:txBody>
                    <a:bodyPr/>
                    <a:lstStyle/>
                    <a:p>
                      <a:endParaRPr lang="en-US"/>
                    </a:p>
                  </a:txBody>
                  <a:tcPr/>
                </a:tc>
                <a:tc>
                  <a:txBody>
                    <a:bodyPr/>
                    <a:lstStyle/>
                    <a:p>
                      <a:pPr algn="l" fontAlgn="ctr"/>
                      <a:r>
                        <a:rPr lang="en-US" sz="1100" b="0" i="0" u="none" strike="noStrike">
                          <a:solidFill>
                            <a:srgbClr val="000000"/>
                          </a:solidFill>
                          <a:latin typeface="Times New Roman"/>
                        </a:rPr>
                        <a:t>GOAL TIME:  :40</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latin typeface="Times New Roman"/>
                        </a:rPr>
                        <a:t>GOAL TIME:  </a:t>
                      </a:r>
                      <a:r>
                        <a:rPr lang="en-US" sz="1100" b="0" i="0" u="none" strike="noStrike" dirty="0" smtClean="0">
                          <a:solidFill>
                            <a:srgbClr val="000000"/>
                          </a:solidFill>
                          <a:latin typeface="Times New Roman"/>
                        </a:rPr>
                        <a:t>&lt; :18</a:t>
                      </a:r>
                      <a:endParaRPr lang="en-US" sz="1100" b="0"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53908">
                <a:tc rowSpan="4">
                  <a:txBody>
                    <a:bodyPr/>
                    <a:lstStyle/>
                    <a:p>
                      <a:pPr algn="ctr" fontAlgn="ctr"/>
                      <a:r>
                        <a:rPr lang="en-US" sz="1200" b="1" i="0" u="none" strike="noStrike" dirty="0">
                          <a:solidFill>
                            <a:srgbClr val="000000"/>
                          </a:solidFill>
                          <a:latin typeface="Times New Roman"/>
                        </a:rPr>
                        <a:t>8/1-8/5</a:t>
                      </a:r>
                    </a:p>
                  </a:txBody>
                  <a:tcPr marL="7246" marR="7246" marT="7246"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REPS:  4</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latin typeface="Times New Roman"/>
                        </a:rPr>
                        <a:t>NUMBER OF REPS:  </a:t>
                      </a:r>
                      <a:r>
                        <a:rPr lang="en-US" sz="1100" b="0" i="0" u="none" strike="noStrike" dirty="0" smtClean="0">
                          <a:solidFill>
                            <a:srgbClr val="000000"/>
                          </a:solidFill>
                          <a:latin typeface="Times New Roman"/>
                        </a:rPr>
                        <a:t>2x8</a:t>
                      </a:r>
                      <a:endParaRPr lang="en-US" sz="1100" b="0"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53908">
                <a:tc vMerge="1">
                  <a:txBody>
                    <a:bodyPr/>
                    <a:lstStyle/>
                    <a:p>
                      <a:endParaRPr lang="en-US"/>
                    </a:p>
                  </a:txBody>
                  <a:tcPr/>
                </a:tc>
                <a:tc>
                  <a:txBody>
                    <a:bodyPr/>
                    <a:lstStyle/>
                    <a:p>
                      <a:pPr algn="l" fontAlgn="ctr"/>
                      <a:r>
                        <a:rPr lang="en-US" sz="1100" b="0" i="0" u="none" strike="noStrike">
                          <a:solidFill>
                            <a:srgbClr val="000000"/>
                          </a:solidFill>
                          <a:latin typeface="Times New Roman"/>
                        </a:rPr>
                        <a:t>ACTIVITY:  200 yard shuttles</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a:t>
                      </a:r>
                      <a:r>
                        <a:rPr lang="en-US" sz="1100" b="0" i="0" u="none" strike="noStrike">
                          <a:solidFill>
                            <a:srgbClr val="000000"/>
                          </a:solidFill>
                          <a:latin typeface="Times New Roman"/>
                        </a:rPr>
                        <a:t> agility and jump rope workout</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dirty="0">
                          <a:solidFill>
                            <a:srgbClr val="000000"/>
                          </a:solidFill>
                          <a:latin typeface="Times New Roman"/>
                        </a:rPr>
                        <a:t>ACTIVITY: </a:t>
                      </a:r>
                      <a:r>
                        <a:rPr lang="en-US" sz="1100" b="0" i="0" u="none" strike="noStrike" dirty="0" smtClean="0">
                          <a:solidFill>
                            <a:srgbClr val="000000"/>
                          </a:solidFill>
                          <a:latin typeface="Times New Roman"/>
                        </a:rPr>
                        <a:t> 110 yard sprints</a:t>
                      </a:r>
                      <a:endParaRPr lang="en-US" sz="1100" b="0"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3908">
                <a:tc vMerge="1">
                  <a:txBody>
                    <a:bodyPr/>
                    <a:lstStyle/>
                    <a:p>
                      <a:endParaRPr lang="en-US"/>
                    </a:p>
                  </a:txBody>
                  <a:tcPr/>
                </a:tc>
                <a:tc>
                  <a:txBody>
                    <a:bodyPr/>
                    <a:lstStyle/>
                    <a:p>
                      <a:pPr algn="l" fontAlgn="ctr"/>
                      <a:r>
                        <a:rPr lang="en-US" sz="1100" b="0" i="0" u="none" strike="noStrike" dirty="0">
                          <a:solidFill>
                            <a:srgbClr val="000000"/>
                          </a:solidFill>
                          <a:latin typeface="Times New Roman"/>
                        </a:rPr>
                        <a:t>REST:  1:20 between reps</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dirty="0">
                          <a:solidFill>
                            <a:srgbClr val="000000"/>
                          </a:solidFill>
                          <a:latin typeface="Times New Roman"/>
                        </a:rPr>
                        <a:t>REST:  </a:t>
                      </a:r>
                      <a:r>
                        <a:rPr lang="en-US" sz="1100" b="0" i="0" u="none" strike="noStrike" dirty="0" smtClean="0">
                          <a:solidFill>
                            <a:srgbClr val="000000"/>
                          </a:solidFill>
                          <a:latin typeface="Times New Roman"/>
                        </a:rPr>
                        <a:t>1:00 between reps,</a:t>
                      </a:r>
                      <a:r>
                        <a:rPr lang="en-US" sz="1100" b="0" i="0" u="none" strike="noStrike" baseline="0" dirty="0" smtClean="0">
                          <a:solidFill>
                            <a:srgbClr val="000000"/>
                          </a:solidFill>
                          <a:latin typeface="Times New Roman"/>
                        </a:rPr>
                        <a:t> 1:15 between sets</a:t>
                      </a:r>
                      <a:endParaRPr lang="en-US" sz="1100" b="0"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66000">
                <a:tc vMerge="1">
                  <a:txBody>
                    <a:bodyPr/>
                    <a:lstStyle/>
                    <a:p>
                      <a:endParaRPr lang="en-US"/>
                    </a:p>
                  </a:txBody>
                  <a:tcPr/>
                </a:tc>
                <a:tc>
                  <a:txBody>
                    <a:bodyPr/>
                    <a:lstStyle/>
                    <a:p>
                      <a:pPr algn="l" fontAlgn="ctr"/>
                      <a:r>
                        <a:rPr lang="en-US" sz="1100" b="0" i="0" u="none" strike="noStrike">
                          <a:solidFill>
                            <a:srgbClr val="000000"/>
                          </a:solidFill>
                          <a:latin typeface="Times New Roman"/>
                        </a:rPr>
                        <a:t>GOAL TIME:  :40</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latin typeface="Times New Roman"/>
                        </a:rPr>
                        <a:t>GOAL TIME:  </a:t>
                      </a:r>
                      <a:r>
                        <a:rPr lang="en-US" sz="1100" b="0" i="0" u="none" strike="noStrike" dirty="0" smtClean="0">
                          <a:solidFill>
                            <a:srgbClr val="000000"/>
                          </a:solidFill>
                          <a:latin typeface="Times New Roman"/>
                        </a:rPr>
                        <a:t>&lt; :18</a:t>
                      </a:r>
                      <a:endParaRPr lang="en-US" sz="1100" b="0"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53908">
                <a:tc rowSpan="4">
                  <a:txBody>
                    <a:bodyPr/>
                    <a:lstStyle/>
                    <a:p>
                      <a:pPr algn="ctr" fontAlgn="ctr"/>
                      <a:r>
                        <a:rPr lang="en-US" sz="1200" b="1" i="0" u="none" strike="noStrike" dirty="0">
                          <a:solidFill>
                            <a:srgbClr val="000000"/>
                          </a:solidFill>
                          <a:latin typeface="Times New Roman"/>
                        </a:rPr>
                        <a:t>8/8-8/12</a:t>
                      </a:r>
                    </a:p>
                  </a:txBody>
                  <a:tcPr marL="7246" marR="7246" marT="7246"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REPS:  4</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dirty="0">
                          <a:solidFill>
                            <a:srgbClr val="000000"/>
                          </a:solidFill>
                          <a:latin typeface="Times New Roman"/>
                        </a:rPr>
                        <a:t>NUMBER OF REPS:  </a:t>
                      </a:r>
                      <a:r>
                        <a:rPr lang="en-US" sz="1100" b="0" i="0" u="none" strike="noStrike" dirty="0" smtClean="0">
                          <a:solidFill>
                            <a:srgbClr val="000000"/>
                          </a:solidFill>
                          <a:latin typeface="Times New Roman"/>
                        </a:rPr>
                        <a:t>2x8</a:t>
                      </a:r>
                      <a:endParaRPr lang="en-US" sz="1100" b="0"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53908">
                <a:tc vMerge="1">
                  <a:txBody>
                    <a:bodyPr/>
                    <a:lstStyle/>
                    <a:p>
                      <a:endParaRPr lang="en-US"/>
                    </a:p>
                  </a:txBody>
                  <a:tcPr/>
                </a:tc>
                <a:tc>
                  <a:txBody>
                    <a:bodyPr/>
                    <a:lstStyle/>
                    <a:p>
                      <a:pPr algn="l" fontAlgn="ctr"/>
                      <a:r>
                        <a:rPr lang="en-US" sz="1100" b="0" i="0" u="none" strike="noStrike">
                          <a:solidFill>
                            <a:srgbClr val="000000"/>
                          </a:solidFill>
                          <a:latin typeface="Times New Roman"/>
                        </a:rPr>
                        <a:t>ACTIVITY:  200 yard shuttles</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agility and jump rope workout</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dirty="0">
                          <a:solidFill>
                            <a:srgbClr val="000000"/>
                          </a:solidFill>
                          <a:latin typeface="Times New Roman"/>
                        </a:rPr>
                        <a:t>ACTIVITY: </a:t>
                      </a:r>
                      <a:r>
                        <a:rPr lang="en-US" sz="1100" b="0" i="0" u="none" strike="noStrike" dirty="0" smtClean="0">
                          <a:solidFill>
                            <a:srgbClr val="000000"/>
                          </a:solidFill>
                          <a:latin typeface="Times New Roman"/>
                        </a:rPr>
                        <a:t> 110 yard</a:t>
                      </a:r>
                      <a:r>
                        <a:rPr lang="en-US" sz="1100" b="0" i="0" u="none" strike="noStrike" baseline="0" dirty="0" smtClean="0">
                          <a:solidFill>
                            <a:srgbClr val="000000"/>
                          </a:solidFill>
                          <a:latin typeface="Times New Roman"/>
                        </a:rPr>
                        <a:t> sprints</a:t>
                      </a:r>
                      <a:endParaRPr lang="en-US" sz="1100" b="0"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3908">
                <a:tc vMerge="1">
                  <a:txBody>
                    <a:bodyPr/>
                    <a:lstStyle/>
                    <a:p>
                      <a:endParaRPr lang="en-US"/>
                    </a:p>
                  </a:txBody>
                  <a:tcPr/>
                </a:tc>
                <a:tc>
                  <a:txBody>
                    <a:bodyPr/>
                    <a:lstStyle/>
                    <a:p>
                      <a:pPr algn="l" fontAlgn="ctr"/>
                      <a:r>
                        <a:rPr lang="en-US" sz="1100" b="0" i="0" u="none" strike="noStrike">
                          <a:solidFill>
                            <a:srgbClr val="000000"/>
                          </a:solidFill>
                          <a:latin typeface="Times New Roman"/>
                        </a:rPr>
                        <a:t>REST:  :40 between reps</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dirty="0">
                          <a:solidFill>
                            <a:srgbClr val="000000"/>
                          </a:solidFill>
                          <a:latin typeface="Times New Roman"/>
                        </a:rPr>
                        <a:t>REST:  </a:t>
                      </a:r>
                      <a:r>
                        <a:rPr lang="en-US" sz="1100" b="0" i="0" u="none" strike="noStrike" dirty="0" smtClean="0">
                          <a:solidFill>
                            <a:srgbClr val="000000"/>
                          </a:solidFill>
                          <a:latin typeface="Times New Roman"/>
                        </a:rPr>
                        <a:t>:42 between reps, 1:15 between sets</a:t>
                      </a:r>
                      <a:endParaRPr lang="en-US" sz="1100" b="0"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66000">
                <a:tc vMerge="1">
                  <a:txBody>
                    <a:bodyPr/>
                    <a:lstStyle/>
                    <a:p>
                      <a:endParaRPr lang="en-US"/>
                    </a:p>
                  </a:txBody>
                  <a:tcPr/>
                </a:tc>
                <a:tc>
                  <a:txBody>
                    <a:bodyPr/>
                    <a:lstStyle/>
                    <a:p>
                      <a:pPr algn="l" fontAlgn="ctr"/>
                      <a:r>
                        <a:rPr lang="en-US" sz="1100" b="0" i="0" u="none" strike="noStrike">
                          <a:solidFill>
                            <a:srgbClr val="000000"/>
                          </a:solidFill>
                          <a:latin typeface="Times New Roman"/>
                        </a:rPr>
                        <a:t>GOAL TIME:  :40</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latin typeface="Times New Roman"/>
                        </a:rPr>
                        <a:t>GOAL TIME:  </a:t>
                      </a:r>
                      <a:r>
                        <a:rPr lang="en-US" sz="1100" b="0" i="0" u="none" strike="noStrike" dirty="0" smtClean="0">
                          <a:solidFill>
                            <a:srgbClr val="000000"/>
                          </a:solidFill>
                          <a:latin typeface="Times New Roman"/>
                        </a:rPr>
                        <a:t>&lt; :18</a:t>
                      </a:r>
                      <a:endParaRPr lang="en-US" sz="1100" b="0"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53908">
                <a:tc rowSpan="4">
                  <a:txBody>
                    <a:bodyPr/>
                    <a:lstStyle/>
                    <a:p>
                      <a:pPr algn="ctr" fontAlgn="ctr"/>
                      <a:r>
                        <a:rPr lang="en-US" sz="1200" b="1" i="0" u="none" strike="noStrike" dirty="0">
                          <a:solidFill>
                            <a:srgbClr val="000000"/>
                          </a:solidFill>
                          <a:latin typeface="Times New Roman"/>
                        </a:rPr>
                        <a:t>8/15-8/19</a:t>
                      </a:r>
                    </a:p>
                  </a:txBody>
                  <a:tcPr marL="7246" marR="7246" marT="7246"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1" u="none" strike="noStrike">
                          <a:solidFill>
                            <a:srgbClr val="000000"/>
                          </a:solidFill>
                          <a:latin typeface="Times New Roman"/>
                        </a:rPr>
                        <a:t>NUMBER OF REPS:  1</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1" u="none" strike="noStrike">
                          <a:solidFill>
                            <a:srgbClr val="000000"/>
                          </a:solidFill>
                          <a:latin typeface="Times New Roman"/>
                        </a:rPr>
                        <a:t>*See agility/plyo sheet.  Choose one</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1" u="none" strike="noStrike" dirty="0">
                          <a:solidFill>
                            <a:srgbClr val="000000"/>
                          </a:solidFill>
                          <a:latin typeface="Times New Roman"/>
                        </a:rPr>
                        <a:t>NUMBER OF REPS:  </a:t>
                      </a:r>
                      <a:r>
                        <a:rPr lang="en-US" sz="1100" b="0" i="1" u="none" strike="noStrike" dirty="0" smtClean="0">
                          <a:solidFill>
                            <a:srgbClr val="000000"/>
                          </a:solidFill>
                          <a:latin typeface="Times New Roman"/>
                        </a:rPr>
                        <a:t>8</a:t>
                      </a:r>
                      <a:endParaRPr lang="en-US" sz="1100" b="0" i="1"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53908">
                <a:tc vMerge="1">
                  <a:txBody>
                    <a:bodyPr/>
                    <a:lstStyle/>
                    <a:p>
                      <a:endParaRPr lang="en-US"/>
                    </a:p>
                  </a:txBody>
                  <a:tcPr/>
                </a:tc>
                <a:tc>
                  <a:txBody>
                    <a:bodyPr/>
                    <a:lstStyle/>
                    <a:p>
                      <a:pPr algn="l" fontAlgn="ctr"/>
                      <a:r>
                        <a:rPr lang="en-US" sz="1100" b="0" i="1" u="none" strike="noStrike">
                          <a:solidFill>
                            <a:srgbClr val="000000"/>
                          </a:solidFill>
                          <a:latin typeface="Times New Roman"/>
                        </a:rPr>
                        <a:t>ACTIVITY:  300 yard shuttle</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1" u="none" strike="noStrike">
                          <a:solidFill>
                            <a:srgbClr val="000000"/>
                          </a:solidFill>
                          <a:latin typeface="Times New Roman"/>
                        </a:rPr>
                        <a:t>agility and jump rope workout</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1" u="none" strike="noStrike" dirty="0">
                          <a:solidFill>
                            <a:srgbClr val="000000"/>
                          </a:solidFill>
                          <a:latin typeface="Times New Roman"/>
                        </a:rPr>
                        <a:t>ACTIVITY: </a:t>
                      </a:r>
                      <a:r>
                        <a:rPr lang="en-US" sz="1100" b="0" i="1" u="none" strike="noStrike" dirty="0" smtClean="0">
                          <a:solidFill>
                            <a:srgbClr val="000000"/>
                          </a:solidFill>
                          <a:latin typeface="Times New Roman"/>
                        </a:rPr>
                        <a:t>110 Sprints</a:t>
                      </a:r>
                      <a:endParaRPr lang="en-US" sz="1100" b="0" i="1"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3908">
                <a:tc vMerge="1">
                  <a:txBody>
                    <a:bodyPr/>
                    <a:lstStyle/>
                    <a:p>
                      <a:endParaRPr lang="en-US"/>
                    </a:p>
                  </a:txBody>
                  <a:tcPr/>
                </a:tc>
                <a:tc>
                  <a:txBody>
                    <a:bodyPr/>
                    <a:lstStyle/>
                    <a:p>
                      <a:pPr algn="l" fontAlgn="ctr"/>
                      <a:r>
                        <a:rPr lang="en-US" sz="1100" b="0" i="1" u="none" strike="noStrike">
                          <a:solidFill>
                            <a:srgbClr val="000000"/>
                          </a:solidFill>
                          <a:latin typeface="Times New Roman"/>
                        </a:rPr>
                        <a:t>REST:  NA</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1" u="none" strike="noStrike">
                          <a:solidFill>
                            <a:srgbClr val="000000"/>
                          </a:solidFill>
                          <a:latin typeface="Times New Roman"/>
                        </a:rPr>
                        <a:t>for </a:t>
                      </a:r>
                      <a:r>
                        <a:rPr lang="en-US" sz="1100" b="1" i="1" u="none" strike="noStrike">
                          <a:solidFill>
                            <a:srgbClr val="000000"/>
                          </a:solidFill>
                          <a:latin typeface="Times New Roman"/>
                        </a:rPr>
                        <a:t>each week.</a:t>
                      </a:r>
                      <a:endParaRPr lang="en-US" sz="1100" b="0" i="1" u="none" strike="noStrike">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1" u="none" strike="noStrike" dirty="0">
                          <a:solidFill>
                            <a:srgbClr val="000000"/>
                          </a:solidFill>
                          <a:latin typeface="Times New Roman"/>
                        </a:rPr>
                        <a:t>REST</a:t>
                      </a:r>
                      <a:r>
                        <a:rPr lang="en-US" sz="1100" b="0" i="1" u="none" strike="noStrike" dirty="0" smtClean="0">
                          <a:solidFill>
                            <a:srgbClr val="000000"/>
                          </a:solidFill>
                          <a:latin typeface="Times New Roman"/>
                        </a:rPr>
                        <a:t>:</a:t>
                      </a:r>
                      <a:r>
                        <a:rPr lang="en-US" sz="1100" b="0" i="1" u="none" strike="noStrike" baseline="0" dirty="0" smtClean="0">
                          <a:solidFill>
                            <a:srgbClr val="000000"/>
                          </a:solidFill>
                          <a:latin typeface="Times New Roman"/>
                        </a:rPr>
                        <a:t>  1:45 between reps</a:t>
                      </a:r>
                      <a:endParaRPr lang="en-US" sz="1100" b="0" i="1"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66000">
                <a:tc vMerge="1">
                  <a:txBody>
                    <a:bodyPr/>
                    <a:lstStyle/>
                    <a:p>
                      <a:endParaRPr lang="en-US"/>
                    </a:p>
                  </a:txBody>
                  <a:tcPr/>
                </a:tc>
                <a:tc>
                  <a:txBody>
                    <a:bodyPr/>
                    <a:lstStyle/>
                    <a:p>
                      <a:pPr algn="l" fontAlgn="ctr"/>
                      <a:r>
                        <a:rPr lang="en-US" sz="1100" b="0" i="1" u="none" strike="noStrike">
                          <a:solidFill>
                            <a:srgbClr val="000000"/>
                          </a:solidFill>
                          <a:latin typeface="Times New Roman"/>
                        </a:rPr>
                        <a:t>GOAL TIME:  &lt; 1:05</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1" u="none" strike="noStrike">
                          <a:solidFill>
                            <a:srgbClr val="000000"/>
                          </a:solidFill>
                          <a:latin typeface="Times New Roman"/>
                        </a:rPr>
                        <a:t> </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1" u="none" strike="noStrike" dirty="0">
                          <a:solidFill>
                            <a:srgbClr val="000000"/>
                          </a:solidFill>
                          <a:latin typeface="Times New Roman"/>
                        </a:rPr>
                        <a:t> </a:t>
                      </a:r>
                      <a:r>
                        <a:rPr lang="en-US" sz="1100" b="0" i="1" u="none" strike="noStrike" dirty="0" smtClean="0">
                          <a:solidFill>
                            <a:srgbClr val="000000"/>
                          </a:solidFill>
                          <a:latin typeface="Times New Roman"/>
                        </a:rPr>
                        <a:t>GOAL TIME:  &lt;:18</a:t>
                      </a:r>
                      <a:endParaRPr lang="en-US" sz="1100" b="0" i="1"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53908">
                <a:tc rowSpan="4">
                  <a:txBody>
                    <a:bodyPr/>
                    <a:lstStyle/>
                    <a:p>
                      <a:pPr algn="ctr" fontAlgn="ctr"/>
                      <a:r>
                        <a:rPr lang="en-US" sz="1200" b="1" i="0" u="none" strike="noStrike" dirty="0">
                          <a:solidFill>
                            <a:srgbClr val="000000"/>
                          </a:solidFill>
                          <a:latin typeface="Times New Roman"/>
                        </a:rPr>
                        <a:t>8/22-8/26</a:t>
                      </a:r>
                    </a:p>
                  </a:txBody>
                  <a:tcPr marL="7246" marR="7246" marT="7246"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NUMBER OF REPS:  2</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1" i="0" u="none" strike="noStrike">
                          <a:solidFill>
                            <a:srgbClr val="000000"/>
                          </a:solidFill>
                          <a:latin typeface="Times New Roman"/>
                        </a:rPr>
                        <a:t>*See agility/plyo sheet.  Choose one</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1" i="0" u="none" strike="noStrike" dirty="0">
                          <a:solidFill>
                            <a:srgbClr val="000000"/>
                          </a:solidFill>
                          <a:latin typeface="Times New Roman"/>
                        </a:rPr>
                        <a:t>NUMBER OF REPS:  </a:t>
                      </a:r>
                      <a:r>
                        <a:rPr lang="en-US" sz="1100" b="1" i="0" u="none" strike="noStrike" dirty="0" smtClean="0">
                          <a:solidFill>
                            <a:srgbClr val="000000"/>
                          </a:solidFill>
                          <a:latin typeface="Times New Roman"/>
                        </a:rPr>
                        <a:t>16</a:t>
                      </a:r>
                      <a:endParaRPr lang="en-US" sz="1100" b="1"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53908">
                <a:tc vMerge="1">
                  <a:txBody>
                    <a:bodyPr/>
                    <a:lstStyle/>
                    <a:p>
                      <a:endParaRPr lang="en-US"/>
                    </a:p>
                  </a:txBody>
                  <a:tcPr/>
                </a:tc>
                <a:tc>
                  <a:txBody>
                    <a:bodyPr/>
                    <a:lstStyle/>
                    <a:p>
                      <a:pPr algn="l" fontAlgn="ctr"/>
                      <a:r>
                        <a:rPr lang="en-US" sz="1100" b="1" i="0" u="none" strike="noStrike">
                          <a:solidFill>
                            <a:srgbClr val="000000"/>
                          </a:solidFill>
                          <a:latin typeface="Times New Roman"/>
                        </a:rPr>
                        <a:t>ACTIVITY:  300 yard shuttle test</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agility and jump rope workout</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dirty="0">
                          <a:solidFill>
                            <a:srgbClr val="000000"/>
                          </a:solidFill>
                          <a:latin typeface="Times New Roman"/>
                        </a:rPr>
                        <a:t>ACTIVITY:  </a:t>
                      </a:r>
                      <a:r>
                        <a:rPr lang="en-US" sz="1100" b="1" i="0" u="none" strike="noStrike" dirty="0" smtClean="0">
                          <a:solidFill>
                            <a:srgbClr val="000000"/>
                          </a:solidFill>
                          <a:latin typeface="Times New Roman"/>
                        </a:rPr>
                        <a:t>110</a:t>
                      </a:r>
                      <a:r>
                        <a:rPr lang="en-US" sz="1100" b="1" i="0" u="none" strike="noStrike" baseline="0" dirty="0" smtClean="0">
                          <a:solidFill>
                            <a:srgbClr val="000000"/>
                          </a:solidFill>
                          <a:latin typeface="Times New Roman"/>
                        </a:rPr>
                        <a:t> yard sprint test</a:t>
                      </a:r>
                      <a:endParaRPr lang="en-US" sz="1100" b="1"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3908">
                <a:tc vMerge="1">
                  <a:txBody>
                    <a:bodyPr/>
                    <a:lstStyle/>
                    <a:p>
                      <a:endParaRPr lang="en-US"/>
                    </a:p>
                  </a:txBody>
                  <a:tcPr/>
                </a:tc>
                <a:tc>
                  <a:txBody>
                    <a:bodyPr/>
                    <a:lstStyle/>
                    <a:p>
                      <a:pPr algn="l" fontAlgn="ctr"/>
                      <a:r>
                        <a:rPr lang="en-US" sz="1100" b="1" i="0" u="none" strike="noStrike">
                          <a:solidFill>
                            <a:srgbClr val="000000"/>
                          </a:solidFill>
                          <a:latin typeface="Times New Roman"/>
                        </a:rPr>
                        <a:t>REST:  2:30 between reps</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for each week.</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dirty="0">
                          <a:solidFill>
                            <a:srgbClr val="000000"/>
                          </a:solidFill>
                          <a:latin typeface="Times New Roman"/>
                        </a:rPr>
                        <a:t>REST:  </a:t>
                      </a:r>
                      <a:r>
                        <a:rPr lang="en-US" sz="1100" b="1" i="0" u="none" strike="noStrike" dirty="0" smtClean="0">
                          <a:solidFill>
                            <a:srgbClr val="000000"/>
                          </a:solidFill>
                          <a:latin typeface="Times New Roman"/>
                        </a:rPr>
                        <a:t>:42</a:t>
                      </a:r>
                      <a:r>
                        <a:rPr lang="en-US" sz="1100" b="1" i="0" u="none" strike="noStrike" baseline="0" dirty="0" smtClean="0">
                          <a:solidFill>
                            <a:srgbClr val="000000"/>
                          </a:solidFill>
                          <a:latin typeface="Times New Roman"/>
                        </a:rPr>
                        <a:t> between reps</a:t>
                      </a:r>
                      <a:endParaRPr lang="en-US" sz="1100" b="1"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66000">
                <a:tc vMerge="1">
                  <a:txBody>
                    <a:bodyPr/>
                    <a:lstStyle/>
                    <a:p>
                      <a:endParaRPr lang="en-US"/>
                    </a:p>
                  </a:txBody>
                  <a:tcPr/>
                </a:tc>
                <a:tc>
                  <a:txBody>
                    <a:bodyPr/>
                    <a:lstStyle/>
                    <a:p>
                      <a:pPr algn="l" fontAlgn="ctr"/>
                      <a:r>
                        <a:rPr lang="en-US" sz="1100" b="1" i="0" u="none" strike="noStrike">
                          <a:solidFill>
                            <a:srgbClr val="000000"/>
                          </a:solidFill>
                          <a:latin typeface="Times New Roman"/>
                        </a:rPr>
                        <a:t>GOAL TIME:  &lt; 1:05</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latin typeface="Times New Roman"/>
                        </a:rPr>
                        <a:t> </a:t>
                      </a: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1" i="0" u="none" strike="noStrike" dirty="0">
                          <a:solidFill>
                            <a:srgbClr val="000000"/>
                          </a:solidFill>
                          <a:latin typeface="Times New Roman"/>
                        </a:rPr>
                        <a:t>GOAL TIME:  &lt; </a:t>
                      </a:r>
                      <a:r>
                        <a:rPr lang="en-US" sz="1100" b="1" i="0" u="none" strike="noStrike" dirty="0" smtClean="0">
                          <a:solidFill>
                            <a:srgbClr val="000000"/>
                          </a:solidFill>
                          <a:latin typeface="Times New Roman"/>
                        </a:rPr>
                        <a:t>:18</a:t>
                      </a:r>
                      <a:endParaRPr lang="en-US" sz="1100" b="1" i="0" u="none" strike="noStrike" dirty="0">
                        <a:solidFill>
                          <a:srgbClr val="000000"/>
                        </a:solidFill>
                        <a:latin typeface="Times New Roman"/>
                      </a:endParaRPr>
                    </a:p>
                  </a:txBody>
                  <a:tcPr marL="7246" marR="7246" marT="72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5"/>
          <p:cNvCxnSpPr/>
          <p:nvPr/>
        </p:nvCxnSpPr>
        <p:spPr>
          <a:xfrm rot="5400000">
            <a:off x="13277850" y="2371728"/>
            <a:ext cx="4572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 name="Straight Arrow Connector 7"/>
          <p:cNvCxnSpPr/>
          <p:nvPr/>
        </p:nvCxnSpPr>
        <p:spPr>
          <a:xfrm rot="16200000" flipV="1">
            <a:off x="13662903" y="2128128"/>
            <a:ext cx="628650" cy="46814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rot="5400000">
            <a:off x="13277850" y="2371728"/>
            <a:ext cx="4572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rot="16200000" flipV="1">
            <a:off x="13662903" y="2128128"/>
            <a:ext cx="628650" cy="46814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rot="5400000">
            <a:off x="13277850" y="2371728"/>
            <a:ext cx="4572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rot="16200000" flipV="1">
            <a:off x="13662903" y="2128128"/>
            <a:ext cx="628650" cy="46814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aphicFrame>
        <p:nvGraphicFramePr>
          <p:cNvPr id="9" name="Table 8"/>
          <p:cNvGraphicFramePr>
            <a:graphicFrameLocks noGrp="1"/>
          </p:cNvGraphicFramePr>
          <p:nvPr>
            <p:extLst>
              <p:ext uri="{D42A27DB-BD31-4B8C-83A1-F6EECF244321}">
                <p14:modId xmlns="" xmlns:p14="http://schemas.microsoft.com/office/powerpoint/2010/main" val="2202340629"/>
              </p:ext>
            </p:extLst>
          </p:nvPr>
        </p:nvGraphicFramePr>
        <p:xfrm>
          <a:off x="76203" y="685799"/>
          <a:ext cx="8991593" cy="6091522"/>
        </p:xfrm>
        <a:graphic>
          <a:graphicData uri="http://schemas.openxmlformats.org/drawingml/2006/table">
            <a:tbl>
              <a:tblPr/>
              <a:tblGrid>
                <a:gridCol w="2143550"/>
                <a:gridCol w="594252"/>
                <a:gridCol w="70743"/>
                <a:gridCol w="679145"/>
                <a:gridCol w="679145"/>
                <a:gridCol w="679145"/>
                <a:gridCol w="679145"/>
                <a:gridCol w="70743"/>
                <a:gridCol w="679145"/>
                <a:gridCol w="679145"/>
                <a:gridCol w="679145"/>
                <a:gridCol w="679145"/>
                <a:gridCol w="679145"/>
              </a:tblGrid>
              <a:tr h="207877">
                <a:tc gridSpan="2">
                  <a:txBody>
                    <a:bodyPr/>
                    <a:lstStyle/>
                    <a:p>
                      <a:pPr algn="ctr" fontAlgn="ctr"/>
                      <a:r>
                        <a:rPr lang="en-US" sz="1100" b="1" i="0" u="none" strike="noStrike" dirty="0">
                          <a:solidFill>
                            <a:srgbClr val="000000"/>
                          </a:solidFill>
                          <a:latin typeface="Times New Roman"/>
                        </a:rPr>
                        <a:t>WORKOUT  1: </a:t>
                      </a:r>
                      <a:r>
                        <a:rPr lang="en-US" sz="1100" b="1" i="0" u="none" strike="noStrike" dirty="0" smtClean="0">
                          <a:solidFill>
                            <a:srgbClr val="000000"/>
                          </a:solidFill>
                          <a:latin typeface="Times New Roman"/>
                        </a:rPr>
                        <a:t>CRCUIT</a:t>
                      </a:r>
                      <a:endParaRPr lang="en-US" sz="1100" b="1" i="0" u="none" strike="noStrike" dirty="0">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hMerge="1">
                  <a:txBody>
                    <a:bodyPr/>
                    <a:lstStyle/>
                    <a:p>
                      <a:endParaRPr lang="en-US"/>
                    </a:p>
                  </a:txBody>
                  <a:tcPr/>
                </a:tc>
                <a:tc>
                  <a:txBody>
                    <a:bodyPr/>
                    <a:lstStyle/>
                    <a:p>
                      <a:pPr algn="ctr" fontAlgn="ctr"/>
                      <a:endParaRPr lang="en-US" sz="1100" b="1"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dirty="0">
                          <a:solidFill>
                            <a:srgbClr val="000000"/>
                          </a:solidFill>
                          <a:latin typeface="Times New Roman"/>
                        </a:rPr>
                        <a:t>WORKOUT 2:  BW CIRCUIT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100" b="1"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1" i="0" u="none" strike="noStrike">
                          <a:solidFill>
                            <a:srgbClr val="000000"/>
                          </a:solidFill>
                          <a:latin typeface="Times New Roman"/>
                        </a:rPr>
                        <a:t>WORKOUT 3:  3 CONE DRILL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9388">
                <a:tc gridSpan="2">
                  <a:txBody>
                    <a:bodyPr/>
                    <a:lstStyle/>
                    <a:p>
                      <a:pPr algn="ctr" fontAlgn="ctr"/>
                      <a:r>
                        <a:rPr lang="en-US" sz="1100" b="0" i="0" u="none" strike="noStrike">
                          <a:solidFill>
                            <a:srgbClr val="000000"/>
                          </a:solidFill>
                          <a:latin typeface="Times New Roman"/>
                        </a:rPr>
                        <a:t>*SETS: 3     REST:  1:30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latin typeface="Times New Roman"/>
                        </a:rPr>
                        <a:t>*MAX</a:t>
                      </a:r>
                      <a:r>
                        <a:rPr lang="en-US" sz="1100" b="0" i="0" u="none" strike="noStrike">
                          <a:solidFill>
                            <a:srgbClr val="000000"/>
                          </a:solidFill>
                          <a:latin typeface="Times New Roman"/>
                        </a:rPr>
                        <a:t> reps in :20, :10 rest inbetween exercises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1" i="0" u="none" strike="noStrike" dirty="0">
                          <a:solidFill>
                            <a:srgbClr val="000000"/>
                          </a:solidFill>
                          <a:latin typeface="Times New Roman"/>
                        </a:rPr>
                        <a:t>SETS:  </a:t>
                      </a:r>
                      <a:r>
                        <a:rPr lang="en-US" sz="1100" b="1" i="0" u="none" strike="noStrike" dirty="0" smtClean="0">
                          <a:solidFill>
                            <a:srgbClr val="000000"/>
                          </a:solidFill>
                          <a:latin typeface="Times New Roman"/>
                        </a:rPr>
                        <a:t>10</a:t>
                      </a:r>
                      <a:r>
                        <a:rPr lang="en-US" sz="1100" b="1" i="0" u="none" strike="noStrike" baseline="0" dirty="0" smtClean="0">
                          <a:solidFill>
                            <a:srgbClr val="000000"/>
                          </a:solidFill>
                          <a:latin typeface="Times New Roman"/>
                        </a:rPr>
                        <a:t> each way</a:t>
                      </a:r>
                      <a:r>
                        <a:rPr lang="en-US" sz="1100" b="1" i="0" u="none" strike="noStrike" dirty="0" smtClean="0">
                          <a:solidFill>
                            <a:srgbClr val="000000"/>
                          </a:solidFill>
                          <a:latin typeface="Times New Roman"/>
                        </a:rPr>
                        <a:t>     REST</a:t>
                      </a:r>
                      <a:r>
                        <a:rPr lang="en-US" sz="1100" b="1" i="0" u="none" strike="noStrike" dirty="0">
                          <a:solidFill>
                            <a:srgbClr val="000000"/>
                          </a:solidFill>
                          <a:latin typeface="Times New Roman"/>
                        </a:rPr>
                        <a:t>:  </a:t>
                      </a:r>
                      <a:r>
                        <a:rPr lang="en-US" sz="1100" b="1" i="0" u="none" strike="noStrike" dirty="0" smtClean="0">
                          <a:solidFill>
                            <a:srgbClr val="000000"/>
                          </a:solidFill>
                          <a:latin typeface="Times New Roman"/>
                        </a:rPr>
                        <a:t>:15</a:t>
                      </a:r>
                      <a:endParaRPr lang="en-US" sz="1100" b="1" i="0" u="none" strike="noStrike" dirty="0">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379">
                <a:tc>
                  <a:txBody>
                    <a:bodyPr/>
                    <a:lstStyle/>
                    <a:p>
                      <a:pPr algn="ctr" fontAlgn="ctr"/>
                      <a:r>
                        <a:rPr lang="en-US" sz="1100" b="1" i="0" u="none" strike="noStrike">
                          <a:solidFill>
                            <a:srgbClr val="000000"/>
                          </a:solidFill>
                          <a:latin typeface="Times New Roman"/>
                        </a:rPr>
                        <a:t>EXERCISE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TIME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1"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Times New Roman"/>
                        </a:rPr>
                        <a:t>Complete </a:t>
                      </a:r>
                      <a:r>
                        <a:rPr lang="en-US" sz="1100" b="1" i="0" u="none" strike="noStrike">
                          <a:solidFill>
                            <a:srgbClr val="000000"/>
                          </a:solidFill>
                          <a:latin typeface="Times New Roman"/>
                        </a:rPr>
                        <a:t>4 SETS</a:t>
                      </a:r>
                      <a:r>
                        <a:rPr lang="en-US" sz="1100" b="0" i="0" u="none" strike="noStrike">
                          <a:solidFill>
                            <a:srgbClr val="000000"/>
                          </a:solidFill>
                          <a:latin typeface="Times New Roman"/>
                        </a:rPr>
                        <a:t> of the circuit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1" i="0" u="none" strike="noStrike">
                          <a:solidFill>
                            <a:srgbClr val="000000"/>
                          </a:solidFill>
                          <a:latin typeface="Times New Roman"/>
                        </a:rPr>
                        <a:t>CONES ARE SPACED 7.5 YARDS APART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379">
                <a:tc>
                  <a:txBody>
                    <a:bodyPr/>
                    <a:lstStyle/>
                    <a:p>
                      <a:pPr algn="l" fontAlgn="ctr"/>
                      <a:r>
                        <a:rPr lang="en-US" sz="1100" b="0" i="0" u="none" strike="noStrike">
                          <a:solidFill>
                            <a:srgbClr val="000000"/>
                          </a:solidFill>
                          <a:latin typeface="Times New Roman"/>
                        </a:rPr>
                        <a:t>Jump Rope: High Knees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Times New Roman"/>
                        </a:rPr>
                        <a:t>REST:  1:30 between </a:t>
                      </a:r>
                      <a:r>
                        <a:rPr lang="en-US" sz="1100" b="1" i="0" u="none" strike="noStrike">
                          <a:solidFill>
                            <a:srgbClr val="000000"/>
                          </a:solidFill>
                          <a:latin typeface="Times New Roman"/>
                        </a:rPr>
                        <a:t>SETS</a:t>
                      </a: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379">
                <a:tc>
                  <a:txBody>
                    <a:bodyPr/>
                    <a:lstStyle/>
                    <a:p>
                      <a:pPr algn="l" fontAlgn="ctr"/>
                      <a:r>
                        <a:rPr lang="en-US" sz="1100" b="0" i="0" u="none" strike="noStrike">
                          <a:solidFill>
                            <a:srgbClr val="000000"/>
                          </a:solidFill>
                          <a:latin typeface="Times New Roman"/>
                        </a:rPr>
                        <a:t>Push Ups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1" i="0" u="none" strike="noStrike">
                          <a:solidFill>
                            <a:srgbClr val="000000"/>
                          </a:solidFill>
                          <a:latin typeface="Times New Roman"/>
                        </a:rPr>
                        <a:t>EXERCISE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latin typeface="Times New Roman"/>
                        </a:rPr>
                        <a:t>TIME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REST</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1" i="0" u="none" strike="noStrike">
                          <a:solidFill>
                            <a:srgbClr val="000000"/>
                          </a:solidFill>
                          <a:latin typeface="Times New Roman"/>
                        </a:rPr>
                        <a:t>1.  Begin drill at cone 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379">
                <a:tc>
                  <a:txBody>
                    <a:bodyPr/>
                    <a:lstStyle/>
                    <a:p>
                      <a:pPr algn="l" fontAlgn="ctr"/>
                      <a:r>
                        <a:rPr lang="en-US" sz="1100" b="0" i="0" u="none" strike="noStrike">
                          <a:solidFill>
                            <a:srgbClr val="000000"/>
                          </a:solidFill>
                          <a:latin typeface="Times New Roman"/>
                        </a:rPr>
                        <a:t>Jump Rope: One Legged Jumps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latin typeface="Times New Roman"/>
                        </a:rPr>
                        <a:t>Push Ups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0" i="0" u="none" strike="noStrike">
                          <a:solidFill>
                            <a:srgbClr val="000000"/>
                          </a:solidFill>
                          <a:latin typeface="Times New Roman"/>
                        </a:rPr>
                        <a:t>2. From cone 1, SPRINT to cone 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379">
                <a:tc>
                  <a:txBody>
                    <a:bodyPr/>
                    <a:lstStyle/>
                    <a:p>
                      <a:pPr algn="l" fontAlgn="ctr"/>
                      <a:r>
                        <a:rPr lang="en-US" sz="1100" b="0" i="0" u="none" strike="noStrike">
                          <a:solidFill>
                            <a:srgbClr val="000000"/>
                          </a:solidFill>
                          <a:latin typeface="Times New Roman"/>
                        </a:rPr>
                        <a:t>Long Striders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latin typeface="Times New Roman"/>
                        </a:rPr>
                        <a:t>Blurpees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0" i="0" u="none" strike="noStrike">
                          <a:solidFill>
                            <a:srgbClr val="000000"/>
                          </a:solidFill>
                          <a:latin typeface="Times New Roman"/>
                        </a:rPr>
                        <a:t>3.  From cone 2, SHUFFLE to cone 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9379">
                <a:tc>
                  <a:txBody>
                    <a:bodyPr/>
                    <a:lstStyle/>
                    <a:p>
                      <a:pPr algn="l" fontAlgn="ctr"/>
                      <a:r>
                        <a:rPr lang="en-US" sz="1100" b="0" i="0" u="none" strike="noStrike">
                          <a:solidFill>
                            <a:srgbClr val="000000"/>
                          </a:solidFill>
                          <a:latin typeface="Times New Roman"/>
                        </a:rPr>
                        <a:t>Jump Rope:  One Legged Jumps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latin typeface="Times New Roman"/>
                        </a:rPr>
                        <a:t>BW Squat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0" i="0" u="none" strike="noStrike">
                          <a:solidFill>
                            <a:srgbClr val="000000"/>
                          </a:solidFill>
                          <a:latin typeface="Times New Roman"/>
                        </a:rPr>
                        <a:t>4.  From cone 3, DROP STEP to cone 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4694">
                <a:tc>
                  <a:txBody>
                    <a:bodyPr/>
                    <a:lstStyle/>
                    <a:p>
                      <a:pPr algn="l" fontAlgn="ctr"/>
                      <a:r>
                        <a:rPr lang="en-US" sz="1100" b="0" i="0" u="none" strike="noStrike">
                          <a:solidFill>
                            <a:srgbClr val="000000"/>
                          </a:solidFill>
                          <a:latin typeface="Times New Roman"/>
                        </a:rPr>
                        <a:t>Seal Jacks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latin typeface="Times New Roman"/>
                        </a:rPr>
                        <a:t>Squat Jumps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8116">
                <a:tc>
                  <a:txBody>
                    <a:bodyPr/>
                    <a:lstStyle/>
                    <a:p>
                      <a:pPr algn="l" fontAlgn="ctr"/>
                      <a:r>
                        <a:rPr lang="en-US" sz="1100" b="0" i="0" u="none" strike="noStrike">
                          <a:solidFill>
                            <a:srgbClr val="000000"/>
                          </a:solidFill>
                          <a:latin typeface="Times New Roman"/>
                        </a:rPr>
                        <a:t>Jump Rope:  Double Jumps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latin typeface="Times New Roman"/>
                        </a:rPr>
                        <a:t>Push Ups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100" b="0" i="0" u="none" strike="noStrike" dirty="0">
                          <a:solidFill>
                            <a:srgbClr val="000000"/>
                          </a:solidFill>
                          <a:latin typeface="Calibri"/>
                        </a:rPr>
                        <a:t>1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198116">
                <a:tc>
                  <a:txBody>
                    <a:bodyPr/>
                    <a:lstStyle/>
                    <a:p>
                      <a:pPr algn="l" fontAlgn="ctr"/>
                      <a:r>
                        <a:rPr lang="en-US" sz="1100" b="0" i="0" u="none" strike="noStrike">
                          <a:solidFill>
                            <a:srgbClr val="000000"/>
                          </a:solidFill>
                          <a:latin typeface="Times New Roman"/>
                        </a:rPr>
                        <a:t>Blurpees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latin typeface="Times New Roman"/>
                        </a:rPr>
                        <a:t>Blurpees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latin typeface="Times New Roman"/>
                        </a:rPr>
                        <a:t> </a:t>
                      </a:r>
                      <a:endParaRPr lang="en-US" sz="1100" b="0" i="0" u="none" strike="noStrike">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r>
                        <a:rPr lang="en-US" sz="1100" b="0" i="0" u="none" strike="noStrike" dirty="0">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198116">
                <a:tc>
                  <a:txBody>
                    <a:bodyPr/>
                    <a:lstStyle/>
                    <a:p>
                      <a:pPr algn="l" fontAlgn="ctr"/>
                      <a:r>
                        <a:rPr lang="en-US" sz="1100" b="0" i="0" u="none" strike="noStrike">
                          <a:solidFill>
                            <a:srgbClr val="000000"/>
                          </a:solidFill>
                          <a:latin typeface="Times New Roman"/>
                        </a:rPr>
                        <a:t>Jump Rope: Half Twisters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latin typeface="Times New Roman"/>
                        </a:rPr>
                        <a:t>BW Squat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dirty="0">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198116">
                <a:tc>
                  <a:txBody>
                    <a:bodyPr/>
                    <a:lstStyle/>
                    <a:p>
                      <a:pPr algn="l" fontAlgn="ctr"/>
                      <a:r>
                        <a:rPr lang="en-US" sz="1100" b="0" i="0" u="none" strike="noStrike">
                          <a:solidFill>
                            <a:srgbClr val="000000"/>
                          </a:solidFill>
                          <a:latin typeface="Times New Roman"/>
                        </a:rPr>
                        <a:t>Cross Over Jumping Jack</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latin typeface="Times New Roman"/>
                        </a:rPr>
                        <a:t>Blurpees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latin typeface="Calibri"/>
                        </a:rPr>
                        <a:t>2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r>
                        <a:rPr lang="en-US" sz="1100" b="0" i="0" u="none" strike="noStrike">
                          <a:solidFill>
                            <a:srgbClr val="000000"/>
                          </a:solidFill>
                          <a:latin typeface="Calibri"/>
                        </a:rPr>
                        <a:t>•  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64694">
                <a:tc>
                  <a:txBody>
                    <a:bodyPr/>
                    <a:lstStyle/>
                    <a:p>
                      <a:pPr algn="l" fontAlgn="ctr"/>
                      <a:endParaRPr lang="en-US" sz="1100" b="0" i="0" u="none" strike="noStrike" dirty="0">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gridSpan="2">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2477">
                <a:tc gridSpan="2">
                  <a:txBody>
                    <a:bodyPr/>
                    <a:lstStyle/>
                    <a:p>
                      <a:pPr algn="ctr" fontAlgn="ctr"/>
                      <a:r>
                        <a:rPr lang="en-US" sz="1100" b="1" i="0" u="none" strike="noStrike">
                          <a:solidFill>
                            <a:srgbClr val="000000"/>
                          </a:solidFill>
                          <a:latin typeface="Times New Roman"/>
                        </a:rPr>
                        <a:t>WORKOUT 4:  5-10-5 PRO AGILITY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c hMerge="1">
                  <a:txBody>
                    <a:bodyPr/>
                    <a:lstStyle/>
                    <a:p>
                      <a:endParaRPr lang="en-US"/>
                    </a:p>
                  </a:txBody>
                  <a:tcPr/>
                </a:tc>
                <a:tc>
                  <a:txBody>
                    <a:bodyPr/>
                    <a:lstStyle/>
                    <a:p>
                      <a:pPr algn="l" fontAlgn="ctr"/>
                      <a:endParaRPr lang="en-US" sz="1100" b="1"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latin typeface="Times New Roman"/>
                        </a:rPr>
                        <a:t>WORKOUT 5:  STAR DRILL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1" i="0" u="none" strike="noStrike">
                          <a:solidFill>
                            <a:srgbClr val="000000"/>
                          </a:solidFill>
                          <a:latin typeface="Times New Roman"/>
                        </a:rPr>
                        <a:t>WORKOUT 6: FIELD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4694">
                <a:tc gridSpan="2">
                  <a:txBody>
                    <a:bodyPr/>
                    <a:lstStyle/>
                    <a:p>
                      <a:pPr algn="ctr" fontAlgn="ctr"/>
                      <a:r>
                        <a:rPr lang="en-US" sz="1100" b="1" i="0" u="none" strike="noStrike">
                          <a:solidFill>
                            <a:srgbClr val="000000"/>
                          </a:solidFill>
                          <a:latin typeface="Times New Roman"/>
                        </a:rPr>
                        <a:t>SETS: </a:t>
                      </a:r>
                      <a:r>
                        <a:rPr lang="en-US" sz="1100" b="0" i="0" u="none" strike="noStrike">
                          <a:solidFill>
                            <a:srgbClr val="000000"/>
                          </a:solidFill>
                          <a:latin typeface="Times New Roman"/>
                        </a:rPr>
                        <a:t>20</a:t>
                      </a:r>
                      <a:r>
                        <a:rPr lang="en-US" sz="1100" b="1" i="0" u="none" strike="noStrike">
                          <a:solidFill>
                            <a:srgbClr val="000000"/>
                          </a:solidFill>
                          <a:latin typeface="Times New Roman"/>
                        </a:rPr>
                        <a:t>     REST:  </a:t>
                      </a:r>
                      <a:r>
                        <a:rPr lang="en-US" sz="1100" b="0" i="0" u="none" strike="noStrike">
                          <a:solidFill>
                            <a:srgbClr val="000000"/>
                          </a:solidFill>
                          <a:latin typeface="Times New Roman"/>
                        </a:rPr>
                        <a:t>:15</a:t>
                      </a:r>
                      <a:endParaRPr lang="en-US" sz="1100" b="1"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latin typeface="Times New Roman"/>
                        </a:rPr>
                        <a:t>SETS: 10     REST:  :30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latin typeface="Times New Roman"/>
                        </a:rPr>
                        <a:t>EXERCISE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Times New Roman"/>
                        </a:rPr>
                        <a:t>REST</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877">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latin typeface="Times New Roman"/>
                        </a:rPr>
                        <a:t>BEGIN drill from the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b"/>
                      <a:r>
                        <a:rPr lang="en-US" sz="1100" b="0" i="0" u="none" strike="noStrike">
                          <a:solidFill>
                            <a:srgbClr val="000000"/>
                          </a:solidFill>
                          <a:latin typeface="Times New Roman"/>
                        </a:rPr>
                        <a:t>40 Yard Sprint in :06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100" b="0" i="0" u="none" strike="noStrike">
                          <a:solidFill>
                            <a:srgbClr val="000000"/>
                          </a:solidFill>
                          <a:latin typeface="Times New Roman"/>
                        </a:rPr>
                        <a:t>:24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9388">
                <a:tc gridSpan="2">
                  <a:txBody>
                    <a:bodyPr/>
                    <a:lstStyle/>
                    <a:p>
                      <a:pPr algn="ctr" fontAlgn="ctr"/>
                      <a:r>
                        <a:rPr lang="en-US" sz="1100" b="0" i="0" u="none" strike="noStrike">
                          <a:solidFill>
                            <a:srgbClr val="000000"/>
                          </a:solidFill>
                          <a:latin typeface="Times New Roman"/>
                        </a:rPr>
                        <a:t>1.  Begin drill at cone 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latin typeface="Times New Roman"/>
                        </a:rPr>
                        <a:t>FOR CONES 1-3</a:t>
                      </a:r>
                      <a:r>
                        <a:rPr lang="en-US" sz="1100" b="0" i="0" u="none" strike="noStrike">
                          <a:solidFill>
                            <a:srgbClr val="000000"/>
                          </a:solidFill>
                          <a:latin typeface="Times New Roman"/>
                        </a:rPr>
                        <a:t>: Sprint to cone, backpedal to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Times New Roman"/>
                        </a:rPr>
                        <a:t>40 Yard Sprint in :06</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:24</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94">
                <a:tc gridSpan="2">
                  <a:txBody>
                    <a:bodyPr/>
                    <a:lstStyle/>
                    <a:p>
                      <a:pPr algn="ctr" fontAlgn="ctr"/>
                      <a:r>
                        <a:rPr lang="en-US" sz="1100" b="0" i="0" u="none" strike="noStrike">
                          <a:solidFill>
                            <a:srgbClr val="000000"/>
                          </a:solidFill>
                          <a:latin typeface="Times New Roman"/>
                        </a:rPr>
                        <a:t>2.  From cone 1, sprint to cone 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1" u="none" strike="noStrike">
                          <a:solidFill>
                            <a:srgbClr val="000000"/>
                          </a:solidFill>
                          <a:latin typeface="Times New Roman"/>
                        </a:rPr>
                        <a:t>ex. From *, sprint to cone 1, backpedal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Times New Roman"/>
                        </a:rPr>
                        <a:t>30 Yard Sprint in :04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:16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94">
                <a:tc gridSpan="2">
                  <a:txBody>
                    <a:bodyPr/>
                    <a:lstStyle/>
                    <a:p>
                      <a:pPr algn="ctr" fontAlgn="ctr"/>
                      <a:r>
                        <a:rPr lang="en-US" sz="1100" b="0" i="0" u="none" strike="noStrike">
                          <a:solidFill>
                            <a:srgbClr val="000000"/>
                          </a:solidFill>
                          <a:latin typeface="Times New Roman"/>
                        </a:rPr>
                        <a:t>2.  Once at cone 2, sprint to cone 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1" u="none" strike="noStrike">
                          <a:solidFill>
                            <a:srgbClr val="000000"/>
                          </a:solidFill>
                          <a:latin typeface="Times New Roman"/>
                        </a:rPr>
                        <a:t>back to *.  Repeat for cones 2 &amp; 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Times New Roman"/>
                        </a:rPr>
                        <a:t>30 Yard Sprint in :04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:16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9388">
                <a:tc gridSpan="2">
                  <a:txBody>
                    <a:bodyPr/>
                    <a:lstStyle/>
                    <a:p>
                      <a:pPr algn="ctr" fontAlgn="ctr"/>
                      <a:r>
                        <a:rPr lang="en-US" sz="1100" b="0" i="0" u="none" strike="noStrike">
                          <a:solidFill>
                            <a:srgbClr val="000000"/>
                          </a:solidFill>
                          <a:latin typeface="Times New Roman"/>
                        </a:rPr>
                        <a:t>4.  Once at cone 3, sprint and FINSH through</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latin typeface="Times New Roman"/>
                        </a:rPr>
                        <a:t>CONES 4 &amp; 5</a:t>
                      </a:r>
                      <a:r>
                        <a:rPr lang="en-US" sz="1100" b="0" i="0" u="none" strike="noStrike">
                          <a:solidFill>
                            <a:srgbClr val="000000"/>
                          </a:solidFill>
                          <a:latin typeface="Times New Roman"/>
                        </a:rPr>
                        <a:t>: Shuffle to cone, shuffle back to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dirty="0">
                          <a:solidFill>
                            <a:srgbClr val="000000"/>
                          </a:solidFill>
                          <a:latin typeface="Times New Roman"/>
                        </a:rPr>
                        <a:t>20 Yard Sprint in :03</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:12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94">
                <a:tc gridSpan="2">
                  <a:txBody>
                    <a:bodyPr/>
                    <a:lstStyle/>
                    <a:p>
                      <a:pPr algn="ctr" fontAlgn="ctr"/>
                      <a:r>
                        <a:rPr lang="en-US" sz="1100" b="0" i="0" u="none" strike="noStrike">
                          <a:solidFill>
                            <a:srgbClr val="000000"/>
                          </a:solidFill>
                          <a:latin typeface="Times New Roman"/>
                        </a:rPr>
                        <a:t>cone 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1" u="none" strike="noStrike">
                          <a:solidFill>
                            <a:srgbClr val="000000"/>
                          </a:solidFill>
                          <a:latin typeface="Times New Roman"/>
                        </a:rPr>
                        <a:t>ex. From *, shuffle to cone 4, shuflle back to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Times New Roman"/>
                        </a:rPr>
                        <a:t>20 Yard Sprint in :03</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94">
                <a:tc gridSpan="2">
                  <a:txBody>
                    <a:bodyPr/>
                    <a:lstStyle/>
                    <a:p>
                      <a:pPr algn="ctr"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latin typeface="Times New Roman"/>
                        </a:rPr>
                        <a:t>CONES 6-8</a:t>
                      </a:r>
                      <a:r>
                        <a:rPr lang="en-US" sz="1100" b="0" i="0" u="none" strike="noStrike">
                          <a:solidFill>
                            <a:srgbClr val="000000"/>
                          </a:solidFill>
                          <a:latin typeface="Times New Roman"/>
                        </a:rPr>
                        <a:t>:  Backpedal to cone, sprint to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Times New Roman"/>
                        </a:rPr>
                        <a:t>10 Yard Sprint in :02</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:05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94">
                <a:tc gridSpan="2">
                  <a:txBody>
                    <a:bodyPr/>
                    <a:lstStyle/>
                    <a:p>
                      <a:pPr algn="ctr" fontAlgn="ctr"/>
                      <a:r>
                        <a:rPr lang="en-US" sz="1100" b="1" i="0" u="none" strike="noStrike">
                          <a:solidFill>
                            <a:srgbClr val="000000"/>
                          </a:solidFill>
                          <a:latin typeface="Times New Roman"/>
                        </a:rPr>
                        <a:t>CONES are spaced 7 yards apart.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1" u="none" strike="noStrike">
                          <a:solidFill>
                            <a:srgbClr val="000000"/>
                          </a:solidFill>
                          <a:latin typeface="Times New Roman"/>
                        </a:rPr>
                        <a:t>ex. From *, backpedal to cone 6, sprint to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Times New Roman"/>
                        </a:rPr>
                        <a:t>10 Yard Sprint in :02</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:05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94">
                <a:tc gridSpan="2">
                  <a:txBody>
                    <a:bodyPr/>
                    <a:lstStyle/>
                    <a:p>
                      <a:pPr algn="ctr"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rowSpan="2" gridSpan="4">
                  <a:txBody>
                    <a:bodyPr/>
                    <a:lstStyle/>
                    <a:p>
                      <a:pPr algn="ctr" fontAlgn="ctr"/>
                      <a:r>
                        <a:rPr lang="en-US" sz="1100" b="1" i="0" u="none" strike="noStrike">
                          <a:solidFill>
                            <a:srgbClr val="000000"/>
                          </a:solidFill>
                          <a:latin typeface="Times New Roman"/>
                        </a:rPr>
                        <a:t>CONES are spaced 7 yards apart from * start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1" i="0" u="none" strike="noStrike">
                          <a:solidFill>
                            <a:srgbClr val="000000"/>
                          </a:solidFill>
                          <a:latin typeface="Times New Roman"/>
                        </a:rPr>
                        <a:t>BREAK 2:00 REST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8305">
                <a:tc gridSpan="2">
                  <a:txBody>
                    <a:bodyPr/>
                    <a:lstStyle/>
                    <a:p>
                      <a:pPr algn="ctr" fontAlgn="b"/>
                      <a:r>
                        <a:rPr lang="en-US" sz="1100" b="0" i="0" u="none" strike="noStrike" dirty="0">
                          <a:solidFill>
                            <a:srgbClr val="000000"/>
                          </a:solidFill>
                          <a:latin typeface="Calibri"/>
                        </a:rPr>
                        <a:t>•  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Times New Roman"/>
                        </a:rPr>
                        <a:t>40 Yard Sprint in :06</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:12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305">
                <a:tc gridSpan="2">
                  <a:txBody>
                    <a:bodyPr/>
                    <a:lstStyle/>
                    <a:p>
                      <a:pPr algn="ctr"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solidFill>
                            <a:srgbClr val="000000"/>
                          </a:solidFill>
                          <a:latin typeface="Calibri"/>
                        </a:rPr>
                        <a:t>1    •</a:t>
                      </a:r>
                    </a:p>
                  </a:txBody>
                  <a:tcPr marL="0" marR="0" marT="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gridSpan="2">
                  <a:txBody>
                    <a:bodyPr/>
                    <a:lstStyle/>
                    <a:p>
                      <a:pPr algn="ctr" fontAlgn="ctr"/>
                      <a:r>
                        <a:rPr lang="en-US" sz="1100" b="0" i="0" u="none" strike="noStrike">
                          <a:solidFill>
                            <a:srgbClr val="000000"/>
                          </a:solidFill>
                          <a:latin typeface="Calibri"/>
                        </a:rPr>
                        <a:t>•  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ctr"/>
                      <a:r>
                        <a:rPr lang="en-US" sz="1100" b="0" i="0" u="none" strike="noStrike">
                          <a:solidFill>
                            <a:srgbClr val="000000"/>
                          </a:solidFill>
                          <a:latin typeface="Calibri"/>
                        </a:rPr>
                        <a:t>•    3</a:t>
                      </a: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Times New Roman"/>
                        </a:rPr>
                        <a:t>40 Yard Sprint in :06</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:12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305">
                <a:tc rowSpan="2" gridSpan="2">
                  <a:txBody>
                    <a:bodyPr/>
                    <a:lstStyle/>
                    <a:p>
                      <a:pPr algn="ctr" fontAlgn="ctr"/>
                      <a:r>
                        <a:rPr lang="en-US" sz="1100" b="0" i="0" u="none" strike="noStrike">
                          <a:solidFill>
                            <a:srgbClr val="000000"/>
                          </a:solidFill>
                          <a:latin typeface="Calibri"/>
                        </a:rPr>
                        <a:t>•  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rowSpan="2"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Times New Roman"/>
                        </a:rPr>
                        <a:t>30 Yard Sprint in :04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:08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735">
                <a:tc gridSpan="2" vMerge="1">
                  <a:txBody>
                    <a:bodyPr/>
                    <a:lstStyle/>
                    <a:p>
                      <a:endParaRPr lang="en-US"/>
                    </a:p>
                  </a:txBody>
                  <a:tcPr/>
                </a:tc>
                <a:tc hMerge="1" v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solidFill>
                            <a:srgbClr val="000000"/>
                          </a:solidFill>
                          <a:latin typeface="Calibri"/>
                        </a:rPr>
                        <a:t>4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ctr" fontAlgn="ctr"/>
                      <a:r>
                        <a:rPr lang="en-US" sz="1800" b="1" i="0" u="none" strike="noStrike" dirty="0">
                          <a:solidFill>
                            <a:srgbClr val="000000"/>
                          </a:solidFill>
                          <a:latin typeface="Calibri"/>
                        </a:rPr>
                        <a:t>*</a:t>
                      </a:r>
                    </a:p>
                  </a:txBody>
                  <a:tcPr marL="0" marR="0" marT="0" marB="0" anchor="ctr">
                    <a:lnL>
                      <a:noFill/>
                    </a:lnL>
                    <a:lnR>
                      <a:noFill/>
                    </a:lnR>
                    <a:lnT>
                      <a:noFill/>
                    </a:lnT>
                    <a:lnB>
                      <a:noFill/>
                    </a:lnB>
                  </a:tcPr>
                </a:tc>
                <a:tc hMerge="1">
                  <a:txBody>
                    <a:bodyPr/>
                    <a:lstStyle/>
                    <a:p>
                      <a:endParaRPr lang="en-US"/>
                    </a:p>
                  </a:txBody>
                  <a:tcPr/>
                </a:tc>
                <a:tc>
                  <a:txBody>
                    <a:bodyPr/>
                    <a:lstStyle/>
                    <a:p>
                      <a:pPr algn="l" fontAlgn="ctr"/>
                      <a:r>
                        <a:rPr lang="en-US" sz="1100" b="0" i="0" u="none" strike="noStrike">
                          <a:solidFill>
                            <a:srgbClr val="000000"/>
                          </a:solidFill>
                          <a:latin typeface="Calibri"/>
                        </a:rPr>
                        <a:t>•    5</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Times New Roman"/>
                        </a:rPr>
                        <a:t>30 Yard Sprint in :04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:08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305">
                <a:tc gridSpan="2">
                  <a:txBody>
                    <a:bodyPr/>
                    <a:lstStyle/>
                    <a:p>
                      <a:pPr algn="ctr"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Times New Roman"/>
                        </a:rPr>
                        <a:t>20 Yard Sprint in :03</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:06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305">
                <a:tc gridSpan="2">
                  <a:txBody>
                    <a:bodyPr/>
                    <a:lstStyle/>
                    <a:p>
                      <a:pPr algn="ctr" fontAlgn="ctr"/>
                      <a:r>
                        <a:rPr lang="en-US" sz="1100" b="0" i="0" u="none" strike="noStrike">
                          <a:solidFill>
                            <a:srgbClr val="000000"/>
                          </a:solidFill>
                          <a:latin typeface="Calibri"/>
                        </a:rPr>
                        <a:t>•  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solidFill>
                            <a:srgbClr val="000000"/>
                          </a:solidFill>
                          <a:latin typeface="Calibri"/>
                        </a:rPr>
                        <a:t>    6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0" u="none" strike="noStrike">
                          <a:solidFill>
                            <a:srgbClr val="000000"/>
                          </a:solidFill>
                          <a:latin typeface="Calibri"/>
                        </a:rPr>
                        <a:t>•  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r>
                        <a:rPr lang="en-US" sz="1100" b="0" i="0" u="none" strike="noStrike">
                          <a:solidFill>
                            <a:srgbClr val="000000"/>
                          </a:solidFill>
                          <a:latin typeface="Calibri"/>
                        </a:rPr>
                        <a:t>•    8</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Times New Roman"/>
                        </a:rPr>
                        <a:t>20 Yard Sprint in :03</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dirty="0">
                          <a:solidFill>
                            <a:srgbClr val="000000"/>
                          </a:solidFill>
                          <a:latin typeface="Times New Roman"/>
                        </a:rPr>
                        <a:t>:06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cxnSp>
        <p:nvCxnSpPr>
          <p:cNvPr id="14" name="Straight Arrow Connector 13"/>
          <p:cNvCxnSpPr/>
          <p:nvPr/>
        </p:nvCxnSpPr>
        <p:spPr>
          <a:xfrm rot="5400000">
            <a:off x="13277850" y="2371728"/>
            <a:ext cx="4572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rot="16200000" flipV="1">
            <a:off x="13662903" y="2128128"/>
            <a:ext cx="628650" cy="46814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381000" y="76200"/>
            <a:ext cx="8534400" cy="523220"/>
          </a:xfrm>
          <a:prstGeom prst="rect">
            <a:avLst/>
          </a:prstGeom>
          <a:noFill/>
        </p:spPr>
        <p:txBody>
          <a:bodyPr wrap="square" rtlCol="0">
            <a:spAutoFit/>
          </a:bodyPr>
          <a:lstStyle/>
          <a:p>
            <a:pPr algn="ctr"/>
            <a:r>
              <a:rPr lang="en-US" sz="2800" b="1" dirty="0" smtClean="0">
                <a:ln w="12700">
                  <a:solidFill>
                    <a:schemeClr val="tx2">
                      <a:satMod val="155000"/>
                    </a:schemeClr>
                  </a:solidFill>
                  <a:prstDash val="solid"/>
                </a:ln>
                <a:effectLst>
                  <a:outerShdw blurRad="41275" dist="20320" dir="1800000" algn="tl" rotWithShape="0">
                    <a:srgbClr val="000000">
                      <a:alpha val="40000"/>
                    </a:srgbClr>
                  </a:outerShdw>
                </a:effectLst>
              </a:rPr>
              <a:t>WEDNESDAY AGILITY AND PLYOMETRICS</a:t>
            </a:r>
            <a:endParaRPr lang="en-US"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rot="16200000" flipV="1">
            <a:off x="13230225" y="8553450"/>
            <a:ext cx="942975" cy="952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 name="Straight Arrow Connector 5"/>
          <p:cNvCxnSpPr/>
          <p:nvPr/>
        </p:nvCxnSpPr>
        <p:spPr>
          <a:xfrm>
            <a:off x="13868400" y="8086725"/>
            <a:ext cx="495300" cy="3429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 name="Straight Arrow Connector 6"/>
          <p:cNvCxnSpPr/>
          <p:nvPr/>
        </p:nvCxnSpPr>
        <p:spPr>
          <a:xfrm flipV="1">
            <a:off x="14630400" y="8086725"/>
            <a:ext cx="400050" cy="24765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 name="Straight Arrow Connector 7"/>
          <p:cNvCxnSpPr/>
          <p:nvPr/>
        </p:nvCxnSpPr>
        <p:spPr>
          <a:xfrm rot="5400000">
            <a:off x="14744701" y="8486774"/>
            <a:ext cx="74295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aphicFrame>
        <p:nvGraphicFramePr>
          <p:cNvPr id="9" name="Table 8"/>
          <p:cNvGraphicFramePr>
            <a:graphicFrameLocks noGrp="1"/>
          </p:cNvGraphicFramePr>
          <p:nvPr/>
        </p:nvGraphicFramePr>
        <p:xfrm>
          <a:off x="228599" y="381000"/>
          <a:ext cx="8762999" cy="6294998"/>
        </p:xfrm>
        <a:graphic>
          <a:graphicData uri="http://schemas.openxmlformats.org/drawingml/2006/table">
            <a:tbl>
              <a:tblPr/>
              <a:tblGrid>
                <a:gridCol w="2089056"/>
                <a:gridCol w="579142"/>
                <a:gridCol w="68945"/>
                <a:gridCol w="661879"/>
                <a:gridCol w="661879"/>
                <a:gridCol w="661879"/>
                <a:gridCol w="661879"/>
                <a:gridCol w="68945"/>
                <a:gridCol w="661879"/>
                <a:gridCol w="661879"/>
                <a:gridCol w="661879"/>
                <a:gridCol w="661879"/>
                <a:gridCol w="661879"/>
              </a:tblGrid>
              <a:tr h="252959">
                <a:tc gridSpan="2">
                  <a:txBody>
                    <a:bodyPr/>
                    <a:lstStyle/>
                    <a:p>
                      <a:pPr algn="ctr" fontAlgn="ctr"/>
                      <a:r>
                        <a:rPr lang="en-US" sz="1100" b="1" i="0" u="none" strike="noStrike">
                          <a:solidFill>
                            <a:srgbClr val="000000"/>
                          </a:solidFill>
                          <a:latin typeface="Times New Roman"/>
                        </a:rPr>
                        <a:t>WORKOUT 7:  ON FIELD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hMerge="1">
                  <a:txBody>
                    <a:bodyPr/>
                    <a:lstStyle/>
                    <a:p>
                      <a:endParaRPr lang="en-US"/>
                    </a:p>
                  </a:txBody>
                  <a:tcPr/>
                </a:tc>
                <a:tc>
                  <a:txBody>
                    <a:bodyPr/>
                    <a:lstStyle/>
                    <a:p>
                      <a:pPr algn="ctr"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latin typeface="Times New Roman"/>
                        </a:rPr>
                        <a:t>WORKOUT 8:  PLATE CIRCUIT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1" i="0" u="none" strike="noStrike">
                          <a:solidFill>
                            <a:srgbClr val="000000"/>
                          </a:solidFill>
                          <a:latin typeface="Times New Roman"/>
                        </a:rPr>
                        <a:t>WORKOUT 9:  CONE DRILL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2486">
                <a:tc gridSpan="2">
                  <a:txBody>
                    <a:bodyPr/>
                    <a:lstStyle/>
                    <a:p>
                      <a:pPr algn="ctr" fontAlgn="ctr"/>
                      <a:r>
                        <a:rPr lang="en-US" sz="1100" b="0" i="0" u="none" strike="noStrike">
                          <a:solidFill>
                            <a:srgbClr val="000000"/>
                          </a:solidFill>
                          <a:latin typeface="Times New Roman"/>
                        </a:rPr>
                        <a:t>*Pyramid Sprints (down &amp; back = 1):  2, 2, 4, 4, 4, 4, 2, 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latin typeface="Times New Roman"/>
                        </a:rPr>
                        <a:t>COMPLETE SET AS FAST AS POSSIBLE!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Calibri"/>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12486">
                <a:tc>
                  <a:txBody>
                    <a:bodyPr/>
                    <a:lstStyle/>
                    <a:p>
                      <a:pPr algn="ctr" fontAlgn="ctr"/>
                      <a:r>
                        <a:rPr lang="en-US" sz="1100" b="1" i="0" u="none" strike="noStrike">
                          <a:solidFill>
                            <a:srgbClr val="000000"/>
                          </a:solidFill>
                          <a:latin typeface="Times New Roman"/>
                        </a:rPr>
                        <a:t>EXERCISE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REST</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latin typeface="Times New Roman"/>
                        </a:rPr>
                        <a:t>*use a 25 lb. plate THROUGHOUT circuit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0" i="0" u="none" strike="noStrike">
                          <a:solidFill>
                            <a:srgbClr val="000000"/>
                          </a:solidFill>
                          <a:latin typeface="Times New Roman"/>
                        </a:rPr>
                        <a:t>*Below is the set-up for the cones.  Repeat 10x through.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2841">
                <a:tc>
                  <a:txBody>
                    <a:bodyPr/>
                    <a:lstStyle/>
                    <a:p>
                      <a:pPr algn="ctr" fontAlgn="ctr"/>
                      <a:r>
                        <a:rPr lang="en-US" sz="1100" b="0" i="0" u="none" strike="noStrike">
                          <a:solidFill>
                            <a:srgbClr val="000000"/>
                          </a:solidFill>
                          <a:latin typeface="Times New Roman"/>
                        </a:rPr>
                        <a:t>2 Forty Yard Sprints in :24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:25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Times New Roman"/>
                        </a:rPr>
                        <a:t>Complete 3 </a:t>
                      </a:r>
                      <a:r>
                        <a:rPr lang="en-US" sz="1100" b="1" i="0" u="none" strike="noStrike">
                          <a:solidFill>
                            <a:srgbClr val="000000"/>
                          </a:solidFill>
                          <a:latin typeface="Times New Roman"/>
                        </a:rPr>
                        <a:t>SETS</a:t>
                      </a:r>
                      <a:r>
                        <a:rPr lang="en-US" sz="1100" b="0" i="0" u="none" strike="noStrike">
                          <a:solidFill>
                            <a:srgbClr val="000000"/>
                          </a:solidFill>
                          <a:latin typeface="Times New Roman"/>
                        </a:rPr>
                        <a:t> of the circuit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0" i="0" u="none" strike="noStrike">
                          <a:solidFill>
                            <a:srgbClr val="000000"/>
                          </a:solidFill>
                          <a:latin typeface="Times New Roman"/>
                        </a:rPr>
                        <a:t>SETS:  10     REST:  1:00 bet. SETS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2841">
                <a:tc>
                  <a:txBody>
                    <a:bodyPr/>
                    <a:lstStyle/>
                    <a:p>
                      <a:pPr algn="ctr" fontAlgn="ctr"/>
                      <a:r>
                        <a:rPr lang="en-US" sz="1100" b="0" i="0" u="none" strike="noStrike">
                          <a:solidFill>
                            <a:srgbClr val="000000"/>
                          </a:solidFill>
                          <a:latin typeface="Times New Roman"/>
                        </a:rPr>
                        <a:t>3 Thirty Yard Sprints in :15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:20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Times New Roman"/>
                        </a:rPr>
                        <a:t>REST:  1:00 between </a:t>
                      </a:r>
                      <a:r>
                        <a:rPr lang="en-US" sz="1100" b="1" i="0" u="none" strike="noStrike">
                          <a:solidFill>
                            <a:srgbClr val="000000"/>
                          </a:solidFill>
                          <a:latin typeface="Times New Roman"/>
                        </a:rPr>
                        <a:t>SETS</a:t>
                      </a: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59031">
                <a:tc>
                  <a:txBody>
                    <a:bodyPr/>
                    <a:lstStyle/>
                    <a:p>
                      <a:pPr algn="ctr" fontAlgn="ctr"/>
                      <a:r>
                        <a:rPr lang="en-US" sz="1100" b="0" i="0" u="none" strike="noStrike">
                          <a:solidFill>
                            <a:srgbClr val="000000"/>
                          </a:solidFill>
                          <a:latin typeface="Times New Roman"/>
                        </a:rPr>
                        <a:t>4 Twenty Yard Sprints in :12</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:15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latin typeface="Calibri"/>
                        </a:rPr>
                        <a:t>•  2</a:t>
                      </a: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r" fontAlgn="ctr"/>
                      <a:r>
                        <a:rPr lang="en-US" sz="1100" b="0" i="0" u="none" strike="noStrike" dirty="0">
                          <a:solidFill>
                            <a:srgbClr val="000000"/>
                          </a:solidFill>
                          <a:latin typeface="Calibri"/>
                        </a:rPr>
                        <a:t>•  4</a:t>
                      </a: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59031">
                <a:tc>
                  <a:txBody>
                    <a:bodyPr/>
                    <a:lstStyle/>
                    <a:p>
                      <a:pPr algn="ctr" fontAlgn="ctr"/>
                      <a:r>
                        <a:rPr lang="en-US" sz="1100" b="0" i="0" u="none" strike="noStrike">
                          <a:solidFill>
                            <a:srgbClr val="000000"/>
                          </a:solidFill>
                          <a:latin typeface="Times New Roman"/>
                        </a:rPr>
                        <a:t>4 Twenty Yard Sprints in :12</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:25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1" i="0" u="none" strike="noStrike">
                          <a:solidFill>
                            <a:srgbClr val="000000"/>
                          </a:solidFill>
                          <a:latin typeface="Times New Roman"/>
                        </a:rPr>
                        <a:t>EXERCISE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Times New Roman"/>
                        </a:rPr>
                        <a:t>REPS</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59031">
                <a:tc>
                  <a:txBody>
                    <a:bodyPr/>
                    <a:lstStyle/>
                    <a:p>
                      <a:pPr algn="ctr" fontAlgn="ctr"/>
                      <a:r>
                        <a:rPr lang="en-US" sz="1100" b="0" i="0" u="none" strike="noStrike">
                          <a:solidFill>
                            <a:srgbClr val="000000"/>
                          </a:solidFill>
                          <a:latin typeface="Times New Roman"/>
                        </a:rPr>
                        <a:t>3 Thirty Yard Sprints in :15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Times New Roman"/>
                        </a:rPr>
                        <a:t>Squat Jumps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latin typeface="Calibri"/>
                        </a:rPr>
                        <a:t>•  3</a:t>
                      </a: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59031">
                <a:tc>
                  <a:txBody>
                    <a:bodyPr/>
                    <a:lstStyle/>
                    <a:p>
                      <a:pPr algn="ctr" fontAlgn="ctr"/>
                      <a:r>
                        <a:rPr lang="en-US" sz="1100" b="0" i="0" u="none" strike="noStrike">
                          <a:solidFill>
                            <a:srgbClr val="000000"/>
                          </a:solidFill>
                          <a:latin typeface="Times New Roman"/>
                        </a:rPr>
                        <a:t>2 Forty Yard Sprints in :24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:48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Times New Roman"/>
                        </a:rPr>
                        <a:t>Cycled Split Squat Jumps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10ea</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59031">
                <a:tc>
                  <a:txBody>
                    <a:bodyPr/>
                    <a:lstStyle/>
                    <a:p>
                      <a:pPr algn="ctr"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Times New Roman"/>
                        </a:rPr>
                        <a:t>Forward Lunge + Plate Twist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5ea</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dirty="0">
                          <a:solidFill>
                            <a:srgbClr val="000000"/>
                          </a:solidFill>
                          <a:latin typeface="Calibri"/>
                        </a:rPr>
                        <a:t>•  1</a:t>
                      </a: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r" fontAlgn="ctr"/>
                      <a:r>
                        <a:rPr lang="en-US" sz="1100" b="0" i="0" u="none" strike="noStrike" dirty="0">
                          <a:solidFill>
                            <a:srgbClr val="000000"/>
                          </a:solidFill>
                          <a:latin typeface="Calibri"/>
                        </a:rPr>
                        <a:t>•  5</a:t>
                      </a: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42841">
                <a:tc>
                  <a:txBody>
                    <a:bodyPr/>
                    <a:lstStyle/>
                    <a:p>
                      <a:pPr algn="ctr"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Times New Roman"/>
                        </a:rPr>
                        <a:t>Back Squat w/ Plate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22603">
                <a:tc gridSpan="2">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Times New Roman"/>
                        </a:rPr>
                        <a:t>Seated Punch</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1" i="0" u="none" strike="noStrike">
                          <a:solidFill>
                            <a:srgbClr val="000000"/>
                          </a:solidFill>
                          <a:latin typeface="Times New Roman"/>
                        </a:rPr>
                        <a:t>REP 1</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gridSpan="2">
                  <a:txBody>
                    <a:bodyPr/>
                    <a:lstStyle/>
                    <a:p>
                      <a:pPr algn="ctr" fontAlgn="ctr"/>
                      <a:r>
                        <a:rPr lang="en-US" sz="1100" b="1" i="0" u="none" strike="noStrike">
                          <a:solidFill>
                            <a:srgbClr val="000000"/>
                          </a:solidFill>
                          <a:latin typeface="Times New Roman"/>
                        </a:rPr>
                        <a:t>REP 2</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222603">
                <a:tc gridSpan="2">
                  <a:txBody>
                    <a:bodyPr/>
                    <a:lstStyle/>
                    <a:p>
                      <a:pPr algn="ctr" fontAlgn="ctr"/>
                      <a:r>
                        <a:rPr lang="en-US" sz="1100" b="1" i="0" u="none" strike="noStrike">
                          <a:solidFill>
                            <a:srgbClr val="000000"/>
                          </a:solidFill>
                          <a:latin typeface="Times New Roman"/>
                        </a:rPr>
                        <a:t>WORKOUT 10:  POOL (3)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Times New Roman"/>
                        </a:rPr>
                        <a:t>Back Squat + Plate Punch</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Times New Roman"/>
                        </a:rPr>
                        <a:t>1 to 2:</a:t>
                      </a:r>
                      <a:r>
                        <a:rPr lang="en-US" sz="1100" b="0" i="0" u="none" strike="noStrike">
                          <a:solidFill>
                            <a:srgbClr val="000000"/>
                          </a:solidFill>
                          <a:latin typeface="Times New Roman"/>
                        </a:rPr>
                        <a:t>  Bear Crawl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Times New Roman"/>
                        </a:rPr>
                        <a:t>1 to 2:</a:t>
                      </a:r>
                      <a:r>
                        <a:rPr lang="en-US" sz="1100" b="0" i="0" u="none" strike="noStrike">
                          <a:solidFill>
                            <a:srgbClr val="000000"/>
                          </a:solidFill>
                          <a:latin typeface="Times New Roman"/>
                        </a:rPr>
                        <a:t>  Side Shuffle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r>
              <a:tr h="212486">
                <a:tc gridSpan="2">
                  <a:txBody>
                    <a:bodyPr/>
                    <a:lstStyle/>
                    <a:p>
                      <a:pPr algn="ctr" fontAlgn="ctr"/>
                      <a:r>
                        <a:rPr lang="en-US" sz="1100" b="1" i="0" u="sng" strike="noStrike">
                          <a:solidFill>
                            <a:srgbClr val="000000"/>
                          </a:solidFill>
                          <a:latin typeface="Times New Roman"/>
                        </a:rPr>
                        <a:t>1. PLYOMETRIC CIRCUIT x3 SETS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Times New Roman"/>
                        </a:rPr>
                        <a:t>Overhead Backward Lunge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5ea</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Times New Roman"/>
                        </a:rPr>
                        <a:t>2 to 3:</a:t>
                      </a:r>
                      <a:r>
                        <a:rPr lang="en-US" sz="1100" b="0" i="0" u="none" strike="noStrike">
                          <a:solidFill>
                            <a:srgbClr val="000000"/>
                          </a:solidFill>
                          <a:latin typeface="Times New Roman"/>
                        </a:rPr>
                        <a:t> Sprint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Times New Roman"/>
                        </a:rPr>
                        <a:t>2 to 3:</a:t>
                      </a:r>
                      <a:r>
                        <a:rPr lang="en-US" sz="1100" b="0" i="0" u="none" strike="noStrike">
                          <a:solidFill>
                            <a:srgbClr val="000000"/>
                          </a:solidFill>
                          <a:latin typeface="Times New Roman"/>
                        </a:rPr>
                        <a:t> Sprint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r>
              <a:tr h="212486">
                <a:tc>
                  <a:txBody>
                    <a:bodyPr/>
                    <a:lstStyle/>
                    <a:p>
                      <a:pPr algn="ctr" fontAlgn="ctr"/>
                      <a:r>
                        <a:rPr lang="en-US" sz="1100" b="1" i="0" u="none" strike="noStrike">
                          <a:solidFill>
                            <a:srgbClr val="000000"/>
                          </a:solidFill>
                          <a:latin typeface="Times New Roman"/>
                        </a:rPr>
                        <a:t>EXERCISE</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a:solidFill>
                            <a:srgbClr val="000000"/>
                          </a:solidFill>
                          <a:latin typeface="Times New Roman"/>
                        </a:rPr>
                        <a:t>TIME</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Times New Roman"/>
                        </a:rPr>
                        <a:t>Side Lunge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8ea</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Times New Roman"/>
                        </a:rPr>
                        <a:t>3 to 4:</a:t>
                      </a:r>
                      <a:r>
                        <a:rPr lang="en-US" sz="1100" b="0" i="0" u="none" strike="noStrike">
                          <a:solidFill>
                            <a:srgbClr val="000000"/>
                          </a:solidFill>
                          <a:latin typeface="Times New Roman"/>
                        </a:rPr>
                        <a:t>  Back Pedal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Times New Roman"/>
                        </a:rPr>
                        <a:t>3 to 4:</a:t>
                      </a:r>
                      <a:r>
                        <a:rPr lang="en-US" sz="1100" b="0" i="0" u="none" strike="noStrike">
                          <a:solidFill>
                            <a:srgbClr val="000000"/>
                          </a:solidFill>
                          <a:latin typeface="Times New Roman"/>
                        </a:rPr>
                        <a:t>  Crossover Run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r>
              <a:tr h="222603">
                <a:tc>
                  <a:txBody>
                    <a:bodyPr/>
                    <a:lstStyle/>
                    <a:p>
                      <a:pPr algn="l" fontAlgn="ctr"/>
                      <a:r>
                        <a:rPr lang="en-US" sz="1100" b="0" i="0" u="none" strike="noStrike">
                          <a:solidFill>
                            <a:srgbClr val="000000"/>
                          </a:solidFill>
                          <a:latin typeface="Times New Roman"/>
                        </a:rPr>
                        <a:t>Block Jumps</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Times New Roman"/>
                        </a:rPr>
                        <a:t>:30</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Times New Roman"/>
                        </a:rPr>
                        <a:t>Rocky Twist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20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Times New Roman"/>
                        </a:rPr>
                        <a:t>4 to 5:</a:t>
                      </a:r>
                      <a:r>
                        <a:rPr lang="en-US" sz="1100" b="0" i="0" u="none" strike="noStrike">
                          <a:solidFill>
                            <a:srgbClr val="000000"/>
                          </a:solidFill>
                          <a:latin typeface="Times New Roman"/>
                        </a:rPr>
                        <a:t>  Bear Crawl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Times New Roman"/>
                        </a:rPr>
                        <a:t>4 to 5:</a:t>
                      </a:r>
                      <a:r>
                        <a:rPr lang="en-US" sz="1100" b="0" i="0" u="none" strike="noStrike">
                          <a:solidFill>
                            <a:srgbClr val="000000"/>
                          </a:solidFill>
                          <a:latin typeface="Times New Roman"/>
                        </a:rPr>
                        <a:t>  Side Shuffle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222603">
                <a:tc>
                  <a:txBody>
                    <a:bodyPr/>
                    <a:lstStyle/>
                    <a:p>
                      <a:pPr algn="l" fontAlgn="ctr"/>
                      <a:r>
                        <a:rPr lang="en-US" sz="1100" b="0" i="0" u="none" strike="noStrike">
                          <a:solidFill>
                            <a:srgbClr val="000000"/>
                          </a:solidFill>
                          <a:latin typeface="Times New Roman"/>
                        </a:rPr>
                        <a:t>One Leg Later Jumps</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Times New Roman"/>
                        </a:rPr>
                        <a:t>:30</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Times New Roman"/>
                        </a:rPr>
                        <a:t>One Leg RDL + Shoulder Press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Times New Roman"/>
                        </a:rPr>
                        <a:t>10ea</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22603">
                <a:tc>
                  <a:txBody>
                    <a:bodyPr/>
                    <a:lstStyle/>
                    <a:p>
                      <a:pPr algn="l" fontAlgn="ctr"/>
                      <a:r>
                        <a:rPr lang="en-US" sz="1100" b="0" i="0" u="none" strike="noStrike">
                          <a:solidFill>
                            <a:srgbClr val="000000"/>
                          </a:solidFill>
                          <a:latin typeface="Times New Roman"/>
                        </a:rPr>
                        <a:t>One Leg Jumps</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Times New Roman"/>
                        </a:rPr>
                        <a:t>:30</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3">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1" i="0" u="none" strike="noStrike">
                          <a:solidFill>
                            <a:srgbClr val="000000"/>
                          </a:solidFill>
                          <a:latin typeface="Times New Roman"/>
                        </a:rPr>
                        <a:t>REP 3</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12486">
                <a:tc>
                  <a:txBody>
                    <a:bodyPr/>
                    <a:lstStyle/>
                    <a:p>
                      <a:pPr algn="l" fontAlgn="ctr"/>
                      <a:r>
                        <a:rPr lang="en-US" sz="1100" b="0" i="0" u="none" strike="noStrike">
                          <a:solidFill>
                            <a:srgbClr val="000000"/>
                          </a:solidFill>
                          <a:latin typeface="Times New Roman"/>
                        </a:rPr>
                        <a:t>Scissor Jump</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Times New Roman"/>
                        </a:rPr>
                        <a:t>:30</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3">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Times New Roman"/>
                        </a:rPr>
                        <a:t>1 to 2:</a:t>
                      </a:r>
                      <a:r>
                        <a:rPr lang="en-US" sz="1100" b="0" i="0" u="none" strike="noStrike">
                          <a:solidFill>
                            <a:srgbClr val="000000"/>
                          </a:solidFill>
                          <a:latin typeface="Times New Roman"/>
                        </a:rPr>
                        <a:t>  Back Pedal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12486">
                <a:tc>
                  <a:txBody>
                    <a:bodyPr/>
                    <a:lstStyle/>
                    <a:p>
                      <a:pPr algn="l" fontAlgn="ctr"/>
                      <a:r>
                        <a:rPr lang="en-US" sz="1100" b="0" i="0" u="none" strike="noStrike">
                          <a:solidFill>
                            <a:srgbClr val="000000"/>
                          </a:solidFill>
                          <a:latin typeface="Times New Roman"/>
                        </a:rPr>
                        <a:t>Lateral Jumps</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Times New Roman"/>
                        </a:rPr>
                        <a:t>:30</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hMerge="1">
                  <a:txBody>
                    <a:bodyPr/>
                    <a:lstStyle/>
                    <a:p>
                      <a:endParaRPr lang="en-US"/>
                    </a:p>
                  </a:txBody>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Times New Roman"/>
                        </a:rPr>
                        <a:t>2 to 3:</a:t>
                      </a:r>
                      <a:r>
                        <a:rPr lang="en-US" sz="1100" b="0" i="0" u="none" strike="noStrike">
                          <a:solidFill>
                            <a:srgbClr val="000000"/>
                          </a:solidFill>
                          <a:latin typeface="Times New Roman"/>
                        </a:rPr>
                        <a:t> Sprint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12486">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hMerge="1">
                  <a:txBody>
                    <a:bodyPr/>
                    <a:lstStyle/>
                    <a:p>
                      <a:endParaRPr lang="en-US"/>
                    </a:p>
                  </a:txBody>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Times New Roman"/>
                        </a:rPr>
                        <a:t>3 to 4:</a:t>
                      </a:r>
                      <a:r>
                        <a:rPr lang="en-US" sz="1100" b="0" i="0" u="none" strike="noStrike">
                          <a:solidFill>
                            <a:srgbClr val="000000"/>
                          </a:solidFill>
                          <a:latin typeface="Times New Roman"/>
                        </a:rPr>
                        <a:t>  Back Pedal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22603">
                <a:tc gridSpan="2">
                  <a:txBody>
                    <a:bodyPr/>
                    <a:lstStyle/>
                    <a:p>
                      <a:pPr algn="ctr" fontAlgn="ctr"/>
                      <a:r>
                        <a:rPr lang="en-US" sz="1100" b="1" i="0" u="sng" strike="noStrike">
                          <a:solidFill>
                            <a:srgbClr val="000000"/>
                          </a:solidFill>
                          <a:latin typeface="Times New Roman"/>
                        </a:rPr>
                        <a:t>2. TREADING WATER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hMerge="1">
                  <a:txBody>
                    <a:bodyPr/>
                    <a:lstStyle/>
                    <a:p>
                      <a:endParaRPr lang="en-US"/>
                    </a:p>
                  </a:txBody>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Times New Roman"/>
                        </a:rPr>
                        <a:t>4 to 5:</a:t>
                      </a:r>
                      <a:r>
                        <a:rPr lang="en-US" sz="1100" b="0" i="0" u="none" strike="noStrike">
                          <a:solidFill>
                            <a:srgbClr val="000000"/>
                          </a:solidFill>
                          <a:latin typeface="Times New Roman"/>
                        </a:rPr>
                        <a:t>  Sprint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2486">
                <a:tc>
                  <a:txBody>
                    <a:bodyPr/>
                    <a:lstStyle/>
                    <a:p>
                      <a:pPr algn="l" fontAlgn="ctr"/>
                      <a:r>
                        <a:rPr lang="en-US" sz="1100" b="1" i="0" u="none" strike="noStrike">
                          <a:solidFill>
                            <a:srgbClr val="000000"/>
                          </a:solidFill>
                          <a:latin typeface="Times New Roman"/>
                        </a:rPr>
                        <a:t>EXERCISE</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1" i="0" u="none" strike="noStrike">
                          <a:solidFill>
                            <a:srgbClr val="000000"/>
                          </a:solidFill>
                          <a:latin typeface="Times New Roman"/>
                        </a:rPr>
                        <a:t>REST</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hMerge="1">
                  <a:txBody>
                    <a:bodyPr/>
                    <a:lstStyle/>
                    <a:p>
                      <a:endParaRPr lang="en-US"/>
                    </a:p>
                  </a:txBody>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r h="212486">
                <a:tc>
                  <a:txBody>
                    <a:bodyPr/>
                    <a:lstStyle/>
                    <a:p>
                      <a:pPr algn="l" fontAlgn="ctr"/>
                      <a:r>
                        <a:rPr lang="en-US" sz="1100" b="0" i="0" u="none" strike="noStrike">
                          <a:solidFill>
                            <a:srgbClr val="000000"/>
                          </a:solidFill>
                          <a:latin typeface="Times New Roman"/>
                        </a:rPr>
                        <a:t>3 x :30 treading water</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Times New Roman"/>
                        </a:rPr>
                        <a:t>:30</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hMerge="1">
                  <a:txBody>
                    <a:bodyPr/>
                    <a:lstStyle/>
                    <a:p>
                      <a:endParaRPr lang="en-US"/>
                    </a:p>
                  </a:txBody>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r>
              <a:tr h="212486">
                <a:tc>
                  <a:txBody>
                    <a:bodyPr/>
                    <a:lstStyle/>
                    <a:p>
                      <a:pPr algn="l" fontAlgn="ctr"/>
                      <a:r>
                        <a:rPr lang="en-US" sz="1100" b="0" i="0" u="none" strike="noStrike">
                          <a:solidFill>
                            <a:srgbClr val="000000"/>
                          </a:solidFill>
                          <a:latin typeface="Times New Roman"/>
                        </a:rPr>
                        <a:t>5 x :45 treading water</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Times New Roman"/>
                        </a:rPr>
                        <a:t>:15</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hMerge="1">
                  <a:txBody>
                    <a:bodyPr/>
                    <a:lstStyle/>
                    <a:p>
                      <a:endParaRPr lang="en-US"/>
                    </a:p>
                  </a:txBody>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r>
              <a:tr h="212486">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r>
              <a:tr h="222603">
                <a:tc gridSpan="2">
                  <a:txBody>
                    <a:bodyPr/>
                    <a:lstStyle/>
                    <a:p>
                      <a:pPr algn="ctr" fontAlgn="ctr"/>
                      <a:r>
                        <a:rPr lang="en-US" sz="1100" b="1" i="0" u="sng" strike="noStrike">
                          <a:solidFill>
                            <a:srgbClr val="000000"/>
                          </a:solidFill>
                          <a:latin typeface="Times New Roman"/>
                        </a:rPr>
                        <a:t>3. CONTINUOUS LAPS: 5 min.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4">
                  <a:txBody>
                    <a:bodyPr/>
                    <a:lstStyle/>
                    <a:p>
                      <a:pPr algn="ctr"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Times New Roman"/>
                      </a:endParaRPr>
                    </a:p>
                  </a:txBody>
                  <a:tcPr marL="0" marR="0" marT="0" marB="0" anchor="ctr">
                    <a:lnL>
                      <a:noFill/>
                    </a:lnL>
                    <a:lnR>
                      <a:noFill/>
                    </a:lnR>
                    <a:lnT>
                      <a:noFill/>
                    </a:lnT>
                    <a:lnB>
                      <a:noFill/>
                    </a:lnB>
                  </a:tcPr>
                </a:tc>
                <a:tc>
                  <a:txBody>
                    <a:bodyPr/>
                    <a:lstStyle/>
                    <a:p>
                      <a:pPr algn="ctr" fontAlgn="ctr"/>
                      <a:endParaRPr lang="en-US" sz="1100" b="0" i="0" u="none" strike="noStrike" dirty="0">
                        <a:solidFill>
                          <a:srgbClr val="000000"/>
                        </a:solidFill>
                        <a:latin typeface="Times New Roman"/>
                      </a:endParaRPr>
                    </a:p>
                  </a:txBody>
                  <a:tcPr marL="0" marR="0" marT="0" marB="0" anchor="ctr">
                    <a:lnL>
                      <a:noFill/>
                    </a:lnL>
                    <a:lnR>
                      <a:noFill/>
                    </a:lnR>
                    <a:lnT>
                      <a:noFill/>
                    </a:lnT>
                    <a:lnB>
                      <a:noFill/>
                    </a:lnB>
                  </a:tcPr>
                </a:tc>
              </a:tr>
            </a:tbl>
          </a:graphicData>
        </a:graphic>
      </p:graphicFrame>
      <p:cxnSp>
        <p:nvCxnSpPr>
          <p:cNvPr id="10" name="Straight Arrow Connector 9"/>
          <p:cNvCxnSpPr/>
          <p:nvPr/>
        </p:nvCxnSpPr>
        <p:spPr>
          <a:xfrm rot="16200000" flipV="1">
            <a:off x="13230225" y="8553450"/>
            <a:ext cx="942975" cy="952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a:off x="13868400" y="8086725"/>
            <a:ext cx="495300" cy="3429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flipV="1">
            <a:off x="14630400" y="8086725"/>
            <a:ext cx="400050" cy="24765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rot="5400000">
            <a:off x="14744701" y="8486774"/>
            <a:ext cx="74295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 xmlns:p14="http://schemas.microsoft.com/office/powerpoint/2010/main" val="3447245383"/>
              </p:ext>
            </p:extLst>
          </p:nvPr>
        </p:nvGraphicFramePr>
        <p:xfrm>
          <a:off x="152399" y="228593"/>
          <a:ext cx="8839202" cy="2438406"/>
        </p:xfrm>
        <a:graphic>
          <a:graphicData uri="http://schemas.openxmlformats.org/drawingml/2006/table">
            <a:tbl>
              <a:tblPr/>
              <a:tblGrid>
                <a:gridCol w="2107220"/>
                <a:gridCol w="584181"/>
                <a:gridCol w="69545"/>
                <a:gridCol w="2002903"/>
                <a:gridCol w="667635"/>
                <a:gridCol w="69545"/>
                <a:gridCol w="2002903"/>
                <a:gridCol w="667635"/>
                <a:gridCol w="667635"/>
              </a:tblGrid>
              <a:tr h="335901">
                <a:tc gridSpan="2">
                  <a:txBody>
                    <a:bodyPr/>
                    <a:lstStyle/>
                    <a:p>
                      <a:pPr algn="ctr" fontAlgn="ctr"/>
                      <a:r>
                        <a:rPr lang="en-US" sz="1600" b="1" i="0" u="none" strike="noStrike" dirty="0">
                          <a:solidFill>
                            <a:srgbClr val="000000"/>
                          </a:solidFill>
                          <a:latin typeface="Times New Roman"/>
                        </a:rPr>
                        <a:t>JUMP ROPE CIRCUIT 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c hMerge="1">
                  <a:txBody>
                    <a:bodyPr/>
                    <a:lstStyle/>
                    <a:p>
                      <a:endParaRPr lang="en-US"/>
                    </a:p>
                  </a:txBody>
                  <a:tcPr/>
                </a:tc>
                <a:tc>
                  <a:txBody>
                    <a:bodyPr/>
                    <a:lstStyle/>
                    <a:p>
                      <a:pPr algn="l" fontAlgn="ctr"/>
                      <a:endParaRPr lang="en-US" sz="1600" b="1" i="0" u="none" strike="noStrike" dirty="0">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600" b="1" i="0" u="none" strike="noStrike" dirty="0">
                          <a:solidFill>
                            <a:srgbClr val="000000"/>
                          </a:solidFill>
                          <a:latin typeface="Times New Roman"/>
                        </a:rPr>
                        <a:t>JUMP ROPE CIRCUIT 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c hMerge="1">
                  <a:txBody>
                    <a:bodyPr/>
                    <a:lstStyle/>
                    <a:p>
                      <a:endParaRPr lang="en-US"/>
                    </a:p>
                  </a:txBody>
                  <a:tcPr/>
                </a:tc>
                <a:tc>
                  <a:txBody>
                    <a:bodyPr/>
                    <a:lstStyle/>
                    <a:p>
                      <a:pPr algn="l" fontAlgn="ctr"/>
                      <a:endParaRPr lang="en-US" sz="1600" b="1" i="0" u="none" strike="noStrike" dirty="0">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600" b="1" i="0" u="none" strike="noStrike" dirty="0">
                          <a:solidFill>
                            <a:srgbClr val="000000"/>
                          </a:solidFill>
                          <a:latin typeface="Times New Roman"/>
                        </a:rPr>
                        <a:t>JUMP ROPE CIRCUIT 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c hMerge="1">
                  <a:txBody>
                    <a:bodyPr/>
                    <a:lstStyle/>
                    <a:p>
                      <a:endParaRPr lang="en-US"/>
                    </a:p>
                  </a:txBody>
                  <a:tcPr/>
                </a:tc>
                <a:tc hMerge="1">
                  <a:txBody>
                    <a:bodyPr/>
                    <a:lstStyle/>
                    <a:p>
                      <a:endParaRPr lang="en-US"/>
                    </a:p>
                  </a:txBody>
                  <a:tcPr/>
                </a:tc>
              </a:tr>
              <a:tr h="261258">
                <a:tc gridSpan="2">
                  <a:txBody>
                    <a:bodyPr/>
                    <a:lstStyle/>
                    <a:p>
                      <a:pPr algn="ctr"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ctr" fontAlgn="ctr"/>
                      <a:endParaRPr lang="en-US" sz="1100" b="0" i="0" u="none" strike="noStrike">
                        <a:solidFill>
                          <a:srgbClr val="000000"/>
                        </a:solidFill>
                        <a:latin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r>
              <a:tr h="261258">
                <a:tc>
                  <a:txBody>
                    <a:bodyPr/>
                    <a:lstStyle/>
                    <a:p>
                      <a:pPr algn="ctr" fontAlgn="ctr"/>
                      <a:r>
                        <a:rPr lang="en-US" sz="1400" b="1" i="0" u="none" strike="noStrike">
                          <a:solidFill>
                            <a:srgbClr val="000000"/>
                          </a:solidFill>
                          <a:latin typeface="Times New Roman"/>
                        </a:rPr>
                        <a:t>EXERCISE</a:t>
                      </a:r>
                    </a:p>
                  </a:txBody>
                  <a:tcPr marL="0" marR="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TIME</a:t>
                      </a:r>
                    </a:p>
                  </a:txBody>
                  <a:tcPr marL="0" marR="0" marT="0"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1400" b="1"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1" i="0" u="none" strike="noStrike">
                          <a:solidFill>
                            <a:srgbClr val="000000"/>
                          </a:solidFill>
                          <a:latin typeface="Times New Roman"/>
                        </a:rPr>
                        <a:t>EXERCISE</a:t>
                      </a:r>
                    </a:p>
                  </a:txBody>
                  <a:tcPr marL="0" marR="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Times New Roman"/>
                        </a:rPr>
                        <a:t>TIME</a:t>
                      </a:r>
                    </a:p>
                  </a:txBody>
                  <a:tcPr marL="0" marR="0" marT="0"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1400" b="1"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400" b="1" i="0" u="none" strike="noStrike">
                          <a:solidFill>
                            <a:srgbClr val="000000"/>
                          </a:solidFill>
                          <a:latin typeface="Times New Roman"/>
                        </a:rPr>
                        <a:t>EXERCISE</a:t>
                      </a:r>
                    </a:p>
                  </a:txBody>
                  <a:tcPr marL="0" marR="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400" b="1" i="0" u="none" strike="noStrike">
                          <a:solidFill>
                            <a:srgbClr val="000000"/>
                          </a:solidFill>
                          <a:latin typeface="Times New Roman"/>
                        </a:rPr>
                        <a:t>TIME</a:t>
                      </a:r>
                    </a:p>
                  </a:txBody>
                  <a:tcPr marL="0" marR="0" marT="0"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61258">
                <a:tc>
                  <a:txBody>
                    <a:bodyPr/>
                    <a:lstStyle/>
                    <a:p>
                      <a:pPr algn="l" fontAlgn="ctr"/>
                      <a:r>
                        <a:rPr lang="en-US" sz="1400" b="0" i="0" u="none" strike="noStrike">
                          <a:solidFill>
                            <a:srgbClr val="000000"/>
                          </a:solidFill>
                          <a:latin typeface="Times New Roman"/>
                        </a:rPr>
                        <a:t>Double Leg Jumps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latin typeface="Times New Roman"/>
                        </a:rPr>
                        <a:t>Toe Taps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latin typeface="Times New Roman"/>
                        </a:rPr>
                        <a:t>:45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400" b="0" i="0" u="none" strike="noStrike">
                          <a:solidFill>
                            <a:srgbClr val="000000"/>
                          </a:solidFill>
                          <a:latin typeface="Times New Roman"/>
                        </a:rPr>
                        <a:t>Single Leg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0" u="none" strike="noStrike">
                          <a:solidFill>
                            <a:srgbClr val="000000"/>
                          </a:solidFill>
                          <a:latin typeface="Times New Roman"/>
                        </a:rPr>
                        <a:t>1:00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1258">
                <a:tc>
                  <a:txBody>
                    <a:bodyPr/>
                    <a:lstStyle/>
                    <a:p>
                      <a:pPr algn="l" fontAlgn="ctr"/>
                      <a:r>
                        <a:rPr lang="en-US" sz="1400" b="0" i="0" u="none" strike="noStrike">
                          <a:solidFill>
                            <a:srgbClr val="000000"/>
                          </a:solidFill>
                          <a:latin typeface="Times New Roman"/>
                        </a:rPr>
                        <a:t>Single Leg Jumps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Times New Roman"/>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latin typeface="Times New Roman"/>
                        </a:rPr>
                        <a:t>Double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latin typeface="Times New Roman"/>
                        </a:rPr>
                        <a:t>:45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400" b="0" i="0" u="none" strike="noStrike">
                          <a:solidFill>
                            <a:srgbClr val="000000"/>
                          </a:solidFill>
                          <a:latin typeface="Times New Roman"/>
                        </a:rPr>
                        <a:t>Single Leg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0" u="none" strike="noStrike">
                          <a:solidFill>
                            <a:srgbClr val="000000"/>
                          </a:solidFill>
                          <a:latin typeface="Times New Roman"/>
                        </a:rPr>
                        <a:t>1:00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1258">
                <a:tc>
                  <a:txBody>
                    <a:bodyPr/>
                    <a:lstStyle/>
                    <a:p>
                      <a:pPr algn="l" fontAlgn="b"/>
                      <a:r>
                        <a:rPr lang="en-US" sz="1400" b="0" i="0" u="none" strike="noStrike">
                          <a:solidFill>
                            <a:srgbClr val="000000"/>
                          </a:solidFill>
                          <a:latin typeface="Times New Roman"/>
                        </a:rPr>
                        <a:t>Single Leg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latin typeface="Times New Roman"/>
                        </a:rPr>
                        <a:t>:30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latin typeface="Times New Roman"/>
                        </a:rPr>
                        <a:t>Half Twister</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latin typeface="Times New Roman"/>
                        </a:rPr>
                        <a:t>:45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400" b="0" i="0" u="none" strike="noStrike">
                          <a:solidFill>
                            <a:srgbClr val="000000"/>
                          </a:solidFill>
                          <a:latin typeface="Times New Roman"/>
                        </a:rPr>
                        <a:t>Single Leg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0" u="none" strike="noStrike">
                          <a:solidFill>
                            <a:srgbClr val="000000"/>
                          </a:solidFill>
                          <a:latin typeface="Times New Roman"/>
                        </a:rPr>
                        <a:t>1:00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1258">
                <a:tc>
                  <a:txBody>
                    <a:bodyPr/>
                    <a:lstStyle/>
                    <a:p>
                      <a:pPr algn="l" fontAlgn="b"/>
                      <a:r>
                        <a:rPr lang="en-US" sz="1400" b="0" i="0" u="none" strike="noStrike">
                          <a:solidFill>
                            <a:srgbClr val="000000"/>
                          </a:solidFill>
                          <a:latin typeface="Times New Roman"/>
                        </a:rPr>
                        <a:t>Double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latin typeface="Times New Roman"/>
                        </a:rPr>
                        <a:t>:30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latin typeface="Times New Roman"/>
                        </a:rPr>
                        <a:t>Single Leg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latin typeface="Times New Roman"/>
                        </a:rPr>
                        <a:t>:45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400" b="0" i="0" u="none" strike="noStrike">
                          <a:solidFill>
                            <a:srgbClr val="000000"/>
                          </a:solidFill>
                          <a:latin typeface="Times New Roman"/>
                        </a:rPr>
                        <a:t>Single Leg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0" u="none" strike="noStrike">
                          <a:solidFill>
                            <a:srgbClr val="000000"/>
                          </a:solidFill>
                          <a:latin typeface="Times New Roman"/>
                        </a:rPr>
                        <a:t>1:00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1258">
                <a:tc>
                  <a:txBody>
                    <a:bodyPr/>
                    <a:lstStyle/>
                    <a:p>
                      <a:pPr algn="l" fontAlgn="b"/>
                      <a:r>
                        <a:rPr lang="en-US" sz="1400" b="0" i="0" u="none" strike="noStrike">
                          <a:solidFill>
                            <a:srgbClr val="000000"/>
                          </a:solidFill>
                          <a:latin typeface="Times New Roman"/>
                        </a:rPr>
                        <a:t>Lateral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latin typeface="Times New Roman"/>
                        </a:rPr>
                        <a:t>:30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latin typeface="Times New Roman"/>
                        </a:rPr>
                        <a:t>Single Leg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latin typeface="Times New Roman"/>
                        </a:rPr>
                        <a:t>:45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400" b="0" i="0" u="none" strike="noStrike">
                          <a:solidFill>
                            <a:srgbClr val="000000"/>
                          </a:solidFill>
                          <a:latin typeface="Times New Roman"/>
                        </a:rPr>
                        <a:t>Half Twisters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0" u="none" strike="noStrike">
                          <a:solidFill>
                            <a:srgbClr val="000000"/>
                          </a:solidFill>
                          <a:latin typeface="Times New Roman"/>
                        </a:rPr>
                        <a:t>1:00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3699">
                <a:tc>
                  <a:txBody>
                    <a:bodyPr/>
                    <a:lstStyle/>
                    <a:p>
                      <a:pPr algn="l" fontAlgn="b"/>
                      <a:r>
                        <a:rPr lang="en-US" sz="1400" b="0" i="0" u="none" strike="noStrike">
                          <a:solidFill>
                            <a:srgbClr val="000000"/>
                          </a:solidFill>
                          <a:latin typeface="Times New Roman"/>
                        </a:rPr>
                        <a:t>Half Twisters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latin typeface="Times New Roman"/>
                        </a:rPr>
                        <a:t>:30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latin typeface="Times New Roman"/>
                        </a:rPr>
                        <a:t>Double Leg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latin typeface="Times New Roman"/>
                        </a:rPr>
                        <a:t>:45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400" b="0" i="0" u="none" strike="noStrike">
                          <a:solidFill>
                            <a:srgbClr val="000000"/>
                          </a:solidFill>
                          <a:latin typeface="Times New Roman"/>
                        </a:rPr>
                        <a:t>Double Jump</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0" u="none" strike="noStrike" dirty="0">
                          <a:solidFill>
                            <a:srgbClr val="000000"/>
                          </a:solidFill>
                          <a:latin typeface="Times New Roman"/>
                        </a:rPr>
                        <a:t>1:00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rmAutofit/>
          </a:bodyPr>
          <a:lstStyle/>
          <a:p>
            <a:r>
              <a:rPr lang="en-US" sz="54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ALTERNATIVE EXERCISE LIST</a:t>
            </a:r>
            <a:endParaRPr lang="en-US" sz="5400" dirty="0">
              <a:latin typeface="CCSU" pitchFamily="2"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1263028965"/>
              </p:ext>
            </p:extLst>
          </p:nvPr>
        </p:nvGraphicFramePr>
        <p:xfrm>
          <a:off x="152400" y="76202"/>
          <a:ext cx="8915401" cy="6629397"/>
        </p:xfrm>
        <a:graphic>
          <a:graphicData uri="http://schemas.openxmlformats.org/drawingml/2006/table">
            <a:tbl>
              <a:tblPr>
                <a:tableStyleId>{2D5ABB26-0587-4C30-8999-92F81FD0307C}</a:tableStyleId>
              </a:tblPr>
              <a:tblGrid>
                <a:gridCol w="2917381"/>
                <a:gridCol w="70982"/>
                <a:gridCol w="2928028"/>
                <a:gridCol w="70982"/>
                <a:gridCol w="1022148"/>
                <a:gridCol w="681432"/>
                <a:gridCol w="1224448"/>
              </a:tblGrid>
              <a:tr h="324079">
                <a:tc>
                  <a:txBody>
                    <a:bodyPr/>
                    <a:lstStyle/>
                    <a:p>
                      <a:pPr algn="ctr" fontAlgn="b"/>
                      <a:r>
                        <a:rPr lang="en-US" sz="1600" b="1" u="none" strike="noStrike" dirty="0">
                          <a:effectLst/>
                          <a:latin typeface="MidnightKernboy" pitchFamily="50" charset="0"/>
                        </a:rPr>
                        <a:t>OLYMPIC LIFTS</a:t>
                      </a:r>
                      <a:endParaRPr lang="en-US" sz="1600" b="1" i="0" u="none"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solidFill>
                      <a:schemeClr val="bg1">
                        <a:lumMod val="75000"/>
                      </a:schemeClr>
                    </a:solidFill>
                  </a:tcPr>
                </a:tc>
                <a:tc>
                  <a:txBody>
                    <a:bodyPr/>
                    <a:lstStyle/>
                    <a:p>
                      <a:pPr algn="ctr" fontAlgn="b"/>
                      <a:r>
                        <a:rPr lang="en-US" sz="1600" b="1" u="none" strike="noStrike" dirty="0">
                          <a:effectLst/>
                          <a:latin typeface="MidnightKernboy" pitchFamily="50" charset="0"/>
                        </a:rPr>
                        <a:t>LOWER BODY LIFTS</a:t>
                      </a:r>
                      <a:endParaRPr lang="en-US" sz="1600" b="1" i="0" u="none"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a:txBody>
                    <a:bodyPr/>
                    <a:lstStyle/>
                    <a:p>
                      <a:pPr algn="ctr" fontAlgn="b"/>
                      <a:endParaRPr lang="en-US" sz="1400" b="1" i="0" u="none"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gridSpan="3">
                  <a:txBody>
                    <a:bodyPr/>
                    <a:lstStyle/>
                    <a:p>
                      <a:pPr algn="ctr" fontAlgn="b"/>
                      <a:r>
                        <a:rPr lang="en-US" sz="1600" b="1" u="none" strike="noStrike" dirty="0">
                          <a:effectLst/>
                          <a:latin typeface="MidnightKernboy" pitchFamily="50" charset="0"/>
                        </a:rPr>
                        <a:t>UPPER BODY LIFTS</a:t>
                      </a:r>
                      <a:endParaRPr lang="en-US" sz="1600" b="1" i="0" u="none"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Jump Shrug</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Trap Bar Deadlift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Bench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DB Jump Shrug</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Sumo Deadlift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DB Bench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Power Pull</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Leg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Incline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DB Power Pull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Smith Machine Back Squat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DB Incline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Clean</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Smith Machine Front Squat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Shoulder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DB Clean</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DB Shoulder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83385">
                <a:tc>
                  <a:txBody>
                    <a:bodyPr/>
                    <a:lstStyle/>
                    <a:p>
                      <a:pPr algn="ctr" fontAlgn="b"/>
                      <a:r>
                        <a:rPr lang="en-US" sz="1400" u="none" strike="noStrike">
                          <a:effectLst/>
                          <a:latin typeface="MidnightKernboy" pitchFamily="50" charset="0"/>
                        </a:rPr>
                        <a:t>One Arm DB Clean</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600" b="1" u="none" strike="noStrike" dirty="0">
                          <a:effectLst/>
                          <a:latin typeface="MidnightKernboy" pitchFamily="50" charset="0"/>
                        </a:rPr>
                        <a:t>ONE LEG LOWER BODY LIFTS</a:t>
                      </a:r>
                      <a:endParaRPr lang="en-US" sz="1600" b="1" i="0" u="none"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Push Ups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Snatch</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Barbell or DB Step Ups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Pull Ups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DB Snatch</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Barbell or DB Side Lunge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Bent Over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One Arm DB Snatch</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DB Elevated Backward Lunge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Negetive Pull Ups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Push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Barbell or DB Forward Lunge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71577">
                <a:tc>
                  <a:txBody>
                    <a:bodyPr/>
                    <a:lstStyle/>
                    <a:p>
                      <a:pPr algn="ctr" fontAlgn="b"/>
                      <a:r>
                        <a:rPr lang="en-US" sz="1400" u="none" strike="noStrike">
                          <a:effectLst/>
                          <a:latin typeface="MidnightKernboy" pitchFamily="50" charset="0"/>
                        </a:rPr>
                        <a:t>DB Push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DB Elevated Split Squat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500" b="1" u="none" strike="noStrike" dirty="0">
                          <a:effectLst/>
                          <a:latin typeface="MidnightKernboy" pitchFamily="50" charset="0"/>
                        </a:rPr>
                        <a:t>ONE ARM/BACK UPPER BODY LIFTS</a:t>
                      </a:r>
                      <a:endParaRPr lang="en-US" sz="1500" b="1" i="0" u="none"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One Arm DB Push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One Leg Leg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DB Bench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Clean + Push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Barbell or DB Bulgarian Squat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DB Incline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DB Clean + Push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DB Crossover Step</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DB Shoulder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Barbell or DB Lateral Step Up</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Inverted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Seated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83385">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600" b="1" u="none" strike="noStrike" dirty="0">
                          <a:effectLst/>
                          <a:latin typeface="MidnightKernboy" pitchFamily="50" charset="0"/>
                        </a:rPr>
                        <a:t>HAMSTRING / LOW BACK LIFTS</a:t>
                      </a:r>
                      <a:endParaRPr lang="en-US" sz="1600" b="1" i="0" u="none"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Lat Pulldown</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RDL</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DB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Glute Ham Raise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Seated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dirty="0">
                          <a:effectLst/>
                          <a:latin typeface="MidnightKernboy" pitchFamily="50" charset="0"/>
                        </a:rPr>
                        <a:t> </a:t>
                      </a:r>
                      <a:endParaRPr lang="en-US" sz="1400" b="1" i="0" u="none" strike="noStrike" dirty="0">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Physio Ball Leg Curl</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Lat Pulldown </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Good Morning</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Upright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Negetive Glute Ham Raise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Medicine Ball Hip Raise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59769">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Leg Curl (Machine)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dirty="0">
                          <a:effectLst/>
                          <a:latin typeface="MidnightKernboy" pitchFamily="50" charset="0"/>
                        </a:rPr>
                        <a:t> </a:t>
                      </a:r>
                      <a:endParaRPr lang="en-US" sz="1400" b="1" i="0" u="none" strike="noStrike" dirty="0">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 xmlns:p14="http://schemas.microsoft.com/office/powerpoint/2010/main" val="42080835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553200"/>
          </a:xfrm>
        </p:spPr>
        <p:txBody>
          <a:bodyPr>
            <a:normAutofit/>
          </a:bodyPr>
          <a:lstStyle/>
          <a:p>
            <a:r>
              <a:rPr lang="en-US" sz="54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MAX SHEET</a:t>
            </a:r>
            <a:endParaRPr lang="en-US" sz="5400" dirty="0">
              <a:latin typeface="CCSU" pitchFamily="2"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76213" y="152403"/>
          <a:ext cx="8915403" cy="6553194"/>
        </p:xfrm>
        <a:graphic>
          <a:graphicData uri="http://schemas.openxmlformats.org/drawingml/2006/table">
            <a:tbl>
              <a:tblPr/>
              <a:tblGrid>
                <a:gridCol w="914403"/>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gridCol w="228600"/>
              </a:tblGrid>
              <a:tr h="297812">
                <a:tc>
                  <a:txBody>
                    <a:bodyPr/>
                    <a:lstStyle/>
                    <a:p>
                      <a:pPr algn="l" fontAlgn="b"/>
                      <a:r>
                        <a:rPr lang="en-US" sz="800" b="0" i="0" u="none" strike="noStrike">
                          <a:solidFill>
                            <a:srgbClr val="000000"/>
                          </a:solidFill>
                          <a:latin typeface="Arial Narrow"/>
                        </a:rPr>
                        <a:t> </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4">
                  <a:txBody>
                    <a:bodyPr/>
                    <a:lstStyle/>
                    <a:p>
                      <a:pPr algn="ctr" fontAlgn="b"/>
                      <a:r>
                        <a:rPr lang="en-US" sz="800" b="1" i="0" u="none" strike="noStrike">
                          <a:solidFill>
                            <a:srgbClr val="000000"/>
                          </a:solidFill>
                          <a:latin typeface="Arial Rounded MT Bold"/>
                        </a:rPr>
                        <a:t>CLEAN</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SNATCH</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BACK SQUAT</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PUSH PRESS</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BENCH           </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SUMO DEADLIFT</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INCLINE</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i="0" u="none" strike="noStrike">
                          <a:solidFill>
                            <a:srgbClr val="000000"/>
                          </a:solidFill>
                          <a:latin typeface="Arial Rounded MT Bold"/>
                        </a:rPr>
                        <a:t>SHOULDER                          </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b"/>
                      <a:r>
                        <a:rPr lang="en-US" sz="800" b="1" i="0" u="none" strike="noStrike">
                          <a:solidFill>
                            <a:srgbClr val="000000"/>
                          </a:solidFill>
                          <a:latin typeface="Arial Narrow"/>
                        </a:rPr>
                        <a:t>DB INCLINE</a:t>
                      </a:r>
                    </a:p>
                  </a:txBody>
                  <a:tcPr marL="4123" marR="4123" marT="4123"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r>
              <a:tr h="297812">
                <a:tc>
                  <a:txBody>
                    <a:bodyPr/>
                    <a:lstStyle/>
                    <a:p>
                      <a:pPr algn="ctr" fontAlgn="b"/>
                      <a:r>
                        <a:rPr lang="en-US" sz="800" b="0" i="0" u="none" strike="noStrike">
                          <a:solidFill>
                            <a:srgbClr val="000000"/>
                          </a:solidFill>
                          <a:latin typeface="Arial Rounded MT Bold"/>
                        </a:rPr>
                        <a:t>MAX CHART</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MAX</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WS</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MAX</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WS</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MAX</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WS</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MAX</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WS</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MAX</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WS</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MAX</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WS</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MAX</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WS</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MAX</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WS</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800" b="1" i="0" u="none" strike="noStrike">
                          <a:solidFill>
                            <a:srgbClr val="000000"/>
                          </a:solidFill>
                          <a:latin typeface="Arial Narrow"/>
                        </a:rPr>
                        <a:t>WU</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800" b="1" i="0" u="none" strike="noStrike">
                          <a:solidFill>
                            <a:srgbClr val="000000"/>
                          </a:solidFill>
                          <a:latin typeface="Arial Narrow"/>
                        </a:rPr>
                        <a:t>WS</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0" u="none" strike="noStrike">
                          <a:solidFill>
                            <a:srgbClr val="000000"/>
                          </a:solidFill>
                          <a:latin typeface="Arial Rounded MT Bold"/>
                        </a:rPr>
                        <a:t>NAME</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 </a:t>
                      </a:r>
                    </a:p>
                  </a:txBody>
                  <a:tcPr marL="4123" marR="4123" marT="4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123" marR="4123" marT="4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 </a:t>
                      </a:r>
                    </a:p>
                  </a:txBody>
                  <a:tcPr marL="4123" marR="4123" marT="4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123" marR="4123" marT="4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 </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 </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1" i="0" u="none" strike="noStrike">
                          <a:solidFill>
                            <a:srgbClr val="000000"/>
                          </a:solidFill>
                          <a:latin typeface="Arial Narrow"/>
                        </a:rPr>
                        <a:t> </a:t>
                      </a:r>
                    </a:p>
                  </a:txBody>
                  <a:tcPr marL="4123" marR="4123" marT="4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123" marR="4123" marT="4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800" b="1" i="0" u="none" strike="noStrike">
                          <a:solidFill>
                            <a:srgbClr val="000000"/>
                          </a:solidFill>
                          <a:latin typeface="Arial Narrow"/>
                        </a:rPr>
                        <a:t> </a:t>
                      </a:r>
                    </a:p>
                  </a:txBody>
                  <a:tcPr marL="4123" marR="4123" marT="4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800" b="1" i="0" u="none" strike="noStrike">
                          <a:solidFill>
                            <a:srgbClr val="000000"/>
                          </a:solidFill>
                          <a:latin typeface="Arial Narrow"/>
                        </a:rPr>
                        <a:t>0.0%</a:t>
                      </a:r>
                    </a:p>
                  </a:txBody>
                  <a:tcPr marL="4123" marR="4123" marT="4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latin typeface="Arial"/>
                        </a:rPr>
                        <a:t>0.0%</a:t>
                      </a:r>
                    </a:p>
                  </a:txBody>
                  <a:tcPr marL="4123" marR="4123" marT="4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0.00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0.00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0" u="none" strike="noStrike">
                          <a:solidFill>
                            <a:srgbClr val="000000"/>
                          </a:solidFill>
                          <a:latin typeface="Arial Narrow"/>
                        </a:rPr>
                        <a:t>Burke, Meghan</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135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250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130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145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160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95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0" u="none" strike="noStrike">
                          <a:solidFill>
                            <a:srgbClr val="000000"/>
                          </a:solidFill>
                          <a:latin typeface="Arial Narrow"/>
                        </a:rPr>
                        <a:t>Delancey, Erin</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150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270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115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140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145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135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0" u="none" strike="noStrike">
                          <a:solidFill>
                            <a:srgbClr val="000000"/>
                          </a:solidFill>
                          <a:latin typeface="Arial Narrow"/>
                        </a:rPr>
                        <a:t>Famiano, Alyssa</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110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140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155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90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0" u="none" strike="noStrike">
                          <a:solidFill>
                            <a:srgbClr val="000000"/>
                          </a:solidFill>
                          <a:latin typeface="Arial Narrow"/>
                        </a:rPr>
                        <a:t>Healy, Claire</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105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145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95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0" u="none" strike="noStrike">
                          <a:solidFill>
                            <a:srgbClr val="000000"/>
                          </a:solidFill>
                          <a:latin typeface="Arial Narrow"/>
                        </a:rPr>
                        <a:t>Karner, Caitlin</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185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90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90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130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0" u="none" strike="noStrike">
                          <a:solidFill>
                            <a:srgbClr val="000000"/>
                          </a:solidFill>
                          <a:latin typeface="Arial Narrow"/>
                        </a:rPr>
                        <a:t>Malloy, Chelsea</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90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150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135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130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90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0" u="none" strike="noStrike">
                          <a:solidFill>
                            <a:srgbClr val="000000"/>
                          </a:solidFill>
                          <a:latin typeface="Arial Narrow"/>
                        </a:rPr>
                        <a:t>Mara, Ashley</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130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230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120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210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70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0" u="none" strike="noStrike">
                          <a:solidFill>
                            <a:srgbClr val="000000"/>
                          </a:solidFill>
                          <a:latin typeface="Arial Narrow"/>
                        </a:rPr>
                        <a:t>McCurry, Meaghan</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105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135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0" u="none" strike="noStrike">
                          <a:solidFill>
                            <a:srgbClr val="000000"/>
                          </a:solidFill>
                          <a:latin typeface="Arial Narrow"/>
                        </a:rPr>
                        <a:t>Momnie, Cara</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170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110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255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150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170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155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0" u="none" strike="noStrike">
                          <a:solidFill>
                            <a:srgbClr val="000000"/>
                          </a:solidFill>
                          <a:latin typeface="Arial Narrow"/>
                        </a:rPr>
                        <a:t>Olhausen, Ashley</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120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210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120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130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95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0" u="none" strike="noStrike">
                          <a:solidFill>
                            <a:srgbClr val="000000"/>
                          </a:solidFill>
                          <a:latin typeface="Arial Narrow"/>
                        </a:rPr>
                        <a:t>Perkoski, Ashley</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130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260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125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120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145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90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0" u="none" strike="noStrike">
                          <a:solidFill>
                            <a:srgbClr val="000000"/>
                          </a:solidFill>
                          <a:latin typeface="Arial Narrow"/>
                        </a:rPr>
                        <a:t>Roche, Alison</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95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125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0" u="none" strike="noStrike">
                          <a:solidFill>
                            <a:srgbClr val="000000"/>
                          </a:solidFill>
                          <a:latin typeface="Arial Narrow"/>
                        </a:rPr>
                        <a:t>Ryan, Mackenzy</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150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255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115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145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90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1" u="none" strike="noStrike">
                          <a:solidFill>
                            <a:srgbClr val="000000"/>
                          </a:solidFill>
                          <a:latin typeface="Arial Narrow"/>
                        </a:rPr>
                        <a:t>Sudock, Jessica</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95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205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85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1" u="none" strike="noStrike">
                          <a:solidFill>
                            <a:srgbClr val="000000"/>
                          </a:solidFill>
                          <a:latin typeface="Arial Narrow"/>
                        </a:rPr>
                        <a:t>Tarsi, Andrea</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140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90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145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0" u="none" strike="noStrike">
                          <a:solidFill>
                            <a:srgbClr val="000000"/>
                          </a:solidFill>
                          <a:latin typeface="Arial Narrow"/>
                        </a:rPr>
                        <a:t>Toke, Amanda</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125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170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100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155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90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1" u="none" strike="noStrike">
                          <a:solidFill>
                            <a:srgbClr val="000000"/>
                          </a:solidFill>
                          <a:latin typeface="Arial Narrow"/>
                        </a:rPr>
                        <a:t>Tullar, Morgan</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115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155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120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150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95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7812">
                <a:tc>
                  <a:txBody>
                    <a:bodyPr/>
                    <a:lstStyle/>
                    <a:p>
                      <a:pPr algn="ctr" fontAlgn="b"/>
                      <a:r>
                        <a:rPr lang="en-US" sz="800" b="0" i="0" u="none" strike="noStrike">
                          <a:solidFill>
                            <a:srgbClr val="000000"/>
                          </a:solidFill>
                          <a:latin typeface="Arial Narrow"/>
                        </a:rPr>
                        <a:t>Vendel, Betsy</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120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205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105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140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155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95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9142">
                <a:tc>
                  <a:txBody>
                    <a:bodyPr/>
                    <a:lstStyle/>
                    <a:p>
                      <a:pPr algn="ctr" fontAlgn="b"/>
                      <a:r>
                        <a:rPr lang="en-US" sz="800" b="0" i="0" u="none" strike="noStrike">
                          <a:solidFill>
                            <a:srgbClr val="000000"/>
                          </a:solidFill>
                          <a:latin typeface="Arial Narrow"/>
                        </a:rPr>
                        <a:t>Ward, Cierra</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125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a:rPr>
                        <a:t>75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170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125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a:rPr>
                        <a:t>125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125</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latin typeface="Arial Narrow"/>
                        </a:rPr>
                        <a:t>90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1" i="0" u="none" strike="noStrike">
                          <a:solidFill>
                            <a:srgbClr val="000000"/>
                          </a:solidFill>
                          <a:latin typeface="Arial Narrow"/>
                        </a:rPr>
                        <a:t>80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800" b="0" i="0" u="none" strike="noStrike" dirty="0">
                          <a:solidFill>
                            <a:srgbClr val="000000"/>
                          </a:solidFill>
                          <a:latin typeface="Arial Narrow"/>
                        </a:rPr>
                        <a:t>0</a:t>
                      </a:r>
                    </a:p>
                  </a:txBody>
                  <a:tcPr marL="4123" marR="4123" marT="4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TotalTime>
  <Words>6528</Words>
  <Application>Microsoft Office PowerPoint</Application>
  <PresentationFormat>On-screen Show (4:3)</PresentationFormat>
  <Paragraphs>3069</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BLUE DEVIL WOMEN’S LACROSSE </vt:lpstr>
      <vt:lpstr>INTRODUCTION</vt:lpstr>
      <vt:lpstr>BLUE DEVILS:  Over the course of the next 13 weeks, you will have the opportunity to improve your physical and mental conditioning. Without the added pressure of classes, you will be able to focus all of your attention on training for the upcoming season. The summer is vital in preparation to increase your strength, agility, speed, and power.   The following is a packet that includes your summer lifting and conditioning. The warm-up given should be done prior to lifting. The nutrition program is given on the main page of the strength and conditioning site. There are recovery weeks given every 4 weeks. These lifts are meant to allow the body to recover and prepare for the next training cycle.  When you return in the fall we will be testing the following in the weight room: Vertical Jump, Back Squat, Clean, Bench Press.  In addition, we will also be testing the 300 Yard Shuttle and 110s.  I EXPECT improvements on each test and nothing less, no excuses.  Push yourselves hard, good luck, and have a safe and fun summer.   Contact me if you have any questions about the program or exercise variations.   (608) 225-2750  </vt:lpstr>
      <vt:lpstr>TESTING PROCEDURES</vt:lpstr>
      <vt:lpstr>DYNAMIC WARM-UP &amp; CORE/LOW BACK EXERCISES</vt:lpstr>
      <vt:lpstr>Slide 6</vt:lpstr>
      <vt:lpstr>Slide 7</vt:lpstr>
      <vt:lpstr>SUMMER LIFTING PROGRAM</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SUMMER CONDITIONING PROGRAM</vt:lpstr>
      <vt:lpstr>Slide 23</vt:lpstr>
      <vt:lpstr>Slide 24</vt:lpstr>
      <vt:lpstr>Slide 25</vt:lpstr>
      <vt:lpstr>Slide 26</vt:lpstr>
      <vt:lpstr>Slide 27</vt:lpstr>
      <vt:lpstr>ALTERNATIVE EXERCISE LIST</vt:lpstr>
      <vt:lpstr>Slide 29</vt:lpstr>
      <vt:lpstr>MAX SHEET</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DEVIL WOMEN’S VOLLEYBALL</dc:title>
  <dc:creator>test</dc:creator>
  <cp:lastModifiedBy>CCSU</cp:lastModifiedBy>
  <cp:revision>98</cp:revision>
  <dcterms:created xsi:type="dcterms:W3CDTF">2011-05-08T15:17:39Z</dcterms:created>
  <dcterms:modified xsi:type="dcterms:W3CDTF">2012-05-04T19:04:47Z</dcterms:modified>
</cp:coreProperties>
</file>