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81" r:id="rId5"/>
    <p:sldId id="275" r:id="rId6"/>
    <p:sldId id="276" r:id="rId7"/>
    <p:sldId id="277" r:id="rId8"/>
    <p:sldId id="278"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88" r:id="rId23"/>
    <p:sldId id="289" r:id="rId24"/>
    <p:sldId id="282" r:id="rId25"/>
    <p:sldId id="286" r:id="rId26"/>
    <p:sldId id="284" r:id="rId27"/>
    <p:sldId id="287" r:id="rId28"/>
    <p:sldId id="279" r:id="rId29"/>
    <p:sldId id="280" r:id="rId30"/>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668" y="-32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1398AF-6395-4AEF-9063-7A13127D2E2A}"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1398AF-6395-4AEF-9063-7A13127D2E2A}"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1398AF-6395-4AEF-9063-7A13127D2E2A}" type="datetimeFigureOut">
              <a:rPr lang="en-US" smtClean="0"/>
              <a:pPr/>
              <a:t>5/4/2012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1398AF-6395-4AEF-9063-7A13127D2E2A}" type="datetimeFigureOut">
              <a:rPr lang="en-US" smtClean="0"/>
              <a:pPr/>
              <a:t>5/4/2012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398AF-6395-4AEF-9063-7A13127D2E2A}" type="datetimeFigureOut">
              <a:rPr lang="en-US" smtClean="0"/>
              <a:pPr/>
              <a:t>5/4/2012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398AF-6395-4AEF-9063-7A13127D2E2A}" type="datetimeFigureOut">
              <a:rPr lang="en-US" smtClean="0"/>
              <a:pPr/>
              <a:t>5/4/2012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98AF-6395-4AEF-9063-7A13127D2E2A}" type="datetimeFigureOut">
              <a:rPr lang="en-US" smtClean="0"/>
              <a:pPr/>
              <a:t>5/4/2012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2D17F-A5B0-4324-BF48-76F36BFFC2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11398AF-6395-4AEF-9063-7A13127D2E2A}" type="datetimeFigureOut">
              <a:rPr lang="en-US" smtClean="0"/>
              <a:pPr/>
              <a:t>5/4/2012</a:t>
            </a:fld>
            <a:endParaRPr lang="en-US"/>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262D17F-A5B0-4324-BF48-76F36BFFC2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t_giampap@mail.ccs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533402"/>
            <a:ext cx="5829300" cy="1960033"/>
          </a:xfrm>
        </p:spPr>
        <p:txBody>
          <a:bodyPr/>
          <a:lstStyle/>
          <a:p>
            <a:r>
              <a:rPr lang="en-US" dirty="0" smtClean="0">
                <a:latin typeface="CCSU" pitchFamily="2" charset="0"/>
              </a:rPr>
              <a:t>Blue Devil </a:t>
            </a:r>
            <a:br>
              <a:rPr lang="en-US" dirty="0" smtClean="0">
                <a:latin typeface="CCSU" pitchFamily="2" charset="0"/>
              </a:rPr>
            </a:br>
            <a:r>
              <a:rPr lang="en-US" dirty="0" smtClean="0">
                <a:latin typeface="CCSU" pitchFamily="2" charset="0"/>
              </a:rPr>
              <a:t>Men’s Soccer</a:t>
            </a:r>
            <a:endParaRPr lang="en-US" dirty="0">
              <a:latin typeface="CCSU" pitchFamily="2" charset="0"/>
            </a:endParaRPr>
          </a:p>
        </p:txBody>
      </p:sp>
      <p:sp>
        <p:nvSpPr>
          <p:cNvPr id="3" name="Subtitle 2"/>
          <p:cNvSpPr>
            <a:spLocks noGrp="1"/>
          </p:cNvSpPr>
          <p:nvPr>
            <p:ph type="subTitle" idx="1"/>
          </p:nvPr>
        </p:nvSpPr>
        <p:spPr>
          <a:xfrm>
            <a:off x="1028700" y="2819400"/>
            <a:ext cx="4800600" cy="2336800"/>
          </a:xfrm>
        </p:spPr>
        <p:txBody>
          <a:bodyPr/>
          <a:lstStyle/>
          <a:p>
            <a:r>
              <a:rPr lang="en-US" dirty="0" smtClean="0">
                <a:latin typeface="CCSU" pitchFamily="2" charset="0"/>
              </a:rPr>
              <a:t>Summer Goalie Program</a:t>
            </a:r>
          </a:p>
          <a:p>
            <a:r>
              <a:rPr lang="en-US" dirty="0" smtClean="0">
                <a:latin typeface="CCSU" pitchFamily="2" charset="0"/>
              </a:rPr>
              <a:t>Summer 2012</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057400" y="5029200"/>
            <a:ext cx="2743200" cy="26060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228601"/>
            <a:ext cx="6172200" cy="7939619"/>
          </a:xfrm>
        </p:spPr>
        <p:txBody>
          <a:bodyPr>
            <a:normAutofit fontScale="62500" lnSpcReduction="20000"/>
          </a:bodyPr>
          <a:lstStyle/>
          <a:p>
            <a:pPr>
              <a:buNone/>
            </a:pPr>
            <a:r>
              <a:rPr lang="en-US" dirty="0" smtClean="0"/>
              <a:t>Blue Devils,</a:t>
            </a:r>
          </a:p>
          <a:p>
            <a:pPr>
              <a:buNone/>
            </a:pPr>
            <a:endParaRPr lang="en-US" dirty="0" smtClean="0"/>
          </a:p>
          <a:p>
            <a:pPr>
              <a:buNone/>
            </a:pPr>
            <a:r>
              <a:rPr lang="en-US" dirty="0"/>
              <a:t>	</a:t>
            </a:r>
            <a:r>
              <a:rPr lang="en-US" dirty="0" smtClean="0"/>
              <a:t>Welcome to the summer, hopefully everyone did well on their exams and is ready to begin summer workouts. The following packets includes a core workout for each day, a 12 week program, and a list of alternate exercises. The packet also includes a max sheet. To see the max sheet clearly increase the visibility to at least 130% The program is designed to maintain strength in preparation for the upcoming season. It is important to follow the program as it’s designed to the goals on the training phase. Included in each week of the program except for the recovery weeks are </a:t>
            </a:r>
            <a:r>
              <a:rPr lang="en-US" dirty="0" err="1" smtClean="0"/>
              <a:t>plyometric</a:t>
            </a:r>
            <a:r>
              <a:rPr lang="en-US" dirty="0" smtClean="0"/>
              <a:t> exercises that are paired up with a lift. They are to be done as a superset with that lift. They will improve your agility, jumping technique, jumping height, and landing technique. Also, there are videos of each exercise on the website so, if you have any questions about a video you can go to the video section of the website and click on a video and it will show you how to perform an exercise. If you have any questions about the program please email me at </a:t>
            </a:r>
            <a:r>
              <a:rPr lang="en-US" dirty="0" smtClean="0">
                <a:hlinkClick r:id="rId2"/>
              </a:rPr>
              <a:t>st_giampap@mail.ccsu.edu</a:t>
            </a:r>
            <a:r>
              <a:rPr lang="en-US" dirty="0" smtClean="0"/>
              <a:t>. Have a great summer!</a:t>
            </a:r>
          </a:p>
          <a:p>
            <a:pPr>
              <a:buNone/>
            </a:pPr>
            <a:endParaRPr lang="en-US" dirty="0"/>
          </a:p>
          <a:p>
            <a:pPr>
              <a:buNone/>
            </a:pPr>
            <a:r>
              <a:rPr lang="en-US" dirty="0" smtClean="0"/>
              <a:t>				Sincerely,</a:t>
            </a:r>
          </a:p>
          <a:p>
            <a:pPr>
              <a:buNone/>
            </a:pPr>
            <a:r>
              <a:rPr lang="en-US" dirty="0"/>
              <a:t>	</a:t>
            </a:r>
            <a:r>
              <a:rPr lang="en-US" dirty="0" smtClean="0"/>
              <a:t>				Coach </a:t>
            </a:r>
            <a:r>
              <a:rPr lang="en-US" dirty="0" err="1" smtClean="0"/>
              <a:t>Giampa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Abdominals/Low Back</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263140" y="2743200"/>
            <a:ext cx="2331720" cy="25603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1" y="91443"/>
          <a:ext cx="6766562" cy="9060291"/>
        </p:xfrm>
        <a:graphic>
          <a:graphicData uri="http://schemas.openxmlformats.org/drawingml/2006/table">
            <a:tbl>
              <a:tblPr/>
              <a:tblGrid>
                <a:gridCol w="558788"/>
                <a:gridCol w="558788"/>
                <a:gridCol w="558788"/>
                <a:gridCol w="1885904"/>
                <a:gridCol w="558788"/>
                <a:gridCol w="558788"/>
                <a:gridCol w="410358"/>
                <a:gridCol w="1676360"/>
              </a:tblGrid>
              <a:tr h="844907">
                <a:tc gridSpan="3">
                  <a:txBody>
                    <a:bodyPr/>
                    <a:lstStyle/>
                    <a:p>
                      <a:pPr algn="ctr" fontAlgn="b"/>
                      <a:r>
                        <a:rPr lang="en-US" sz="1500" b="1" i="0" u="none" strike="noStrike" dirty="0">
                          <a:latin typeface="Arial"/>
                        </a:rPr>
                        <a:t>Flexion/Extension</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Plank</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1" i="0" u="none" strike="noStrike" dirty="0">
                          <a:latin typeface="Arial"/>
                        </a:rPr>
                        <a:t>Rotation</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Low Back</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1" i="0" u="none" strike="noStrike" dirty="0">
                          <a:latin typeface="Arial"/>
                        </a:rPr>
                        <a:t>Choose 1</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Choose 1</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1" i="0" u="none" strike="noStrike" dirty="0">
                          <a:latin typeface="Arial"/>
                        </a:rPr>
                        <a:t>Choose 1: Perform</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1" i="0" u="none" strike="noStrike" dirty="0">
                          <a:latin typeface="Arial"/>
                        </a:rPr>
                        <a:t>Choose 1: Perform 15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600" b="1" i="0" u="none" strike="noStrike" dirty="0">
                          <a:latin typeface="Arial"/>
                        </a:rPr>
                        <a:t> </a:t>
                      </a:r>
                    </a:p>
                  </a:txBody>
                  <a:tcPr marL="5902" marR="5902" marT="59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500" b="1" i="0" u="none" strike="noStrike" dirty="0">
                          <a:latin typeface="Arial"/>
                        </a:rPr>
                        <a:t>Or Hold for :45</a:t>
                      </a:r>
                    </a:p>
                  </a:txBody>
                  <a:tcPr marL="5902" marR="5902" marT="59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dirty="0">
                          <a:latin typeface="Arial"/>
                        </a:rPr>
                        <a:t>Regular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a:latin typeface="Arial"/>
                        </a:rPr>
                        <a:t>Russian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Dead Fish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dirty="0">
                          <a:latin typeface="Arial"/>
                        </a:rPr>
                        <a:t>Crossover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Leg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dirty="0">
                          <a:latin typeface="Arial"/>
                        </a:rPr>
                        <a:t>Rocky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Dead Fish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Elevated Crossover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Leg Raise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a:latin typeface="Arial"/>
                        </a:rPr>
                        <a:t>Prisoner Twist</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Double Superman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Side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Side Plank Hip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500" b="0" i="0" u="none" strike="noStrike" dirty="0">
                          <a:latin typeface="Arial"/>
                        </a:rPr>
                        <a:t>Squirm</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dirty="0">
                          <a:latin typeface="Arial"/>
                        </a:rPr>
                        <a:t>Double Superman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703">
                <a:tc gridSpan="3">
                  <a:txBody>
                    <a:bodyPr/>
                    <a:lstStyle/>
                    <a:p>
                      <a:pPr algn="ctr" fontAlgn="b"/>
                      <a:r>
                        <a:rPr lang="en-US" sz="1500" b="0" i="0" u="none" strike="noStrike">
                          <a:latin typeface="Arial"/>
                        </a:rPr>
                        <a:t>Curl Through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Side Plank Roll Unders/Hip Reach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Cobra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Wrist Curl</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Front Plank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dirty="0">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Cobra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gridSpan="3">
                  <a:txBody>
                    <a:bodyPr/>
                    <a:lstStyle/>
                    <a:p>
                      <a:pPr algn="ctr" fontAlgn="b"/>
                      <a:r>
                        <a:rPr lang="en-US" sz="1500" b="0" i="0" u="none" strike="noStrike">
                          <a:latin typeface="Arial"/>
                        </a:rPr>
                        <a:t>Butterfly Crunch</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500" b="0" i="0" u="none" strike="noStrike">
                          <a:latin typeface="Arial"/>
                        </a:rPr>
                        <a:t>Front Plank Arm Reach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Alternate Superman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Arm Reaches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Hip Bridge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Leg Raises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Single Leg Hip Bridge (Reps)</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971">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a:latin typeface="Arial"/>
                        </a:rPr>
                        <a:t>Front Plank Leg Raise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0" u="none" strike="noStrike">
                          <a:latin typeface="Arial"/>
                        </a:rPr>
                        <a:t> </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0" u="none" strike="noStrike" dirty="0">
                          <a:latin typeface="Arial"/>
                        </a:rPr>
                        <a:t>Hip Bridge Hold (Time)</a:t>
                      </a:r>
                    </a:p>
                  </a:txBody>
                  <a:tcPr marL="5902" marR="5902" marT="59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2" y="91425"/>
          <a:ext cx="6766561" cy="9052612"/>
        </p:xfrm>
        <a:graphic>
          <a:graphicData uri="http://schemas.openxmlformats.org/drawingml/2006/table">
            <a:tbl>
              <a:tblPr/>
              <a:tblGrid>
                <a:gridCol w="1946703"/>
                <a:gridCol w="1090625"/>
                <a:gridCol w="750538"/>
                <a:gridCol w="1888070"/>
                <a:gridCol w="1090625"/>
              </a:tblGrid>
              <a:tr h="247987">
                <a:tc gridSpan="2">
                  <a:txBody>
                    <a:bodyPr/>
                    <a:lstStyle/>
                    <a:p>
                      <a:pPr algn="ctr" fontAlgn="b"/>
                      <a:r>
                        <a:rPr lang="en-US" sz="1600" b="1" i="0" u="none" strike="noStrike" dirty="0" smtClean="0">
                          <a:solidFill>
                            <a:srgbClr val="000000"/>
                          </a:solidFill>
                          <a:latin typeface="Calibri"/>
                        </a:rPr>
                        <a:t>Monday, May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May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May 31,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a:t>
                      </a:r>
                      <a:r>
                        <a:rPr lang="en-US" sz="1600" b="1" i="0" u="none" strike="noStrike" baseline="0" dirty="0" smtClean="0">
                          <a:solidFill>
                            <a:srgbClr val="000000"/>
                          </a:solidFill>
                          <a:latin typeface="Calibri"/>
                        </a:rPr>
                        <a:t> 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Monday, June 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June 7,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Monday, June 11,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 June 12,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7306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Thursday, June 14,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June 15,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:45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2" y="91425"/>
          <a:ext cx="6766561" cy="9052612"/>
        </p:xfrm>
        <a:graphic>
          <a:graphicData uri="http://schemas.openxmlformats.org/drawingml/2006/table">
            <a:tbl>
              <a:tblPr/>
              <a:tblGrid>
                <a:gridCol w="1946703"/>
                <a:gridCol w="1090625"/>
                <a:gridCol w="750538"/>
                <a:gridCol w="1888070"/>
                <a:gridCol w="1090625"/>
              </a:tblGrid>
              <a:tr h="247987">
                <a:tc gridSpan="2">
                  <a:txBody>
                    <a:bodyPr/>
                    <a:lstStyle/>
                    <a:p>
                      <a:pPr algn="ctr" fontAlgn="b"/>
                      <a:r>
                        <a:rPr lang="en-US" sz="1600" b="1" i="0" u="none" strike="noStrike" dirty="0" smtClean="0">
                          <a:solidFill>
                            <a:srgbClr val="000000"/>
                          </a:solidFill>
                          <a:latin typeface="Calibri"/>
                        </a:rPr>
                        <a:t>Monday, June 18,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Wednesday, June 20,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dirty="0">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June 22,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June 25,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Tuesday, June 26,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June 28,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306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June 29,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2,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Tuesday, July 3,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 July 5,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47987">
                <a:tc gridSpan="2">
                  <a:txBody>
                    <a:bodyPr/>
                    <a:lstStyle/>
                    <a:p>
                      <a:pPr algn="ctr" fontAlgn="b"/>
                      <a:r>
                        <a:rPr lang="en-US" sz="1600" b="1" i="0" u="none" strike="noStrike" dirty="0" smtClean="0">
                          <a:solidFill>
                            <a:srgbClr val="000000"/>
                          </a:solidFill>
                          <a:latin typeface="Calibri"/>
                        </a:rPr>
                        <a:t>Friday, July 6,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9, 2012</a:t>
                      </a:r>
                      <a:endParaRPr lang="en-US" sz="1600" b="1" i="0" u="none" strike="noStrike" dirty="0">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47987">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1"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1:00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25</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987">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3985" marR="3985" marT="398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5720" y="91440"/>
          <a:ext cx="6766560" cy="9052560"/>
        </p:xfrm>
        <a:graphic>
          <a:graphicData uri="http://schemas.openxmlformats.org/drawingml/2006/table">
            <a:tbl>
              <a:tblPr/>
              <a:tblGrid>
                <a:gridCol w="1946704"/>
                <a:gridCol w="1090625"/>
                <a:gridCol w="750537"/>
                <a:gridCol w="1888069"/>
                <a:gridCol w="1090625"/>
              </a:tblGrid>
              <a:tr h="251460">
                <a:tc gridSpan="2">
                  <a:txBody>
                    <a:bodyPr/>
                    <a:lstStyle/>
                    <a:p>
                      <a:pPr algn="ctr" fontAlgn="b"/>
                      <a:r>
                        <a:rPr lang="en-US" sz="1600" b="1" i="0" u="none" strike="noStrike" dirty="0" smtClean="0">
                          <a:solidFill>
                            <a:srgbClr val="000000"/>
                          </a:solidFill>
                          <a:latin typeface="Calibri"/>
                        </a:rPr>
                        <a:t>Tuesday, July 10,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Thursday,</a:t>
                      </a:r>
                      <a:r>
                        <a:rPr lang="en-US" sz="1600" b="1" i="0" u="none" strike="noStrike" baseline="0" dirty="0" smtClean="0">
                          <a:solidFill>
                            <a:srgbClr val="000000"/>
                          </a:solidFill>
                          <a:latin typeface="Calibri"/>
                        </a:rPr>
                        <a:t> July 12,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dirty="0">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Friday, July 13,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Monday, July 16,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Wednesday, July</a:t>
                      </a:r>
                      <a:r>
                        <a:rPr lang="en-US" sz="1600" b="1" i="0" u="none" strike="noStrike" baseline="0" dirty="0" smtClean="0">
                          <a:solidFill>
                            <a:srgbClr val="000000"/>
                          </a:solidFill>
                          <a:latin typeface="Calibri"/>
                        </a:rPr>
                        <a:t> 18, 2012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dirty="0">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23,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July 24,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dirty="0">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Thursday, July 26,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Friday, July 27,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1:15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251460">
                <a:tc gridSpan="2">
                  <a:txBody>
                    <a:bodyPr/>
                    <a:lstStyle/>
                    <a:p>
                      <a:pPr algn="ctr" fontAlgn="b"/>
                      <a:r>
                        <a:rPr lang="en-US" sz="1600" b="1" i="0" u="none" strike="noStrike" dirty="0" smtClean="0">
                          <a:solidFill>
                            <a:srgbClr val="000000"/>
                          </a:solidFill>
                          <a:latin typeface="Calibri"/>
                        </a:rPr>
                        <a:t>Monday, July 30,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smtClean="0">
                          <a:solidFill>
                            <a:srgbClr val="000000"/>
                          </a:solidFill>
                          <a:latin typeface="Calibri"/>
                        </a:rPr>
                        <a:t>Tuesday,</a:t>
                      </a:r>
                      <a:r>
                        <a:rPr lang="en-US" sz="1600" b="1" i="0" u="none" strike="noStrike" baseline="0" dirty="0" smtClean="0">
                          <a:solidFill>
                            <a:srgbClr val="000000"/>
                          </a:solidFill>
                          <a:latin typeface="Calibri"/>
                        </a:rPr>
                        <a:t> July 31, 2012</a:t>
                      </a:r>
                      <a:endParaRPr lang="en-US" sz="1600" b="1" i="0" u="none" strike="noStrike" dirty="0">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1460">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1" i="0" u="none" strike="noStrike">
                          <a:solidFill>
                            <a:srgbClr val="000000"/>
                          </a:solidFill>
                          <a:latin typeface="Calibri"/>
                        </a:rPr>
                        <a:t>Exercise</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Side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Front Plank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Flexion/Extension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Rotation</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35</a:t>
                      </a:r>
                    </a:p>
                  </a:txBody>
                  <a:tcPr marL="4032" marR="4032" marT="40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460">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600" b="1" i="0" u="none" strike="noStrike">
                          <a:solidFill>
                            <a:srgbClr val="000000"/>
                          </a:solidFill>
                          <a:latin typeface="Calibri"/>
                        </a:rPr>
                        <a:t>Low Back</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032" marR="4032" marT="40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5722" y="91440"/>
          <a:ext cx="6766561" cy="9052560"/>
        </p:xfrm>
        <a:graphic>
          <a:graphicData uri="http://schemas.openxmlformats.org/drawingml/2006/table">
            <a:tbl>
              <a:tblPr/>
              <a:tblGrid>
                <a:gridCol w="1946701"/>
                <a:gridCol w="1090625"/>
                <a:gridCol w="750539"/>
                <a:gridCol w="750539"/>
                <a:gridCol w="1137532"/>
                <a:gridCol w="1090625"/>
              </a:tblGrid>
              <a:tr h="301752">
                <a:tc gridSpan="2">
                  <a:txBody>
                    <a:bodyPr/>
                    <a:lstStyle/>
                    <a:p>
                      <a:pPr algn="ctr" fontAlgn="b"/>
                      <a:r>
                        <a:rPr lang="en-US" sz="1600" b="1" i="0" u="none" strike="noStrike" dirty="0" smtClean="0">
                          <a:solidFill>
                            <a:srgbClr val="000000"/>
                          </a:solidFill>
                          <a:latin typeface="Calibri"/>
                        </a:rPr>
                        <a:t>Thursday, August 2,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Friday, August 3,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dirty="0">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Side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Front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dirty="0">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Monday, August 6,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Tuesday, August</a:t>
                      </a:r>
                      <a:r>
                        <a:rPr lang="en-US" sz="1600" b="1" i="0" u="none" strike="noStrike" baseline="0" dirty="0" smtClean="0">
                          <a:solidFill>
                            <a:srgbClr val="000000"/>
                          </a:solidFill>
                          <a:latin typeface="Calibri"/>
                        </a:rPr>
                        <a:t> 7, 2012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Side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Front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Thursday, August 9,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Friday, August</a:t>
                      </a:r>
                      <a:r>
                        <a:rPr lang="en-US" sz="1600" b="1" i="0" u="none" strike="noStrike" baseline="0" dirty="0" smtClean="0">
                          <a:solidFill>
                            <a:srgbClr val="000000"/>
                          </a:solidFill>
                          <a:latin typeface="Calibri"/>
                        </a:rPr>
                        <a:t> 10, 2012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Side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Front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dirty="0">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Monday,</a:t>
                      </a:r>
                      <a:r>
                        <a:rPr lang="en-US" sz="1600" b="1" i="0" u="none" strike="noStrike" baseline="0" dirty="0" smtClean="0">
                          <a:solidFill>
                            <a:srgbClr val="000000"/>
                          </a:solidFill>
                          <a:latin typeface="Calibri"/>
                        </a:rPr>
                        <a:t> August 13,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en-US" sz="1600" b="1" i="0" u="none" strike="noStrike" dirty="0" smtClean="0">
                          <a:solidFill>
                            <a:srgbClr val="000000"/>
                          </a:solidFill>
                          <a:latin typeface="Calibri"/>
                        </a:rPr>
                        <a:t>Wednesday, August 15,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1752">
                <a:tc>
                  <a:txBody>
                    <a:bodyPr/>
                    <a:lstStyle/>
                    <a:p>
                      <a:pPr algn="ctr" fontAlgn="b"/>
                      <a:r>
                        <a:rPr lang="en-US" sz="1600" b="1" i="0" u="none" strike="noStrike">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1600" b="1" i="0" u="none" strike="noStrike" dirty="0">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Side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Front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752">
                <a:tc>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1" i="0" u="none" strike="noStrike" dirty="0">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r>
              <a:tr h="301752">
                <a:tc gridSpan="2">
                  <a:txBody>
                    <a:bodyPr/>
                    <a:lstStyle/>
                    <a:p>
                      <a:pPr algn="ctr" fontAlgn="b"/>
                      <a:r>
                        <a:rPr lang="en-US" sz="1600" b="1" i="0" u="none" strike="noStrike" dirty="0" smtClean="0">
                          <a:solidFill>
                            <a:srgbClr val="000000"/>
                          </a:solidFill>
                          <a:latin typeface="Calibri"/>
                        </a:rPr>
                        <a:t>Friday, August 17, 2012</a:t>
                      </a:r>
                      <a:endParaRPr lang="en-US" sz="1600" b="1" i="0" u="none" strike="noStrike" dirty="0">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600" b="1" i="0" u="none" strike="noStrike">
                        <a:solidFill>
                          <a:srgbClr val="000000"/>
                        </a:solidFill>
                        <a:latin typeface="Calibri"/>
                      </a:endParaRPr>
                    </a:p>
                  </a:txBody>
                  <a:tcPr marL="4838" marR="4838" marT="4839" marB="0" anchor="b">
                    <a:lnL>
                      <a:noFill/>
                    </a:lnL>
                    <a:lnR>
                      <a:noFill/>
                    </a:lnR>
                    <a:lnT w="12700" cap="flat" cmpd="sng" algn="ctr">
                      <a:solidFill>
                        <a:srgbClr val="000000"/>
                      </a:solidFill>
                      <a:prstDash val="solid"/>
                      <a:round/>
                      <a:headEnd type="none" w="med" len="med"/>
                      <a:tailEnd type="none" w="med" len="med"/>
                    </a:lnT>
                    <a:lnB>
                      <a:noFill/>
                    </a:lnB>
                  </a:tcPr>
                </a:tc>
              </a:tr>
              <a:tr h="301752">
                <a:tc>
                  <a:txBody>
                    <a:bodyPr/>
                    <a:lstStyle/>
                    <a:p>
                      <a:pPr algn="ctr" fontAlgn="b"/>
                      <a:r>
                        <a:rPr lang="en-US" sz="1600" b="1" i="0" u="none" strike="noStrike" dirty="0">
                          <a:solidFill>
                            <a:srgbClr val="000000"/>
                          </a:solidFill>
                          <a:latin typeface="Calibri"/>
                        </a:rPr>
                        <a:t>Exercise</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Reps</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Flexion/Extension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dirty="0">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1" i="0" u="none" strike="noStrike" dirty="0">
                        <a:solidFill>
                          <a:srgbClr val="000000"/>
                        </a:solidFill>
                        <a:latin typeface="Calibri"/>
                      </a:endParaRPr>
                    </a:p>
                  </a:txBody>
                  <a:tcPr marL="4838" marR="4838" marT="4839"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Front Plank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1:30</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ctr" fontAlgn="b"/>
                      <a:endParaRPr lang="en-US" sz="1600" b="1" i="0" u="none" strike="noStrike">
                        <a:solidFill>
                          <a:srgbClr val="000000"/>
                        </a:solidFill>
                        <a:latin typeface="Calibri"/>
                      </a:endParaRPr>
                    </a:p>
                  </a:txBody>
                  <a:tcPr marL="4838" marR="4838" marT="4839"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Rotation</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35</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9" marB="0" anchor="b">
                    <a:lnL>
                      <a:noFill/>
                    </a:lnL>
                    <a:lnR>
                      <a:noFill/>
                    </a:lnR>
                    <a:lnT>
                      <a:noFill/>
                    </a:lnT>
                    <a:lnB>
                      <a:noFill/>
                    </a:lnB>
                  </a:tcPr>
                </a:tc>
              </a:tr>
              <a:tr h="301752">
                <a:tc>
                  <a:txBody>
                    <a:bodyPr/>
                    <a:lstStyle/>
                    <a:p>
                      <a:pPr algn="l" fontAlgn="b"/>
                      <a:r>
                        <a:rPr lang="en-US" sz="1600" b="1" i="0" u="none" strike="noStrike">
                          <a:solidFill>
                            <a:srgbClr val="000000"/>
                          </a:solidFill>
                          <a:latin typeface="Calibri"/>
                        </a:rPr>
                        <a:t>Low Back</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Calibri"/>
                        </a:rPr>
                        <a:t> </a:t>
                      </a:r>
                    </a:p>
                  </a:txBody>
                  <a:tcPr marL="4838" marR="4838" marT="48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1600" b="0" i="0" u="none" strike="noStrike">
                        <a:solidFill>
                          <a:srgbClr val="000000"/>
                        </a:solidFill>
                        <a:latin typeface="Calibri"/>
                      </a:endParaRPr>
                    </a:p>
                  </a:txBody>
                  <a:tcPr marL="4838" marR="4838" marT="48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0" i="0" u="none" strike="noStrike">
                        <a:solidFill>
                          <a:srgbClr val="000000"/>
                        </a:solidFill>
                        <a:latin typeface="Calibri"/>
                      </a:endParaRPr>
                    </a:p>
                  </a:txBody>
                  <a:tcPr marL="4838" marR="4838" marT="4839" marB="0" anchor="b">
                    <a:lnL>
                      <a:noFill/>
                    </a:lnL>
                    <a:lnR>
                      <a:noFill/>
                    </a:lnR>
                    <a:lnT>
                      <a:noFill/>
                    </a:lnT>
                    <a:lnB>
                      <a:noFill/>
                    </a:lnB>
                  </a:tcPr>
                </a:tc>
                <a:tc>
                  <a:txBody>
                    <a:bodyPr/>
                    <a:lstStyle/>
                    <a:p>
                      <a:pPr algn="l" fontAlgn="b"/>
                      <a:endParaRPr lang="en-US" sz="1600" b="0" i="0" u="none" strike="noStrike" dirty="0">
                        <a:solidFill>
                          <a:srgbClr val="000000"/>
                        </a:solidFill>
                        <a:latin typeface="Calibri"/>
                      </a:endParaRPr>
                    </a:p>
                  </a:txBody>
                  <a:tcPr marL="4838" marR="4838" marT="4839"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p>
            <a:r>
              <a:rPr lang="en-US" dirty="0" smtClean="0">
                <a:latin typeface="CCSU" pitchFamily="2" charset="0"/>
              </a:rPr>
              <a:t>Workout</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034540" y="2743200"/>
            <a:ext cx="2788920" cy="24841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745"/>
          <a:ext cx="6766560" cy="9056258"/>
        </p:xfrm>
        <a:graphic>
          <a:graphicData uri="http://schemas.openxmlformats.org/drawingml/2006/table">
            <a:tbl>
              <a:tblPr/>
              <a:tblGrid>
                <a:gridCol w="3025892"/>
                <a:gridCol w="1274687"/>
                <a:gridCol w="941123"/>
                <a:gridCol w="762429"/>
                <a:gridCol w="762429"/>
              </a:tblGrid>
              <a:tr h="435307">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527">
                <a:tc gridSpan="5">
                  <a:txBody>
                    <a:bodyPr/>
                    <a:lstStyle/>
                    <a:p>
                      <a:pPr algn="ctr" fontAlgn="b"/>
                      <a:r>
                        <a:rPr lang="en-US" sz="1900" b="1" i="0" u="none" strike="noStrike" dirty="0">
                          <a:latin typeface="Arial"/>
                        </a:rPr>
                        <a:t>Week 1</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gridSpan="5">
                  <a:txBody>
                    <a:bodyPr/>
                    <a:lstStyle/>
                    <a:p>
                      <a:pPr algn="ctr" fontAlgn="b"/>
                      <a:r>
                        <a:rPr lang="en-US" sz="1200" b="1" i="0" u="none" strike="noStrike" dirty="0" smtClean="0">
                          <a:solidFill>
                            <a:srgbClr val="FFFFFF"/>
                          </a:solidFill>
                          <a:latin typeface="Arial"/>
                        </a:rPr>
                        <a:t>Monday, May</a:t>
                      </a:r>
                      <a:r>
                        <a:rPr lang="en-US" sz="1200" b="1" i="0" u="none" strike="noStrike" baseline="0" dirty="0" smtClean="0">
                          <a:solidFill>
                            <a:srgbClr val="FFFFFF"/>
                          </a:solidFill>
                          <a:latin typeface="Arial"/>
                        </a:rPr>
                        <a:t> 28, 2012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29707">
                <a:tc>
                  <a:txBody>
                    <a:bodyPr/>
                    <a:lstStyle/>
                    <a:p>
                      <a:pPr algn="l" fontAlgn="b"/>
                      <a:r>
                        <a:rPr lang="en-US" sz="1200" b="1" i="0" u="none" strike="noStrike">
                          <a:latin typeface="Arial"/>
                        </a:rPr>
                        <a:t>Single Arm DB Push Press (80% Push)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6-60%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12-70%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3-Way Shoulder</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303">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DB Curls/Overhead 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Tuesday,</a:t>
                      </a:r>
                      <a:r>
                        <a:rPr lang="en-US" sz="1200" b="1" i="0" u="none" strike="noStrike" baseline="0" dirty="0" smtClean="0">
                          <a:solidFill>
                            <a:srgbClr val="FFFFFF"/>
                          </a:solidFill>
                          <a:latin typeface="Arial"/>
                        </a:rPr>
                        <a:t> May 29,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1" i="0"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6-60%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6-60%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12-70%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1" i="0" u="none" strike="noStrike">
                          <a:latin typeface="Arial"/>
                        </a:rPr>
                        <a:t>Squat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1" i="0"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Jump Shrug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30%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12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1" i="0" u="none" strike="noStrike">
                          <a:latin typeface="Arial"/>
                        </a:rPr>
                        <a:t>Jump and Reach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1" i="0"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Thursday, May</a:t>
                      </a:r>
                      <a:r>
                        <a:rPr lang="en-US" sz="1200" b="1" i="0" u="none" strike="noStrike" baseline="0" dirty="0" smtClean="0">
                          <a:solidFill>
                            <a:srgbClr val="FFFFFF"/>
                          </a:solidFill>
                          <a:latin typeface="Arial"/>
                        </a:rPr>
                        <a:t> 31, 2012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0" i="1" u="none" strike="noStrike">
                          <a:latin typeface="Arial"/>
                        </a:rPr>
                        <a:t>Single Arm DB Push Press (80% Push)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Incline 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Shoulder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Seated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Friday, June 1,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6-55%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6-65%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6-75%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0" i="1" u="none" strike="noStrike">
                          <a:latin typeface="Arial"/>
                        </a:rPr>
                        <a:t>Double Leg Vertical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0" i="1"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Bulgarian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30%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0" i="1" u="none" strike="noStrike">
                          <a:latin typeface="Arial"/>
                        </a:rPr>
                        <a:t>Single Leg Push-Offs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Bulgarian Split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0" i="1" u="none" strike="noStrike">
                          <a:latin typeface="Arial"/>
                        </a:rPr>
                        <a:t>4-Way Med-Ball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590"/>
          <a:ext cx="6766560" cy="9056415"/>
        </p:xfrm>
        <a:graphic>
          <a:graphicData uri="http://schemas.openxmlformats.org/drawingml/2006/table">
            <a:tbl>
              <a:tblPr/>
              <a:tblGrid>
                <a:gridCol w="3025892"/>
                <a:gridCol w="1274687"/>
                <a:gridCol w="941123"/>
                <a:gridCol w="762429"/>
                <a:gridCol w="762429"/>
              </a:tblGrid>
              <a:tr h="435315">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532">
                <a:tc gridSpan="5">
                  <a:txBody>
                    <a:bodyPr/>
                    <a:lstStyle/>
                    <a:p>
                      <a:pPr algn="ctr" fontAlgn="b"/>
                      <a:r>
                        <a:rPr lang="en-US" sz="1900" b="1" i="0" u="none" strike="noStrike" dirty="0">
                          <a:latin typeface="Arial"/>
                        </a:rPr>
                        <a:t>Week 2</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5">
                <a:tc gridSpan="5">
                  <a:txBody>
                    <a:bodyPr/>
                    <a:lstStyle/>
                    <a:p>
                      <a:pPr algn="ctr" fontAlgn="b"/>
                      <a:r>
                        <a:rPr lang="en-US" sz="1200" b="1" i="0" u="none" strike="noStrike" dirty="0" smtClean="0">
                          <a:solidFill>
                            <a:srgbClr val="FFFFFF"/>
                          </a:solidFill>
                          <a:latin typeface="Arial"/>
                        </a:rPr>
                        <a:t>Monday, June 4,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5">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5">
                <a:tc>
                  <a:txBody>
                    <a:bodyPr/>
                    <a:lstStyle/>
                    <a:p>
                      <a:pPr algn="l" fontAlgn="b"/>
                      <a:r>
                        <a:rPr lang="en-US" sz="1200" b="1" i="0"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10-75%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5">
                <a:tc>
                  <a:txBody>
                    <a:bodyPr/>
                    <a:lstStyle/>
                    <a:p>
                      <a:pPr algn="l" fontAlgn="b"/>
                      <a:r>
                        <a:rPr lang="en-US" sz="1200" b="1" i="0"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dirty="0">
                          <a:latin typeface="Arial"/>
                        </a:rPr>
                        <a:t>Superset with </a:t>
                      </a:r>
                      <a:r>
                        <a:rPr lang="en-US" sz="1200" b="1" i="0" u="none" strike="noStrike" dirty="0" err="1">
                          <a:latin typeface="Arial"/>
                        </a:rPr>
                        <a:t>Backsquat</a:t>
                      </a:r>
                      <a:endParaRPr lang="en-US" sz="1200" b="1" i="0" u="none" strike="noStrike" dirty="0">
                        <a:latin typeface="Arial"/>
                      </a:endParaRP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70303">
                <a:tc>
                  <a:txBody>
                    <a:bodyPr/>
                    <a:lstStyle/>
                    <a:p>
                      <a:pPr algn="l" fontAlgn="b"/>
                      <a:r>
                        <a:rPr lang="en-US" sz="1200" b="1" i="0" u="none" strike="noStrike">
                          <a:latin typeface="Arial"/>
                        </a:rPr>
                        <a:t>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Two DB's Should Equal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32.5%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dirty="0">
                          <a:latin typeface="Arial"/>
                        </a:rPr>
                        <a:t>10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5">
                <a:tc>
                  <a:txBody>
                    <a:bodyPr/>
                    <a:lstStyle/>
                    <a:p>
                      <a:pPr algn="l" fontAlgn="b"/>
                      <a:r>
                        <a:rPr lang="en-US" sz="1200" b="1" i="0" u="none" strike="noStrike">
                          <a:latin typeface="Arial"/>
                        </a:rPr>
                        <a:t>Split Squat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dirty="0">
                          <a:latin typeface="Arial"/>
                        </a:rPr>
                        <a:t>5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5">
                <a:tc>
                  <a:txBody>
                    <a:bodyPr/>
                    <a:lstStyle/>
                    <a:p>
                      <a:pPr algn="l" fontAlgn="b"/>
                      <a:r>
                        <a:rPr lang="en-US" sz="1200" b="1" i="0" u="none" strike="noStrike">
                          <a:latin typeface="Arial"/>
                        </a:rPr>
                        <a:t>Physioball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gridSpan="5">
                  <a:txBody>
                    <a:bodyPr/>
                    <a:lstStyle/>
                    <a:p>
                      <a:pPr algn="ctr" fontAlgn="b"/>
                      <a:r>
                        <a:rPr lang="en-US" sz="1200" b="1" i="0" u="none" strike="noStrike" dirty="0" smtClean="0">
                          <a:solidFill>
                            <a:srgbClr val="FFFFFF"/>
                          </a:solidFill>
                          <a:latin typeface="Arial"/>
                        </a:rPr>
                        <a:t>Tuesday, June 5,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5">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29715">
                <a:tc>
                  <a:txBody>
                    <a:bodyPr/>
                    <a:lstStyle/>
                    <a:p>
                      <a:pPr algn="l" fontAlgn="b"/>
                      <a:r>
                        <a:rPr lang="en-US" sz="1200" b="1" i="0" u="none" strike="noStrike">
                          <a:latin typeface="Arial"/>
                        </a:rPr>
                        <a:t>Single Arm DB Push Press (80% Push)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DB Incline Bench Press (80% Incline)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10-75%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Upright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Bentover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Straight Bar/Close Grip Bench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gridSpan="5">
                  <a:txBody>
                    <a:bodyPr/>
                    <a:lstStyle/>
                    <a:p>
                      <a:pPr algn="ctr" fontAlgn="b"/>
                      <a:r>
                        <a:rPr lang="en-US" sz="1200" b="1" i="0" u="none" strike="noStrike" dirty="0" smtClean="0">
                          <a:solidFill>
                            <a:srgbClr val="FFFFFF"/>
                          </a:solidFill>
                          <a:latin typeface="Arial"/>
                        </a:rPr>
                        <a:t>Thursday, June 7,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5">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5">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5">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5">
                <a:tc>
                  <a:txBody>
                    <a:bodyPr/>
                    <a:lstStyle/>
                    <a:p>
                      <a:pPr algn="l" fontAlgn="b"/>
                      <a:r>
                        <a:rPr lang="en-US" sz="1200" b="0" i="1" u="none" strike="noStrike">
                          <a:latin typeface="Arial"/>
                        </a:rPr>
                        <a:t>4-Way Med-Ball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Backwards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32.5%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5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5">
                <a:tc>
                  <a:txBody>
                    <a:bodyPr/>
                    <a:lstStyle/>
                    <a:p>
                      <a:pPr algn="l" fontAlgn="b"/>
                      <a:r>
                        <a:rPr lang="en-US" sz="1200" b="0" i="1" u="none" strike="noStrike">
                          <a:latin typeface="Arial"/>
                        </a:rPr>
                        <a:t>Cycled Split Squat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Backwards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5">
                <a:tc>
                  <a:txBody>
                    <a:bodyPr/>
                    <a:lstStyle/>
                    <a:p>
                      <a:pPr algn="l" fontAlgn="b"/>
                      <a:r>
                        <a:rPr lang="en-US" sz="1200" b="0" i="1" u="none" strike="noStrike">
                          <a:latin typeface="Arial"/>
                        </a:rPr>
                        <a:t>Sinlge Leg 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gridSpan="5">
                  <a:txBody>
                    <a:bodyPr/>
                    <a:lstStyle/>
                    <a:p>
                      <a:pPr algn="ctr" fontAlgn="b"/>
                      <a:r>
                        <a:rPr lang="en-US" sz="1200" b="1" i="0" u="none" strike="noStrike" dirty="0" smtClean="0">
                          <a:solidFill>
                            <a:srgbClr val="FFFFFF"/>
                          </a:solidFill>
                          <a:latin typeface="Arial"/>
                        </a:rPr>
                        <a:t>Friday, June 8,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5">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5">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DB Bench Press (80% Bench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3-Way Shoulder</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5">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45"/>
          <a:ext cx="6766560" cy="9052555"/>
        </p:xfrm>
        <a:graphic>
          <a:graphicData uri="http://schemas.openxmlformats.org/drawingml/2006/table">
            <a:tbl>
              <a:tblPr/>
              <a:tblGrid>
                <a:gridCol w="3025892"/>
                <a:gridCol w="1274687"/>
                <a:gridCol w="941123"/>
                <a:gridCol w="762429"/>
                <a:gridCol w="762429"/>
              </a:tblGrid>
              <a:tr h="442419">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9503">
                <a:tc gridSpan="5">
                  <a:txBody>
                    <a:bodyPr/>
                    <a:lstStyle/>
                    <a:p>
                      <a:pPr algn="ctr" fontAlgn="b"/>
                      <a:r>
                        <a:rPr lang="en-US" sz="1900" b="1" i="0" u="none" strike="noStrike" dirty="0">
                          <a:latin typeface="Arial"/>
                        </a:rPr>
                        <a:t>Week 3</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683">
                <a:tc gridSpan="5">
                  <a:txBody>
                    <a:bodyPr/>
                    <a:lstStyle/>
                    <a:p>
                      <a:pPr algn="ctr" fontAlgn="b"/>
                      <a:r>
                        <a:rPr lang="en-US" sz="1200" b="1" i="0" u="none" strike="noStrike" dirty="0" smtClean="0">
                          <a:solidFill>
                            <a:srgbClr val="FFFFFF"/>
                          </a:solidFill>
                          <a:latin typeface="Arial"/>
                        </a:rPr>
                        <a:t>Monday, June 11,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683">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36728">
                <a:tc>
                  <a:txBody>
                    <a:bodyPr/>
                    <a:lstStyle/>
                    <a:p>
                      <a:pPr algn="l" fontAlgn="b"/>
                      <a:r>
                        <a:rPr lang="en-US" sz="1200" b="1" i="0" u="none" strike="noStrike">
                          <a:latin typeface="Arial"/>
                        </a:rPr>
                        <a:t>Single Arm DB Push Press (80% Push)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Shoulder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Seated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EZ Curls/</a:t>
                      </a:r>
                      <a:r>
                        <a:rPr lang="en-US" sz="1200" b="1" i="0" u="none" strike="noStrike" dirty="0" err="1">
                          <a:latin typeface="Arial"/>
                        </a:rPr>
                        <a:t>Skullcrushers</a:t>
                      </a:r>
                      <a:endParaRPr lang="en-US" sz="1200" b="1" i="0" u="none" strike="noStrike" dirty="0">
                        <a:latin typeface="Arial"/>
                      </a:endParaRP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gridSpan="5">
                  <a:txBody>
                    <a:bodyPr/>
                    <a:lstStyle/>
                    <a:p>
                      <a:pPr algn="ctr" fontAlgn="b"/>
                      <a:r>
                        <a:rPr lang="en-US" sz="1200" b="1" i="0" u="none" strike="noStrike" dirty="0" smtClean="0">
                          <a:solidFill>
                            <a:srgbClr val="FFFFFF"/>
                          </a:solidFill>
                          <a:latin typeface="Arial"/>
                        </a:rPr>
                        <a:t>Tuesday, June 12,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683">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4683">
                <a:tc>
                  <a:txBody>
                    <a:bodyPr/>
                    <a:lstStyle/>
                    <a:p>
                      <a:pPr algn="l" fontAlgn="b"/>
                      <a:r>
                        <a:rPr lang="en-US" sz="1200" b="1" i="0"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4683">
                <a:tc>
                  <a:txBody>
                    <a:bodyPr/>
                    <a:lstStyle/>
                    <a:p>
                      <a:pPr algn="l" fontAlgn="b"/>
                      <a:r>
                        <a:rPr lang="en-US" sz="1200" b="1" i="0" u="none" strike="noStrike">
                          <a:latin typeface="Arial"/>
                        </a:rPr>
                        <a:t>Tuck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4683">
                <a:tc>
                  <a:txBody>
                    <a:bodyPr/>
                    <a:lstStyle/>
                    <a:p>
                      <a:pPr algn="l" fontAlgn="b"/>
                      <a:r>
                        <a:rPr lang="en-US" sz="1200" b="1" i="0"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Jump Shrug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4683">
                <a:tc>
                  <a:txBody>
                    <a:bodyPr/>
                    <a:lstStyle/>
                    <a:p>
                      <a:pPr algn="l" fontAlgn="b"/>
                      <a:r>
                        <a:rPr lang="en-US" sz="1200" b="1" i="0" u="none" strike="noStrike">
                          <a:latin typeface="Arial"/>
                        </a:rPr>
                        <a:t>Double Leg Line Jumps Forward</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4683">
                <a:tc>
                  <a:txBody>
                    <a:bodyPr/>
                    <a:lstStyle/>
                    <a:p>
                      <a:pPr algn="l" fontAlgn="b"/>
                      <a:r>
                        <a:rPr lang="en-US" sz="1200" b="1" i="0"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gridSpan="5">
                  <a:txBody>
                    <a:bodyPr/>
                    <a:lstStyle/>
                    <a:p>
                      <a:pPr algn="ctr" fontAlgn="b"/>
                      <a:r>
                        <a:rPr lang="en-US" sz="1200" b="1" i="0" u="none" strike="noStrike" dirty="0" smtClean="0">
                          <a:solidFill>
                            <a:srgbClr val="FFFFFF"/>
                          </a:solidFill>
                          <a:latin typeface="Arial"/>
                        </a:rPr>
                        <a:t>Thursday, June 14,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683">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4683">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Incline 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Upright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gridSpan="5">
                  <a:txBody>
                    <a:bodyPr/>
                    <a:lstStyle/>
                    <a:p>
                      <a:pPr algn="ctr" fontAlgn="b"/>
                      <a:r>
                        <a:rPr lang="en-US" sz="1200" b="1" i="0" u="none" strike="noStrike" dirty="0" smtClean="0">
                          <a:solidFill>
                            <a:srgbClr val="FFFFFF"/>
                          </a:solidFill>
                          <a:latin typeface="Arial"/>
                        </a:rPr>
                        <a:t>Friday, June 15,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683">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4683">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4683">
                <a:tc>
                  <a:txBody>
                    <a:bodyPr/>
                    <a:lstStyle/>
                    <a:p>
                      <a:pPr algn="l" fontAlgn="b"/>
                      <a:r>
                        <a:rPr lang="en-US" sz="1200" b="0" i="1" u="none" strike="noStrike">
                          <a:latin typeface="Arial"/>
                        </a:rPr>
                        <a:t>Double Leg Line Jumps Lateral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4683">
                <a:tc>
                  <a:txBody>
                    <a:bodyPr/>
                    <a:lstStyle/>
                    <a:p>
                      <a:pPr algn="l" fontAlgn="b"/>
                      <a:r>
                        <a:rPr lang="en-US" sz="1200" b="0" i="1" u="none" strike="noStrike">
                          <a:latin typeface="Arial"/>
                        </a:rPr>
                        <a:t>4-Way Med-Ball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Overhead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Barbell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4683">
                <a:tc>
                  <a:txBody>
                    <a:bodyPr/>
                    <a:lstStyle/>
                    <a:p>
                      <a:pPr algn="l" fontAlgn="b"/>
                      <a:r>
                        <a:rPr lang="en-US" sz="1200" b="0" i="1" u="none" strike="noStrike">
                          <a:latin typeface="Arial"/>
                        </a:rPr>
                        <a:t>Squat Box Jumps Forward</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OH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4683">
                <a:tc>
                  <a:txBody>
                    <a:bodyPr/>
                    <a:lstStyle/>
                    <a:p>
                      <a:pPr algn="l" fontAlgn="b"/>
                      <a:r>
                        <a:rPr lang="en-US" sz="1200" b="0" i="1"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4683">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097"/>
          <a:ext cx="6766560" cy="9830297"/>
        </p:xfrm>
        <a:graphic>
          <a:graphicData uri="http://schemas.openxmlformats.org/drawingml/2006/table">
            <a:tbl>
              <a:tblPr/>
              <a:tblGrid>
                <a:gridCol w="3025889"/>
                <a:gridCol w="1274686"/>
                <a:gridCol w="941125"/>
                <a:gridCol w="762430"/>
                <a:gridCol w="762430"/>
              </a:tblGrid>
              <a:tr h="635924">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42423">
                <a:tc gridSpan="5">
                  <a:txBody>
                    <a:bodyPr/>
                    <a:lstStyle/>
                    <a:p>
                      <a:pPr algn="ctr" fontAlgn="b"/>
                      <a:r>
                        <a:rPr lang="en-US" sz="1900" b="1" i="0" u="none" strike="noStrike" dirty="0">
                          <a:latin typeface="Arial"/>
                        </a:rPr>
                        <a:t>Week 4: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5145">
                <a:tc gridSpan="5">
                  <a:txBody>
                    <a:bodyPr/>
                    <a:lstStyle/>
                    <a:p>
                      <a:pPr algn="ctr" fontAlgn="b"/>
                      <a:r>
                        <a:rPr lang="en-US" sz="1500" b="1" i="0" u="none" strike="noStrike" dirty="0" smtClean="0">
                          <a:solidFill>
                            <a:srgbClr val="FFFFFF"/>
                          </a:solidFill>
                          <a:latin typeface="Arial"/>
                        </a:rPr>
                        <a:t>Monday, June 18, 2012</a:t>
                      </a:r>
                      <a:endParaRPr lang="en-US" sz="15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15145">
                <a:tc>
                  <a:txBody>
                    <a:bodyPr/>
                    <a:lstStyle/>
                    <a:p>
                      <a:pPr algn="l" fontAlgn="b"/>
                      <a:r>
                        <a:rPr lang="en-US" sz="15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4-Way Physioball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Step-ups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4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Single Leg 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Cut Weight in Half</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dirty="0">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gridSpan="5">
                  <a:txBody>
                    <a:bodyPr/>
                    <a:lstStyle/>
                    <a:p>
                      <a:pPr algn="ctr" fontAlgn="b"/>
                      <a:r>
                        <a:rPr lang="en-US" sz="1500" b="1" i="0" u="none" strike="noStrike" dirty="0" smtClean="0">
                          <a:solidFill>
                            <a:srgbClr val="FFFFFF"/>
                          </a:solidFill>
                          <a:latin typeface="Arial"/>
                        </a:rPr>
                        <a:t>Wednesday, June 20,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463727">
                <a:tc>
                  <a:txBody>
                    <a:bodyPr/>
                    <a:lstStyle/>
                    <a:p>
                      <a:pPr algn="l" fontAlgn="b"/>
                      <a:r>
                        <a:rPr lang="en-US" sz="1500" b="0" i="1" u="none" strike="noStrike">
                          <a:latin typeface="Arial"/>
                        </a:rPr>
                        <a:t>Single Arm DB Push Press (80% Push)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727">
                <a:tc>
                  <a:txBody>
                    <a:bodyPr/>
                    <a:lstStyle/>
                    <a:p>
                      <a:pPr algn="l" fontAlgn="b"/>
                      <a:r>
                        <a:rPr lang="en-US" sz="1500" b="0" i="1" u="none" strike="noStrike">
                          <a:latin typeface="Arial"/>
                        </a:rPr>
                        <a:t>DB Incline Bench Press (80% Incline)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DB Shoulder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727">
                <a:tc>
                  <a:txBody>
                    <a:bodyPr/>
                    <a:lstStyle/>
                    <a:p>
                      <a:pPr algn="l" fontAlgn="b"/>
                      <a:r>
                        <a:rPr lang="en-US" sz="1500" b="0" i="1" u="none" strike="noStrike">
                          <a:latin typeface="Arial"/>
                        </a:rPr>
                        <a:t>Bentover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80% Seated Row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2123">
                <a:tc>
                  <a:txBody>
                    <a:bodyPr/>
                    <a:lstStyle/>
                    <a:p>
                      <a:pPr algn="l" fontAlgn="b"/>
                      <a:r>
                        <a:rPr lang="en-US" sz="15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DB Curls/Overhead 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gridSpan="5">
                  <a:txBody>
                    <a:bodyPr/>
                    <a:lstStyle/>
                    <a:p>
                      <a:pPr algn="ctr" fontAlgn="b"/>
                      <a:r>
                        <a:rPr lang="en-US" sz="1500" b="1" i="0" u="none" strike="noStrike" dirty="0" smtClean="0">
                          <a:solidFill>
                            <a:srgbClr val="FFFFFF"/>
                          </a:solidFill>
                          <a:latin typeface="Arial"/>
                        </a:rPr>
                        <a:t>Friday, June 22,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15145">
                <a:tc>
                  <a:txBody>
                    <a:bodyPr/>
                    <a:lstStyle/>
                    <a:p>
                      <a:pPr algn="l" fontAlgn="b"/>
                      <a:r>
                        <a:rPr lang="en-US" sz="15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DB Bench Press (80% Bench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45">
                <a:tc>
                  <a:txBody>
                    <a:bodyPr/>
                    <a:lstStyle/>
                    <a:p>
                      <a:pPr algn="l" fontAlgn="b"/>
                      <a:r>
                        <a:rPr lang="en-US" sz="1500" b="0" i="1" u="none" strike="noStrike">
                          <a:latin typeface="Arial"/>
                        </a:rPr>
                        <a:t>Reverse 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91451"/>
          <a:ext cx="6766560" cy="9063255"/>
        </p:xfrm>
        <a:graphic>
          <a:graphicData uri="http://schemas.openxmlformats.org/drawingml/2006/table">
            <a:tbl>
              <a:tblPr/>
              <a:tblGrid>
                <a:gridCol w="3025889"/>
                <a:gridCol w="1274685"/>
                <a:gridCol w="941124"/>
                <a:gridCol w="762431"/>
                <a:gridCol w="762431"/>
              </a:tblGrid>
              <a:tr h="395941">
                <a:tc gridSpan="5">
                  <a:txBody>
                    <a:bodyPr/>
                    <a:lstStyle/>
                    <a:p>
                      <a:pPr algn="ctr" fontAlgn="b"/>
                      <a:r>
                        <a:rPr lang="en-US" sz="2400" b="1" i="0" u="none" strike="noStrike" dirty="0">
                          <a:latin typeface="CCSU" pitchFamily="2" charset="0"/>
                        </a:rPr>
                        <a:t>Blue Devil Men's Soccer</a:t>
                      </a:r>
                    </a:p>
                  </a:txBody>
                  <a:tcPr marL="4437" marR="4437" marT="443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3997">
                <a:tc gridSpan="5">
                  <a:txBody>
                    <a:bodyPr/>
                    <a:lstStyle/>
                    <a:p>
                      <a:pPr algn="ctr" fontAlgn="b"/>
                      <a:r>
                        <a:rPr lang="en-US" sz="1900" b="1" i="0" u="none" strike="noStrike" dirty="0">
                          <a:latin typeface="Arial"/>
                        </a:rPr>
                        <a:t>Week 5</a:t>
                      </a:r>
                    </a:p>
                  </a:txBody>
                  <a:tcPr marL="4437" marR="4437" marT="443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5607">
                <a:tc gridSpan="5">
                  <a:txBody>
                    <a:bodyPr/>
                    <a:lstStyle/>
                    <a:p>
                      <a:pPr algn="ctr" fontAlgn="b"/>
                      <a:r>
                        <a:rPr lang="en-US" sz="1200" b="1" i="0" u="none" strike="noStrike" dirty="0" smtClean="0">
                          <a:solidFill>
                            <a:srgbClr val="FFFFFF"/>
                          </a:solidFill>
                          <a:latin typeface="Arial"/>
                        </a:rPr>
                        <a:t>Monday, June 25, 2012</a:t>
                      </a:r>
                      <a:endParaRPr lang="en-US" sz="1200" b="1" i="0" u="none" strike="noStrike" dirty="0">
                        <a:solidFill>
                          <a:srgbClr val="FFFFFF"/>
                        </a:solidFill>
                        <a:latin typeface="Arial"/>
                      </a:endParaRPr>
                    </a:p>
                  </a:txBody>
                  <a:tcPr marL="4437" marR="4437" marT="443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5607">
                <a:tc>
                  <a:txBody>
                    <a:bodyPr/>
                    <a:lstStyle/>
                    <a:p>
                      <a:pPr algn="ctr" fontAlgn="b"/>
                      <a:r>
                        <a:rPr lang="en-US" sz="1200" b="1" i="0" u="none" strike="noStrike">
                          <a:solidFill>
                            <a:srgbClr val="FFFFFF"/>
                          </a:solidFill>
                          <a:latin typeface="Arial"/>
                        </a:rPr>
                        <a:t>Exercise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99900">
                <a:tc>
                  <a:txBody>
                    <a:bodyPr/>
                    <a:lstStyle/>
                    <a:p>
                      <a:pPr algn="l" fontAlgn="b"/>
                      <a:r>
                        <a:rPr lang="en-US" sz="1200" b="1" i="0" u="none" strike="noStrike">
                          <a:latin typeface="Arial"/>
                        </a:rPr>
                        <a:t>DB Push Press (80% Push Press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900">
                <a:tc>
                  <a:txBody>
                    <a:bodyPr/>
                    <a:lstStyle/>
                    <a:p>
                      <a:pPr algn="l" fontAlgn="b"/>
                      <a:r>
                        <a:rPr lang="en-US" sz="1200" b="1" i="0" u="none" strike="noStrike">
                          <a:latin typeface="Arial"/>
                        </a:rPr>
                        <a:t>DB Bench Press (80% Bench Press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5-55%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10-75%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Lat Pulldown</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3-Way Shoulder</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5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Seated Row</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Super Circuit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Straight Bar/Close Grip Bench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gridSpan="5">
                  <a:txBody>
                    <a:bodyPr/>
                    <a:lstStyle/>
                    <a:p>
                      <a:pPr algn="ctr" fontAlgn="b"/>
                      <a:r>
                        <a:rPr lang="en-US" sz="1200" b="1" i="0" u="none" strike="noStrike" dirty="0" smtClean="0">
                          <a:solidFill>
                            <a:srgbClr val="FFFFFF"/>
                          </a:solidFill>
                          <a:latin typeface="Arial"/>
                        </a:rPr>
                        <a:t>Tuesday, June 26, 2012</a:t>
                      </a:r>
                      <a:endParaRPr lang="en-US" sz="1200" b="1" i="0" u="none" strike="noStrike" dirty="0">
                        <a:solidFill>
                          <a:srgbClr val="FFFFFF"/>
                        </a:solidFill>
                        <a:latin typeface="Arial"/>
                      </a:endParaRPr>
                    </a:p>
                  </a:txBody>
                  <a:tcPr marL="4437" marR="4437" marT="44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5607">
                <a:tc>
                  <a:txBody>
                    <a:bodyPr/>
                    <a:lstStyle/>
                    <a:p>
                      <a:pPr algn="ctr" fontAlgn="b"/>
                      <a:r>
                        <a:rPr lang="en-US" sz="1200" b="1" i="0" u="none" strike="noStrike">
                          <a:solidFill>
                            <a:srgbClr val="FFFFFF"/>
                          </a:solidFill>
                          <a:latin typeface="Arial"/>
                        </a:rPr>
                        <a:t>Exercise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5607">
                <a:tc>
                  <a:txBody>
                    <a:bodyPr/>
                    <a:lstStyle/>
                    <a:p>
                      <a:pPr algn="l" fontAlgn="b"/>
                      <a:r>
                        <a:rPr lang="en-US" sz="1200" b="1" i="0" u="none" strike="noStrike">
                          <a:latin typeface="Arial"/>
                        </a:rPr>
                        <a:t>Power Pull</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5-87.5%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Backsquat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5-55%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10-75%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05607">
                <a:tc>
                  <a:txBody>
                    <a:bodyPr/>
                    <a:lstStyle/>
                    <a:p>
                      <a:pPr algn="l" fontAlgn="b"/>
                      <a:r>
                        <a:rPr lang="en-US" sz="1200" b="1" i="0" u="none" strike="noStrike">
                          <a:latin typeface="Arial"/>
                        </a:rPr>
                        <a:t>Lateral Box Jumps (Stick)</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5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05607">
                <a:tc>
                  <a:txBody>
                    <a:bodyPr/>
                    <a:lstStyle/>
                    <a:p>
                      <a:pPr algn="l" fontAlgn="b"/>
                      <a:r>
                        <a:rPr lang="en-US" sz="1200" b="1" i="0" u="none" strike="noStrike">
                          <a:latin typeface="Arial"/>
                        </a:rPr>
                        <a:t>RDL</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10</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Forward Lunge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32.5% Backsquat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10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5607">
                <a:tc>
                  <a:txBody>
                    <a:bodyPr/>
                    <a:lstStyle/>
                    <a:p>
                      <a:pPr algn="l" fontAlgn="b"/>
                      <a:r>
                        <a:rPr lang="en-US" sz="1200" b="1" i="0" u="none" strike="noStrike">
                          <a:latin typeface="Arial"/>
                        </a:rPr>
                        <a:t>Single Leg Line Jumps Forward</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Forward Lunge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10</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5607">
                <a:tc>
                  <a:txBody>
                    <a:bodyPr/>
                    <a:lstStyle/>
                    <a:p>
                      <a:pPr algn="l" fontAlgn="b"/>
                      <a:r>
                        <a:rPr lang="en-US" sz="1200" b="1" i="0" u="none" strike="noStrike">
                          <a:latin typeface="Arial"/>
                        </a:rPr>
                        <a:t>Med-Ball Hip Raise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1" i="0" u="none" strike="noStrike">
                          <a:latin typeface="Arial"/>
                        </a:rPr>
                        <a:t>Hyperextensions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10</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gridSpan="5">
                  <a:txBody>
                    <a:bodyPr/>
                    <a:lstStyle/>
                    <a:p>
                      <a:pPr algn="ctr" fontAlgn="b"/>
                      <a:r>
                        <a:rPr lang="en-US" sz="1200" b="1" i="0" u="none" strike="noStrike" dirty="0" smtClean="0">
                          <a:solidFill>
                            <a:srgbClr val="FFFFFF"/>
                          </a:solidFill>
                          <a:latin typeface="Arial"/>
                        </a:rPr>
                        <a:t>Thursday, June 28, 2012</a:t>
                      </a:r>
                      <a:endParaRPr lang="en-US" sz="1200" b="1" i="0" u="none" strike="noStrike" dirty="0">
                        <a:solidFill>
                          <a:srgbClr val="FFFFFF"/>
                        </a:solidFill>
                        <a:latin typeface="Arial"/>
                      </a:endParaRPr>
                    </a:p>
                  </a:txBody>
                  <a:tcPr marL="4437" marR="4437" marT="44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5607">
                <a:tc>
                  <a:txBody>
                    <a:bodyPr/>
                    <a:lstStyle/>
                    <a:p>
                      <a:pPr algn="ctr" fontAlgn="b"/>
                      <a:r>
                        <a:rPr lang="en-US" sz="1200" b="1" i="0" u="none" strike="noStrike">
                          <a:solidFill>
                            <a:srgbClr val="FFFFFF"/>
                          </a:solidFill>
                          <a:latin typeface="Arial"/>
                        </a:rPr>
                        <a:t>Exercise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5607">
                <a:tc>
                  <a:txBody>
                    <a:bodyPr/>
                    <a:lstStyle/>
                    <a:p>
                      <a:pPr algn="l" fontAlgn="b"/>
                      <a:r>
                        <a:rPr lang="en-US" sz="1200" b="0" i="1" u="none" strike="noStrike">
                          <a:latin typeface="Arial"/>
                        </a:rPr>
                        <a:t>Box Jumps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900">
                <a:tc>
                  <a:txBody>
                    <a:bodyPr/>
                    <a:lstStyle/>
                    <a:p>
                      <a:pPr algn="l" fontAlgn="b"/>
                      <a:r>
                        <a:rPr lang="en-US" sz="1200" b="0" i="1" u="none" strike="noStrike">
                          <a:latin typeface="Arial"/>
                        </a:rPr>
                        <a:t>DB Incline Bench Press (80% Incline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Pull-ups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9900">
                <a:tc>
                  <a:txBody>
                    <a:bodyPr/>
                    <a:lstStyle/>
                    <a:p>
                      <a:pPr algn="l" fontAlgn="b"/>
                      <a:r>
                        <a:rPr lang="en-US" sz="1200" b="0" i="1" u="none" strike="noStrike">
                          <a:latin typeface="Arial"/>
                        </a:rPr>
                        <a:t>DB Shoulder Press (80% Shoulder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5-77.5%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Inverted Row</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Push-ups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gridSpan="5">
                  <a:txBody>
                    <a:bodyPr/>
                    <a:lstStyle/>
                    <a:p>
                      <a:pPr algn="ctr" fontAlgn="b"/>
                      <a:r>
                        <a:rPr lang="en-US" sz="1200" b="1" i="0" u="none" strike="noStrike" dirty="0" smtClean="0">
                          <a:solidFill>
                            <a:srgbClr val="FFFFFF"/>
                          </a:solidFill>
                          <a:latin typeface="Arial"/>
                        </a:rPr>
                        <a:t>Friday, June 29, 2012</a:t>
                      </a:r>
                      <a:endParaRPr lang="en-US" sz="1200" b="1" i="0" u="none" strike="noStrike" dirty="0">
                        <a:solidFill>
                          <a:srgbClr val="FFFFFF"/>
                        </a:solidFill>
                        <a:latin typeface="Arial"/>
                      </a:endParaRPr>
                    </a:p>
                  </a:txBody>
                  <a:tcPr marL="4437" marR="4437" marT="44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5607">
                <a:tc>
                  <a:txBody>
                    <a:bodyPr/>
                    <a:lstStyle/>
                    <a:p>
                      <a:pPr algn="ctr" fontAlgn="b"/>
                      <a:r>
                        <a:rPr lang="en-US" sz="1200" b="1" i="0" u="none" strike="noStrike">
                          <a:solidFill>
                            <a:srgbClr val="FFFFFF"/>
                          </a:solidFill>
                          <a:latin typeface="Arial"/>
                        </a:rPr>
                        <a:t>Exercise</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05607">
                <a:tc>
                  <a:txBody>
                    <a:bodyPr/>
                    <a:lstStyle/>
                    <a:p>
                      <a:pPr algn="l" fontAlgn="b"/>
                      <a:r>
                        <a:rPr lang="en-US" sz="1200" b="0" i="1" u="none" strike="noStrike">
                          <a:latin typeface="Arial"/>
                        </a:rPr>
                        <a:t>Jump Shrug</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5-55%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5-77.5%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Backsquat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5-55%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5-65%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5-77.5%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05607">
                <a:tc>
                  <a:txBody>
                    <a:bodyPr/>
                    <a:lstStyle/>
                    <a:p>
                      <a:pPr algn="l" fontAlgn="b"/>
                      <a:r>
                        <a:rPr lang="en-US" sz="1200" b="0" i="1" u="none" strike="noStrike">
                          <a:latin typeface="Arial"/>
                        </a:rPr>
                        <a:t>Single Leg Line Jumps Lateral (Stick)</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5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05607">
                <a:tc>
                  <a:txBody>
                    <a:bodyPr/>
                    <a:lstStyle/>
                    <a:p>
                      <a:pPr algn="l" fontAlgn="b"/>
                      <a:r>
                        <a:rPr lang="en-US" sz="1200" b="0" i="1" u="none" strike="noStrike">
                          <a:latin typeface="Arial"/>
                        </a:rPr>
                        <a:t>Single Leg DB RDL (80% Clean)</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5-77.5%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Overhead Split 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20% Backsquat Max</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5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399900">
                <a:tc>
                  <a:txBody>
                    <a:bodyPr/>
                    <a:lstStyle/>
                    <a:p>
                      <a:pPr algn="l" fontAlgn="b"/>
                      <a:r>
                        <a:rPr lang="en-US" sz="1200" b="0" i="1" u="none" strike="noStrike">
                          <a:latin typeface="Arial"/>
                        </a:rPr>
                        <a:t>Single Leg Tuck Jump</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OH Split Squat</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05607">
                <a:tc>
                  <a:txBody>
                    <a:bodyPr/>
                    <a:lstStyle/>
                    <a:p>
                      <a:pPr algn="l" fontAlgn="b"/>
                      <a:r>
                        <a:rPr lang="en-US" sz="1200" b="0" i="1" u="none" strike="noStrike">
                          <a:latin typeface="Arial"/>
                        </a:rPr>
                        <a:t>4-Way Med-Ball Hamstring</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 Each</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607">
                <a:tc>
                  <a:txBody>
                    <a:bodyPr/>
                    <a:lstStyle/>
                    <a:p>
                      <a:pPr algn="l" fontAlgn="b"/>
                      <a:r>
                        <a:rPr lang="en-US" sz="1200" b="0" i="1" u="none" strike="noStrike">
                          <a:latin typeface="Arial"/>
                        </a:rPr>
                        <a:t>Reverse Hyperextensions</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5</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437" marR="4437" marT="44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742"/>
          <a:ext cx="6766560" cy="9056263"/>
        </p:xfrm>
        <a:graphic>
          <a:graphicData uri="http://schemas.openxmlformats.org/drawingml/2006/table">
            <a:tbl>
              <a:tblPr/>
              <a:tblGrid>
                <a:gridCol w="3025892"/>
                <a:gridCol w="1274687"/>
                <a:gridCol w="941123"/>
                <a:gridCol w="762429"/>
                <a:gridCol w="762429"/>
              </a:tblGrid>
              <a:tr h="446019">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2021">
                <a:tc gridSpan="5">
                  <a:txBody>
                    <a:bodyPr/>
                    <a:lstStyle/>
                    <a:p>
                      <a:pPr algn="ctr" fontAlgn="b"/>
                      <a:r>
                        <a:rPr lang="en-US" sz="1900" b="1" i="0" u="none" strike="noStrike" dirty="0">
                          <a:latin typeface="Arial"/>
                        </a:rPr>
                        <a:t>Week 6</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2">
                <a:tc gridSpan="5">
                  <a:txBody>
                    <a:bodyPr/>
                    <a:lstStyle/>
                    <a:p>
                      <a:pPr algn="ctr" fontAlgn="b"/>
                      <a:r>
                        <a:rPr lang="en-US" sz="1200" b="1" i="0" u="none" strike="noStrike" dirty="0" smtClean="0">
                          <a:solidFill>
                            <a:srgbClr val="FFFFFF"/>
                          </a:solidFill>
                          <a:latin typeface="Arial"/>
                        </a:rPr>
                        <a:t>Monday, July 2,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2">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2">
                <a:tc>
                  <a:txBody>
                    <a:bodyPr/>
                    <a:lstStyle/>
                    <a:p>
                      <a:pPr algn="l" fontAlgn="b"/>
                      <a:r>
                        <a:rPr lang="en-US" sz="1200" b="1" i="0" u="none" strike="noStrike">
                          <a:latin typeface="Arial"/>
                        </a:rPr>
                        <a:t>Power Pull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2">
                <a:tc>
                  <a:txBody>
                    <a:bodyPr/>
                    <a:lstStyle/>
                    <a:p>
                      <a:pPr algn="l" fontAlgn="b"/>
                      <a:r>
                        <a:rPr lang="en-US" sz="1200" b="1" i="0" u="none" strike="noStrike">
                          <a:latin typeface="Arial"/>
                        </a:rPr>
                        <a:t>Single Leg Box Jumps Forward</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2">
                <a:tc>
                  <a:txBody>
                    <a:bodyPr/>
                    <a:lstStyle/>
                    <a:p>
                      <a:pPr algn="l" fontAlgn="b"/>
                      <a:r>
                        <a:rPr lang="en-US" sz="1200" b="1" i="0"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Backwards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dirty="0">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370303">
                <a:tc>
                  <a:txBody>
                    <a:bodyPr/>
                    <a:lstStyle/>
                    <a:p>
                      <a:pPr algn="l" fontAlgn="b"/>
                      <a:r>
                        <a:rPr lang="en-US" sz="1200" b="1" i="0" u="none" strike="noStrike">
                          <a:latin typeface="Arial"/>
                        </a:rPr>
                        <a:t>Single Leg Box Jumps Lateral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Backwards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dirty="0">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2">
                <a:tc>
                  <a:txBody>
                    <a:bodyPr/>
                    <a:lstStyle/>
                    <a:p>
                      <a:pPr algn="l" fontAlgn="b"/>
                      <a:r>
                        <a:rPr lang="en-US" sz="1200" b="1" i="0" u="none" strike="noStrike">
                          <a:latin typeface="Arial"/>
                        </a:rPr>
                        <a:t>Physioball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gridSpan="5">
                  <a:txBody>
                    <a:bodyPr/>
                    <a:lstStyle/>
                    <a:p>
                      <a:pPr algn="ctr" fontAlgn="b"/>
                      <a:r>
                        <a:rPr lang="en-US" sz="1200" b="1" i="0" u="none" strike="noStrike" dirty="0" smtClean="0">
                          <a:solidFill>
                            <a:srgbClr val="FFFFFF"/>
                          </a:solidFill>
                          <a:latin typeface="Arial"/>
                        </a:rPr>
                        <a:t>Tuesday,</a:t>
                      </a:r>
                      <a:r>
                        <a:rPr lang="en-US" sz="1200" b="1" i="0" u="none" strike="noStrike" baseline="0" dirty="0" smtClean="0">
                          <a:solidFill>
                            <a:srgbClr val="FFFFFF"/>
                          </a:solidFill>
                          <a:latin typeface="Arial"/>
                        </a:rPr>
                        <a:t> July 3,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2">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2">
                <a:tc>
                  <a:txBody>
                    <a:bodyPr/>
                    <a:lstStyle/>
                    <a:p>
                      <a:pPr algn="l" fontAlgn="b"/>
                      <a:r>
                        <a:rPr lang="en-US" sz="1200" b="1" i="0" u="none" strike="noStrike">
                          <a:latin typeface="Arial"/>
                        </a:rPr>
                        <a:t>Push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Incline 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Shoulder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Bentover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Curls/Skullcrushers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gridSpan="5">
                  <a:txBody>
                    <a:bodyPr/>
                    <a:lstStyle/>
                    <a:p>
                      <a:pPr algn="ctr" fontAlgn="b"/>
                      <a:r>
                        <a:rPr lang="en-US" sz="1200" b="1" i="0" u="none" strike="noStrike" dirty="0" smtClean="0">
                          <a:solidFill>
                            <a:srgbClr val="FFFFFF"/>
                          </a:solidFill>
                          <a:latin typeface="Arial"/>
                        </a:rPr>
                        <a:t>Thursday, July 5,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2">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2">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2">
                <a:tc>
                  <a:txBody>
                    <a:bodyPr/>
                    <a:lstStyle/>
                    <a:p>
                      <a:pPr algn="l" fontAlgn="b"/>
                      <a:r>
                        <a:rPr lang="en-US" sz="1200" b="0" i="1" u="none" strike="noStrike">
                          <a:latin typeface="Arial"/>
                        </a:rPr>
                        <a:t>Depth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2">
                <a:tc>
                  <a:txBody>
                    <a:bodyPr/>
                    <a:lstStyle/>
                    <a:p>
                      <a:pPr algn="l" fontAlgn="b"/>
                      <a:r>
                        <a:rPr lang="en-US" sz="1200" b="0" i="1"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Lateral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35%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2">
                <a:tc>
                  <a:txBody>
                    <a:bodyPr/>
                    <a:lstStyle/>
                    <a:p>
                      <a:pPr algn="l" fontAlgn="b"/>
                      <a:r>
                        <a:rPr lang="en-US" sz="1200" b="0" i="1" u="none" strike="noStrike">
                          <a:latin typeface="Arial"/>
                        </a:rPr>
                        <a:t>Cycled Split Squat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Lateral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2">
                <a:tc>
                  <a:txBody>
                    <a:bodyPr/>
                    <a:lstStyle/>
                    <a:p>
                      <a:pPr algn="l" fontAlgn="b"/>
                      <a:r>
                        <a:rPr lang="en-US" sz="1200" b="0" i="1" u="none" strike="noStrike">
                          <a:latin typeface="Arial"/>
                        </a:rPr>
                        <a:t>Single Leg 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gridSpan="5">
                  <a:txBody>
                    <a:bodyPr/>
                    <a:lstStyle/>
                    <a:p>
                      <a:pPr algn="ctr" fontAlgn="b"/>
                      <a:r>
                        <a:rPr lang="en-US" sz="1200" b="1" i="0" u="none" strike="noStrike" dirty="0" smtClean="0">
                          <a:solidFill>
                            <a:srgbClr val="FFFFFF"/>
                          </a:solidFill>
                          <a:latin typeface="Arial"/>
                        </a:rPr>
                        <a:t>Friday, July 6,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2">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2">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Upright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Seated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2">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745"/>
          <a:ext cx="6766560" cy="9056258"/>
        </p:xfrm>
        <a:graphic>
          <a:graphicData uri="http://schemas.openxmlformats.org/drawingml/2006/table">
            <a:tbl>
              <a:tblPr/>
              <a:tblGrid>
                <a:gridCol w="3025892"/>
                <a:gridCol w="1274687"/>
                <a:gridCol w="941123"/>
                <a:gridCol w="762429"/>
                <a:gridCol w="762429"/>
              </a:tblGrid>
              <a:tr h="435307">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527">
                <a:tc gridSpan="5">
                  <a:txBody>
                    <a:bodyPr/>
                    <a:lstStyle/>
                    <a:p>
                      <a:pPr algn="ctr" fontAlgn="b"/>
                      <a:r>
                        <a:rPr lang="en-US" sz="1900" b="1" i="0" u="none" strike="noStrike" dirty="0">
                          <a:latin typeface="Arial"/>
                        </a:rPr>
                        <a:t>Week 7</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gridSpan="5">
                  <a:txBody>
                    <a:bodyPr/>
                    <a:lstStyle/>
                    <a:p>
                      <a:pPr algn="ctr" fontAlgn="b"/>
                      <a:r>
                        <a:rPr lang="en-US" sz="1200" b="1" i="0" u="none" strike="noStrike" dirty="0" smtClean="0">
                          <a:solidFill>
                            <a:srgbClr val="FFFFFF"/>
                          </a:solidFill>
                          <a:latin typeface="Arial"/>
                        </a:rPr>
                        <a:t>Monday, July 9,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1" i="0" u="none" strike="noStrike">
                          <a:latin typeface="Arial"/>
                        </a:rPr>
                        <a:t>Push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DB Bench Press (80% Bench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3-Way Shoulder</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303">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DB Curls/Overhead 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Tuesday, July 10,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1" i="0" u="none" strike="noStrike">
                          <a:latin typeface="Arial"/>
                        </a:rPr>
                        <a:t>Power Pull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1" i="0" u="none" strike="noStrike">
                          <a:latin typeface="Arial"/>
                        </a:rPr>
                        <a:t>Depth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dirty="0">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1" i="0"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Bulgarian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37.5%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1" i="0" u="none" strike="noStrike">
                          <a:latin typeface="Arial"/>
                        </a:rPr>
                        <a:t>Depth Jumps to Vertical Jump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Bulgarian Split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1" i="0" u="none" strike="noStrike">
                          <a:latin typeface="Arial"/>
                        </a:rPr>
                        <a:t>4-Way Med-Ball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Thursday, July</a:t>
                      </a:r>
                      <a:r>
                        <a:rPr lang="en-US" sz="1200" b="1" i="0" u="none" strike="noStrike" baseline="0" dirty="0" smtClean="0">
                          <a:solidFill>
                            <a:srgbClr val="FFFFFF"/>
                          </a:solidFill>
                          <a:latin typeface="Arial"/>
                        </a:rPr>
                        <a:t> 12, 2012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9707">
                <a:tc>
                  <a:txBody>
                    <a:bodyPr/>
                    <a:lstStyle/>
                    <a:p>
                      <a:pPr algn="l" fontAlgn="b"/>
                      <a:r>
                        <a:rPr lang="en-US" sz="1200" b="0" i="1" u="none" strike="noStrike">
                          <a:latin typeface="Arial"/>
                        </a:rPr>
                        <a:t>DB Incline Bench Press (80% Incline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DB Shoulder Press (80% Shoulder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Bentover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80% Seated Row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gridSpan="5">
                  <a:txBody>
                    <a:bodyPr/>
                    <a:lstStyle/>
                    <a:p>
                      <a:pPr algn="ctr" fontAlgn="b"/>
                      <a:r>
                        <a:rPr lang="en-US" sz="1200" b="1" i="0" u="none" strike="noStrike" dirty="0" smtClean="0">
                          <a:solidFill>
                            <a:srgbClr val="FFFFFF"/>
                          </a:solidFill>
                          <a:latin typeface="Arial"/>
                        </a:rPr>
                        <a:t>Friday, July 13,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071">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1071">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0" i="1" u="none" strike="noStrike">
                          <a:latin typeface="Arial"/>
                        </a:rPr>
                        <a:t>Depth Jump to Land to 2 Line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1071">
                <a:tc>
                  <a:txBody>
                    <a:bodyPr/>
                    <a:lstStyle/>
                    <a:p>
                      <a:pPr algn="l" fontAlgn="b"/>
                      <a:r>
                        <a:rPr lang="en-US" sz="1200" b="0" i="1"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37.5%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3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0" i="1" u="none" strike="noStrike">
                          <a:latin typeface="Arial"/>
                        </a:rPr>
                        <a:t>Depth Jump to 2 Vertical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1071">
                <a:tc>
                  <a:txBody>
                    <a:bodyPr/>
                    <a:lstStyle/>
                    <a:p>
                      <a:pPr algn="l" fontAlgn="b"/>
                      <a:r>
                        <a:rPr lang="en-US" sz="1200" b="0" i="1"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1071">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6914"/>
          <a:ext cx="6766560" cy="9499571"/>
        </p:xfrm>
        <a:graphic>
          <a:graphicData uri="http://schemas.openxmlformats.org/drawingml/2006/table">
            <a:tbl>
              <a:tblPr/>
              <a:tblGrid>
                <a:gridCol w="3025889"/>
                <a:gridCol w="1274686"/>
                <a:gridCol w="941125"/>
                <a:gridCol w="762430"/>
                <a:gridCol w="762430"/>
              </a:tblGrid>
              <a:tr h="658615">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8208">
                <a:tc gridSpan="5">
                  <a:txBody>
                    <a:bodyPr/>
                    <a:lstStyle/>
                    <a:p>
                      <a:pPr algn="ctr" fontAlgn="b"/>
                      <a:r>
                        <a:rPr lang="en-US" sz="1900" b="1" i="0" u="none" strike="noStrike" dirty="0">
                          <a:latin typeface="Arial"/>
                        </a:rPr>
                        <a:t>Week 8: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6392">
                <a:tc gridSpan="5">
                  <a:txBody>
                    <a:bodyPr/>
                    <a:lstStyle/>
                    <a:p>
                      <a:pPr algn="ctr" fontAlgn="b"/>
                      <a:r>
                        <a:rPr lang="en-US" sz="1500" b="1" i="0" u="none" strike="noStrike" dirty="0" smtClean="0">
                          <a:solidFill>
                            <a:srgbClr val="FFFFFF"/>
                          </a:solidFill>
                          <a:latin typeface="Arial"/>
                        </a:rPr>
                        <a:t>Monday, July 16, 2012</a:t>
                      </a:r>
                      <a:endParaRPr lang="en-US" sz="15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392">
                <a:tc>
                  <a:txBody>
                    <a:bodyPr/>
                    <a:lstStyle/>
                    <a:p>
                      <a:pPr algn="l" fontAlgn="b"/>
                      <a:r>
                        <a:rPr lang="en-US" sz="1500" b="0" i="1" u="none" strike="noStrike">
                          <a:latin typeface="Arial"/>
                        </a:rPr>
                        <a:t>Power Pull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Single Leg DB RDL (80% Clean)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Cut Weight in Half</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Forward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dirty="0">
                          <a:latin typeface="Arial"/>
                        </a:rPr>
                        <a:t>3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Med-Ball Hip Raise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gridSpan="5">
                  <a:txBody>
                    <a:bodyPr/>
                    <a:lstStyle/>
                    <a:p>
                      <a:pPr algn="ctr" fontAlgn="b"/>
                      <a:r>
                        <a:rPr lang="en-US" sz="1500" b="1" i="0" u="none" strike="noStrike" dirty="0" smtClean="0">
                          <a:solidFill>
                            <a:srgbClr val="FFFFFF"/>
                          </a:solidFill>
                          <a:latin typeface="Arial"/>
                        </a:rPr>
                        <a:t>Wednesday, July 18,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392">
                <a:tc>
                  <a:txBody>
                    <a:bodyPr/>
                    <a:lstStyle/>
                    <a:p>
                      <a:pPr algn="l" fontAlgn="b"/>
                      <a:r>
                        <a:rPr lang="en-US" sz="1500" b="0" i="1" u="none" strike="noStrike">
                          <a:latin typeface="Arial"/>
                        </a:rPr>
                        <a:t>Push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Incline 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Upright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Seated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3727">
                <a:tc>
                  <a:txBody>
                    <a:bodyPr/>
                    <a:lstStyle/>
                    <a:p>
                      <a:pPr algn="l" fontAlgn="b"/>
                      <a:r>
                        <a:rPr lang="en-US" sz="15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Straight Bar/Close Grip Bench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6</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gridSpan="5">
                  <a:txBody>
                    <a:bodyPr/>
                    <a:lstStyle/>
                    <a:p>
                      <a:pPr algn="ctr" fontAlgn="b"/>
                      <a:r>
                        <a:rPr lang="en-US" sz="1500" b="1" i="0" u="none" strike="noStrike" dirty="0" smtClean="0">
                          <a:solidFill>
                            <a:srgbClr val="FFFFFF"/>
                          </a:solidFill>
                          <a:latin typeface="Arial"/>
                        </a:rPr>
                        <a:t>Friday, July 20,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26392">
                <a:tc>
                  <a:txBody>
                    <a:bodyPr/>
                    <a:lstStyle/>
                    <a:p>
                      <a:pPr algn="l" fontAlgn="b"/>
                      <a:r>
                        <a:rPr lang="en-US" sz="15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3-50%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3-60%</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3-77.5%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Jump Shrug Weight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3</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6392">
                <a:tc>
                  <a:txBody>
                    <a:bodyPr/>
                    <a:lstStyle/>
                    <a:p>
                      <a:pPr algn="l" fontAlgn="b"/>
                      <a:r>
                        <a:rPr lang="en-US" sz="1500" b="0" i="1" u="none" strike="noStrike">
                          <a:latin typeface="Arial"/>
                        </a:rPr>
                        <a:t>Push-ups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3406"/>
          <a:ext cx="6766560" cy="9060599"/>
        </p:xfrm>
        <a:graphic>
          <a:graphicData uri="http://schemas.openxmlformats.org/drawingml/2006/table">
            <a:tbl>
              <a:tblPr/>
              <a:tblGrid>
                <a:gridCol w="3025892"/>
                <a:gridCol w="1274687"/>
                <a:gridCol w="941123"/>
                <a:gridCol w="762429"/>
                <a:gridCol w="762429"/>
              </a:tblGrid>
              <a:tr h="427856">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9315">
                <a:tc gridSpan="5">
                  <a:txBody>
                    <a:bodyPr/>
                    <a:lstStyle/>
                    <a:p>
                      <a:pPr algn="ctr" fontAlgn="b"/>
                      <a:r>
                        <a:rPr lang="en-US" sz="1900" b="1" i="0" u="none" strike="noStrike" dirty="0">
                          <a:latin typeface="Arial"/>
                        </a:rPr>
                        <a:t>Week 9</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287">
                <a:tc gridSpan="5">
                  <a:txBody>
                    <a:bodyPr/>
                    <a:lstStyle/>
                    <a:p>
                      <a:pPr algn="ctr" fontAlgn="b"/>
                      <a:r>
                        <a:rPr lang="en-US" sz="1200" b="1" i="0" u="none" strike="noStrike" dirty="0" smtClean="0">
                          <a:solidFill>
                            <a:srgbClr val="FFFFFF"/>
                          </a:solidFill>
                          <a:latin typeface="Arial"/>
                        </a:rPr>
                        <a:t>Monday, July 23,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287">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287">
                <a:tc>
                  <a:txBody>
                    <a:bodyPr/>
                    <a:lstStyle/>
                    <a:p>
                      <a:pPr algn="l" fontAlgn="b"/>
                      <a:r>
                        <a:rPr lang="en-US" sz="1200" b="1" i="0" u="none" strike="noStrike">
                          <a:latin typeface="Arial"/>
                        </a:rPr>
                        <a:t>Push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3-Way Shoulder</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Bentover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80% Seated Row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EZ Curls/Skullcrushers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gridSpan="5">
                  <a:txBody>
                    <a:bodyPr/>
                    <a:lstStyle/>
                    <a:p>
                      <a:pPr algn="ctr" fontAlgn="b"/>
                      <a:r>
                        <a:rPr lang="en-US" sz="1200" b="1" i="0" u="none" strike="noStrike" dirty="0" smtClean="0">
                          <a:solidFill>
                            <a:srgbClr val="FFFFFF"/>
                          </a:solidFill>
                          <a:latin typeface="Arial"/>
                        </a:rPr>
                        <a:t>Tuesday, July 24,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287">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287">
                <a:tc>
                  <a:txBody>
                    <a:bodyPr/>
                    <a:lstStyle/>
                    <a:p>
                      <a:pPr algn="l" fontAlgn="b"/>
                      <a:r>
                        <a:rPr lang="en-US" sz="1200" b="1" i="0" u="none" strike="noStrike">
                          <a:latin typeface="Arial"/>
                        </a:rPr>
                        <a:t>Power Pull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8-80%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70303">
                <a:tc>
                  <a:txBody>
                    <a:bodyPr/>
                    <a:lstStyle/>
                    <a:p>
                      <a:pPr algn="l" fontAlgn="b"/>
                      <a:r>
                        <a:rPr lang="en-US" sz="1200" b="1" i="0" u="none" strike="noStrike">
                          <a:latin typeface="Arial"/>
                        </a:rPr>
                        <a:t>Double Leg Line Jumps Lateral (Continuous)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7287">
                <a:tc>
                  <a:txBody>
                    <a:bodyPr/>
                    <a:lstStyle/>
                    <a:p>
                      <a:pPr algn="l" fontAlgn="b"/>
                      <a:r>
                        <a:rPr lang="en-US" sz="1200" b="1" i="0"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Lateral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422351">
                <a:tc>
                  <a:txBody>
                    <a:bodyPr/>
                    <a:lstStyle/>
                    <a:p>
                      <a:pPr algn="l" fontAlgn="b"/>
                      <a:r>
                        <a:rPr lang="en-US" sz="1200" b="1" i="0" u="none" strike="noStrike">
                          <a:latin typeface="Arial"/>
                        </a:rPr>
                        <a:t>Double Leg Line Jumps Forward (Continuous)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Lateral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17287">
                <a:tc>
                  <a:txBody>
                    <a:bodyPr/>
                    <a:lstStyle/>
                    <a:p>
                      <a:pPr algn="l" fontAlgn="b"/>
                      <a:r>
                        <a:rPr lang="en-US" sz="1200" b="1" i="0"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gridSpan="5">
                  <a:txBody>
                    <a:bodyPr/>
                    <a:lstStyle/>
                    <a:p>
                      <a:pPr algn="ctr" fontAlgn="b"/>
                      <a:r>
                        <a:rPr lang="en-US" sz="1200" b="1" i="0" u="none" strike="noStrike" dirty="0" smtClean="0">
                          <a:solidFill>
                            <a:srgbClr val="FFFFFF"/>
                          </a:solidFill>
                          <a:latin typeface="Arial"/>
                        </a:rPr>
                        <a:t>Thursday, July 26,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287">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287">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Incline 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Shoulder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gridSpan="5">
                  <a:txBody>
                    <a:bodyPr/>
                    <a:lstStyle/>
                    <a:p>
                      <a:pPr algn="ctr" fontAlgn="b"/>
                      <a:r>
                        <a:rPr lang="en-US" sz="1200" b="1" i="0" u="none" strike="noStrike" dirty="0" smtClean="0">
                          <a:solidFill>
                            <a:srgbClr val="FFFFFF"/>
                          </a:solidFill>
                          <a:latin typeface="Arial"/>
                        </a:rPr>
                        <a:t>Friday, July 27,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287">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17287">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Backsquat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7287">
                <a:tc>
                  <a:txBody>
                    <a:bodyPr/>
                    <a:lstStyle/>
                    <a:p>
                      <a:pPr algn="l" fontAlgn="b"/>
                      <a:r>
                        <a:rPr lang="en-US" sz="1200" b="0" i="1" u="none" strike="noStrike">
                          <a:latin typeface="Arial"/>
                        </a:rPr>
                        <a:t>Skater Drives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7287">
                <a:tc>
                  <a:txBody>
                    <a:bodyPr/>
                    <a:lstStyle/>
                    <a:p>
                      <a:pPr algn="l" fontAlgn="b"/>
                      <a:r>
                        <a:rPr lang="en-US" sz="1200" b="0" i="1" u="none" strike="noStrike">
                          <a:latin typeface="Arial"/>
                        </a:rPr>
                        <a:t>Single Leg 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Overhead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10%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370303">
                <a:tc>
                  <a:txBody>
                    <a:bodyPr/>
                    <a:lstStyle/>
                    <a:p>
                      <a:pPr algn="l" fontAlgn="b"/>
                      <a:r>
                        <a:rPr lang="en-US" sz="1200" b="0" i="1" u="none" strike="noStrike">
                          <a:latin typeface="Arial"/>
                        </a:rPr>
                        <a:t>Box Drill (Quickly Jump around the box)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OH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17287">
                <a:tc>
                  <a:txBody>
                    <a:bodyPr/>
                    <a:lstStyle/>
                    <a:p>
                      <a:pPr algn="l" fontAlgn="b"/>
                      <a:r>
                        <a:rPr lang="en-US" sz="1200" b="0" i="1"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287">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588"/>
          <a:ext cx="6766560" cy="9056417"/>
        </p:xfrm>
        <a:graphic>
          <a:graphicData uri="http://schemas.openxmlformats.org/drawingml/2006/table">
            <a:tbl>
              <a:tblPr/>
              <a:tblGrid>
                <a:gridCol w="3025892"/>
                <a:gridCol w="1274687"/>
                <a:gridCol w="941123"/>
                <a:gridCol w="762429"/>
                <a:gridCol w="762429"/>
              </a:tblGrid>
              <a:tr h="446027">
                <a:tc gridSpan="5">
                  <a:txBody>
                    <a:bodyPr/>
                    <a:lstStyle/>
                    <a:p>
                      <a:pPr algn="ctr" fontAlgn="b"/>
                      <a:r>
                        <a:rPr lang="en-US" sz="2400" b="1" i="0" u="none" strike="noStrike" dirty="0">
                          <a:latin typeface="CCSU" pitchFamily="2" charset="0"/>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2027">
                <a:tc gridSpan="5">
                  <a:txBody>
                    <a:bodyPr/>
                    <a:lstStyle/>
                    <a:p>
                      <a:pPr algn="ctr" fontAlgn="b"/>
                      <a:r>
                        <a:rPr lang="en-US" sz="1900" b="1" i="0" u="none" strike="noStrike" dirty="0">
                          <a:latin typeface="Arial"/>
                        </a:rPr>
                        <a:t>Week 10</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gridSpan="5">
                  <a:txBody>
                    <a:bodyPr/>
                    <a:lstStyle/>
                    <a:p>
                      <a:pPr algn="ctr" fontAlgn="b"/>
                      <a:r>
                        <a:rPr lang="en-US" sz="1200" b="1" i="0" u="none" strike="noStrike" dirty="0" smtClean="0">
                          <a:solidFill>
                            <a:srgbClr val="FFFFFF"/>
                          </a:solidFill>
                          <a:latin typeface="Arial"/>
                        </a:rPr>
                        <a:t>Monday, July 30,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1" i="0" u="none" strike="noStrike">
                          <a:latin typeface="Arial"/>
                        </a:rPr>
                        <a:t>Power Pull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dirty="0">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1" i="0"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dirty="0">
                          <a:latin typeface="Arial"/>
                        </a:rPr>
                        <a:t>Superset with </a:t>
                      </a:r>
                      <a:r>
                        <a:rPr lang="en-US" sz="1200" b="1" i="0" u="none" strike="noStrike" dirty="0" err="1">
                          <a:latin typeface="Arial"/>
                        </a:rPr>
                        <a:t>Backsquat</a:t>
                      </a:r>
                      <a:endParaRPr lang="en-US" sz="1200" b="1" i="0" u="none" strike="noStrike" dirty="0">
                        <a:latin typeface="Arial"/>
                      </a:endParaRP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1" i="0" u="none" strike="noStrike">
                          <a:latin typeface="Arial"/>
                        </a:rPr>
                        <a:t>4-Way Med-Ball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37.5%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1" i="0" u="none" strike="noStrike">
                          <a:latin typeface="Arial"/>
                        </a:rPr>
                        <a:t>Single Leg Box Jumps Forward</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Step-ups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dirty="0">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1" i="0"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Tuesday, 31,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1" i="0" u="none" strike="noStrike">
                          <a:latin typeface="Arial"/>
                        </a:rPr>
                        <a:t>Push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DB Incline Bench Press (80% Incline)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Upright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Seated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6-85%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303">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DB Curls/Overhead 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Thursday, August</a:t>
                      </a:r>
                      <a:r>
                        <a:rPr lang="en-US" sz="1200" b="1" i="0" u="none" strike="noStrike" baseline="0" dirty="0" smtClean="0">
                          <a:solidFill>
                            <a:srgbClr val="FFFFFF"/>
                          </a:solidFill>
                          <a:latin typeface="Arial"/>
                        </a:rPr>
                        <a:t> 2, 2012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Backsquat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0" i="1" u="none" strike="noStrike">
                          <a:latin typeface="Arial"/>
                        </a:rPr>
                        <a:t>Single Leg Box Jumps Lateral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0" i="1"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Use Jump Shrug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37.5%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3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0" i="1" u="none" strike="noStrike">
                          <a:latin typeface="Arial"/>
                        </a:rPr>
                        <a:t>Single Leg Push-Offs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Split 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6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0" i="1" u="none" strike="noStrike">
                          <a:latin typeface="Arial"/>
                        </a:rPr>
                        <a:t>Single Leg 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Friday, August 3,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6</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DB Bench Press (80% Bench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3-87.5%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3-Way Shoulder</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3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Inverted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 y="87587"/>
          <a:ext cx="6766560" cy="9056417"/>
        </p:xfrm>
        <a:graphic>
          <a:graphicData uri="http://schemas.openxmlformats.org/drawingml/2006/table">
            <a:tbl>
              <a:tblPr/>
              <a:tblGrid>
                <a:gridCol w="3025892"/>
                <a:gridCol w="1274687"/>
                <a:gridCol w="941123"/>
                <a:gridCol w="762429"/>
                <a:gridCol w="762429"/>
              </a:tblGrid>
              <a:tr h="446027">
                <a:tc gridSpan="5">
                  <a:txBody>
                    <a:bodyPr/>
                    <a:lstStyle/>
                    <a:p>
                      <a:pPr algn="ctr" fontAlgn="b"/>
                      <a:r>
                        <a:rPr lang="en-US" sz="2400" b="1" i="0" u="none" strike="noStrike" dirty="0">
                          <a:latin typeface="Arial"/>
                        </a:rPr>
                        <a:t>Blue Devil Men's Soccer</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2027">
                <a:tc gridSpan="5">
                  <a:txBody>
                    <a:bodyPr/>
                    <a:lstStyle/>
                    <a:p>
                      <a:pPr algn="ctr" fontAlgn="b"/>
                      <a:r>
                        <a:rPr lang="en-US" sz="1900" b="1" i="0" u="none" strike="noStrike" dirty="0">
                          <a:latin typeface="Arial"/>
                        </a:rPr>
                        <a:t>Week 11</a:t>
                      </a:r>
                    </a:p>
                  </a:txBody>
                  <a:tcPr marL="4542" marR="4542" marT="4543"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gridSpan="5">
                  <a:txBody>
                    <a:bodyPr/>
                    <a:lstStyle/>
                    <a:p>
                      <a:pPr algn="ctr" fontAlgn="b"/>
                      <a:r>
                        <a:rPr lang="en-US" sz="1200" b="1" i="0" u="none" strike="noStrike" dirty="0" smtClean="0">
                          <a:solidFill>
                            <a:srgbClr val="FFFFFF"/>
                          </a:solidFill>
                          <a:latin typeface="Arial"/>
                        </a:rPr>
                        <a:t>Monday, August 6, 2012</a:t>
                      </a:r>
                      <a:endParaRPr lang="en-US" sz="1200" b="1" i="0" u="none" strike="noStrike" dirty="0">
                        <a:solidFill>
                          <a:srgbClr val="FFFFFF"/>
                        </a:solidFill>
                        <a:latin typeface="Arial"/>
                      </a:endParaRPr>
                    </a:p>
                  </a:txBody>
                  <a:tcPr marL="4542" marR="4542" marT="4543"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1" i="0" u="none" strike="noStrike">
                          <a:latin typeface="Arial"/>
                        </a:rPr>
                        <a:t>Push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2-95%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Lat Pulldown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Upright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dirty="0">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Bentover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a:latin typeface="Arial"/>
                        </a:rPr>
                        <a:t>Use 80% Seated Row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Super Circuit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Straight Bar/Close Grip Bench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dirty="0">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Tuesday, August 7,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dirty="0">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1" i="0" u="none" strike="noStrike">
                          <a:latin typeface="Arial"/>
                        </a:rPr>
                        <a:t>Power Pull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2-95%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4-90%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1" i="0" u="none" strike="noStrike">
                          <a:latin typeface="Arial"/>
                        </a:rPr>
                        <a:t>Tuck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1" i="0"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1" i="0"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1" i="0"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1" i="0" u="none" strike="noStrike">
                          <a:latin typeface="Arial"/>
                        </a:rPr>
                        <a:t>RDL</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a:latin typeface="Arial"/>
                        </a:rPr>
                        <a:t>Use Power Pull Weight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1" i="0"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Use 40%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1" i="0" u="none" strike="noStrike">
                          <a:latin typeface="Arial"/>
                        </a:rPr>
                        <a:t>Single Leg Tuck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1" i="0" u="none" strike="noStrike">
                          <a:latin typeface="Arial"/>
                        </a:rPr>
                        <a:t>Superset with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1" i="0" u="none" strike="noStrike">
                          <a:latin typeface="Arial"/>
                        </a:rPr>
                        <a:t>8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1" i="0" u="none" strike="noStrike">
                          <a:latin typeface="Arial"/>
                        </a:rPr>
                        <a:t>4-Way Physioball Hamstring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1" i="0" u="none" strike="noStrike">
                          <a:latin typeface="Arial"/>
                        </a:rPr>
                        <a:t>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1" i="0"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Thursday, August 9,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0" i="1" u="none" strike="noStrike">
                          <a:latin typeface="Arial"/>
                        </a:rPr>
                        <a:t>Box Jumps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Incline Bench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Pull-ups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Shoulder Press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Seated Row</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2-92.5%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Push-ups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Failure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gridSpan="5">
                  <a:txBody>
                    <a:bodyPr/>
                    <a:lstStyle/>
                    <a:p>
                      <a:pPr algn="ctr" fontAlgn="b"/>
                      <a:r>
                        <a:rPr lang="en-US" sz="1200" b="1" i="0" u="none" strike="noStrike" dirty="0" smtClean="0">
                          <a:solidFill>
                            <a:srgbClr val="FFFFFF"/>
                          </a:solidFill>
                          <a:latin typeface="Arial"/>
                        </a:rPr>
                        <a:t>Friday, August 10, 2012</a:t>
                      </a:r>
                      <a:endParaRPr lang="en-US" sz="1200" b="1" i="0" u="none" strike="noStrike" dirty="0">
                        <a:solidFill>
                          <a:srgbClr val="FFFFFF"/>
                        </a:solidFill>
                        <a:latin typeface="Arial"/>
                      </a:endParaRPr>
                    </a:p>
                  </a:txBody>
                  <a:tcPr marL="4542" marR="4542" marT="4543"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6516">
                <a:tc>
                  <a:txBody>
                    <a:bodyPr/>
                    <a:lstStyle/>
                    <a:p>
                      <a:pPr algn="ctr" fontAlgn="b"/>
                      <a:r>
                        <a:rPr lang="en-US" sz="1200" b="1" i="0" u="none" strike="noStrike">
                          <a:solidFill>
                            <a:srgbClr val="FFFFFF"/>
                          </a:solidFill>
                          <a:latin typeface="Arial"/>
                        </a:rPr>
                        <a:t>Exercise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w/up</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Work set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1" i="0" u="none" strike="noStrike">
                          <a:solidFill>
                            <a:srgbClr val="FFFFFF"/>
                          </a:solidFill>
                          <a:latin typeface="Arial"/>
                        </a:rPr>
                        <a:t>Sets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226516">
                <a:tc>
                  <a:txBody>
                    <a:bodyPr/>
                    <a:lstStyle/>
                    <a:p>
                      <a:pPr algn="l" fontAlgn="b"/>
                      <a:r>
                        <a:rPr lang="en-US" sz="1200" b="0" i="1" u="none" strike="noStrike">
                          <a:latin typeface="Arial"/>
                        </a:rPr>
                        <a:t>Jump Shrug</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2-65%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2-75%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2-85%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Backsquat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2-70%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2-80%</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2-92.5%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0" i="1" u="none" strike="noStrike">
                          <a:latin typeface="Arial"/>
                        </a:rPr>
                        <a:t>Double Leg Line Jumps Forward</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200" b="0" i="1" u="none" strike="noStrike">
                          <a:latin typeface="Arial"/>
                        </a:rPr>
                        <a:t>Superset with Backsquat</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1" u="none" strike="noStrike">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6516">
                <a:tc>
                  <a:txBody>
                    <a:bodyPr/>
                    <a:lstStyle/>
                    <a:p>
                      <a:pPr algn="l" fontAlgn="b"/>
                      <a:r>
                        <a:rPr lang="en-US" sz="1200" b="0" i="1" u="none" strike="noStrike">
                          <a:latin typeface="Arial"/>
                        </a:rPr>
                        <a:t>Single Leg DB RDL (80% Clean)</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0" i="1" u="none" strike="noStrike">
                          <a:latin typeface="Arial"/>
                        </a:rPr>
                        <a:t>Cut Weight in Half</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200" b="0" i="1" u="none" strike="noStrike">
                          <a:latin typeface="Arial"/>
                        </a:rPr>
                        <a:t>4-92.5%</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3</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Overhead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Use 20% Backsquat Max</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2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370303">
                <a:tc>
                  <a:txBody>
                    <a:bodyPr/>
                    <a:lstStyle/>
                    <a:p>
                      <a:pPr algn="l" fontAlgn="b"/>
                      <a:r>
                        <a:rPr lang="en-US" sz="1200" b="0" i="1" u="none" strike="noStrike">
                          <a:latin typeface="Arial"/>
                        </a:rPr>
                        <a:t>Double Leg Line Jumps Lateral (Continuous)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2">
                  <a:txBody>
                    <a:bodyPr/>
                    <a:lstStyle/>
                    <a:p>
                      <a:pPr algn="ctr" fontAlgn="b"/>
                      <a:r>
                        <a:rPr lang="en-US" sz="1200" b="0" i="1" u="none" strike="noStrike">
                          <a:latin typeface="Arial"/>
                        </a:rPr>
                        <a:t>Superset with OH Forward Lunge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a:txBody>
                    <a:bodyPr/>
                    <a:lstStyle/>
                    <a:p>
                      <a:pPr algn="ctr" fontAlgn="b"/>
                      <a:r>
                        <a:rPr lang="en-US" sz="1200" b="0" i="1" u="none" strike="noStrike">
                          <a:latin typeface="Arial"/>
                        </a:rPr>
                        <a:t>8</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26516">
                <a:tc>
                  <a:txBody>
                    <a:bodyPr/>
                    <a:lstStyle/>
                    <a:p>
                      <a:pPr algn="l" fontAlgn="b"/>
                      <a:r>
                        <a:rPr lang="en-US" sz="1200" b="0" i="1" u="none" strike="noStrike">
                          <a:latin typeface="Arial"/>
                        </a:rPr>
                        <a:t>Med-Ball Hip Raise</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 Each</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516">
                <a:tc>
                  <a:txBody>
                    <a:bodyPr/>
                    <a:lstStyle/>
                    <a:p>
                      <a:pPr algn="l" fontAlgn="b"/>
                      <a:r>
                        <a:rPr lang="en-US" sz="1200" b="0" i="1" u="none" strike="noStrike">
                          <a:latin typeface="Arial"/>
                        </a:rPr>
                        <a:t>Reverse Hyperextensions</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200" b="0" i="1" u="none" strike="noStrike">
                          <a:latin typeface="Arial"/>
                        </a:rPr>
                        <a:t> </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200" b="0" i="1" u="none" strike="noStrike">
                          <a:latin typeface="Arial"/>
                        </a:rPr>
                        <a:t>4</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latin typeface="Arial"/>
                        </a:rPr>
                        <a:t>2</a:t>
                      </a:r>
                    </a:p>
                  </a:txBody>
                  <a:tcPr marL="4542" marR="4542" marT="45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1" y="91434"/>
          <a:ext cx="6766560" cy="9453379"/>
        </p:xfrm>
        <a:graphic>
          <a:graphicData uri="http://schemas.openxmlformats.org/drawingml/2006/table">
            <a:tbl>
              <a:tblPr/>
              <a:tblGrid>
                <a:gridCol w="3025889"/>
                <a:gridCol w="1274686"/>
                <a:gridCol w="941125"/>
                <a:gridCol w="762430"/>
                <a:gridCol w="762430"/>
              </a:tblGrid>
              <a:tr h="666147">
                <a:tc gridSpan="5">
                  <a:txBody>
                    <a:bodyPr/>
                    <a:lstStyle/>
                    <a:p>
                      <a:pPr algn="ctr" fontAlgn="b"/>
                      <a:r>
                        <a:rPr lang="en-US" sz="2400" b="1" i="0" u="none" strike="noStrike" dirty="0">
                          <a:latin typeface="CCSU" pitchFamily="2" charset="0"/>
                        </a:rPr>
                        <a:t>Blue Devil Men's Soccer</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447">
                <a:tc gridSpan="5">
                  <a:txBody>
                    <a:bodyPr/>
                    <a:lstStyle/>
                    <a:p>
                      <a:pPr algn="ctr" fontAlgn="b"/>
                      <a:r>
                        <a:rPr lang="en-US" sz="1900" b="1" i="0" u="none" strike="noStrike" dirty="0">
                          <a:latin typeface="Arial"/>
                        </a:rPr>
                        <a:t>Week 12: Recovery Week (No Extra Reps!)</a:t>
                      </a:r>
                    </a:p>
                  </a:txBody>
                  <a:tcPr marL="6527" marR="6527" marT="652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0124">
                <a:tc gridSpan="5">
                  <a:txBody>
                    <a:bodyPr/>
                    <a:lstStyle/>
                    <a:p>
                      <a:pPr algn="ctr" fontAlgn="b"/>
                      <a:r>
                        <a:rPr lang="en-US" sz="1500" b="1" i="0" u="none" strike="noStrike" dirty="0" smtClean="0">
                          <a:solidFill>
                            <a:srgbClr val="FFFFFF"/>
                          </a:solidFill>
                          <a:latin typeface="Arial"/>
                        </a:rPr>
                        <a:t>Monday, August 13, 2012</a:t>
                      </a:r>
                      <a:endParaRPr lang="en-US" sz="1500" b="1" i="0" u="none" strike="noStrike" dirty="0">
                        <a:solidFill>
                          <a:srgbClr val="FFFFFF"/>
                        </a:solidFill>
                        <a:latin typeface="Arial"/>
                      </a:endParaRPr>
                    </a:p>
                  </a:txBody>
                  <a:tcPr marL="6527" marR="6527" marT="6527"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500" b="0" i="1" u="none" strike="noStrike">
                          <a:latin typeface="Arial"/>
                        </a:rPr>
                        <a:t>Power Pull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Backsquat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4-Way Med-Ball Hamstring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dirty="0">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Lateral Lunge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dirty="0">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Med-Ball Hip Raise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500" b="1" i="0" u="none" strike="noStrike" dirty="0" smtClean="0">
                          <a:solidFill>
                            <a:srgbClr val="FFFFFF"/>
                          </a:solidFill>
                          <a:latin typeface="Arial"/>
                        </a:rPr>
                        <a:t>Wednesday, August 15,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500" b="0" i="1" u="none" strike="noStrike">
                          <a:latin typeface="Arial"/>
                        </a:rPr>
                        <a:t>Push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Incline 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Pull-ups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Failure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Shoulder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Seated Row</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Super Circuit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EZ Curls/Skullcrushers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gridSpan="5">
                  <a:txBody>
                    <a:bodyPr/>
                    <a:lstStyle/>
                    <a:p>
                      <a:pPr algn="ctr" fontAlgn="b"/>
                      <a:r>
                        <a:rPr lang="en-US" sz="1500" b="1" i="0" u="none" strike="noStrike" dirty="0" smtClean="0">
                          <a:solidFill>
                            <a:srgbClr val="FFFFFF"/>
                          </a:solidFill>
                          <a:latin typeface="Arial"/>
                        </a:rPr>
                        <a:t>Friday, August 17, 2012</a:t>
                      </a:r>
                      <a:endParaRPr lang="en-US" sz="1500" b="1" i="0" u="none" strike="noStrike" dirty="0">
                        <a:solidFill>
                          <a:srgbClr val="FFFFFF"/>
                        </a:solidFill>
                        <a:latin typeface="Arial"/>
                      </a:endParaRPr>
                    </a:p>
                  </a:txBody>
                  <a:tcPr marL="6527" marR="6527" marT="65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727">
                <a:tc>
                  <a:txBody>
                    <a:bodyPr/>
                    <a:lstStyle/>
                    <a:p>
                      <a:pPr algn="ctr" fontAlgn="b"/>
                      <a:r>
                        <a:rPr lang="en-US" sz="1500" b="1" i="0" u="none" strike="noStrike">
                          <a:solidFill>
                            <a:srgbClr val="FFFFFF"/>
                          </a:solidFill>
                          <a:latin typeface="Arial"/>
                        </a:rPr>
                        <a:t>Exercise</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w/up</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a:solidFill>
                            <a:srgbClr val="FFFFFF"/>
                          </a:solidFill>
                          <a:latin typeface="Arial"/>
                        </a:rPr>
                        <a:t>Work set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1" i="0" u="none" strike="noStrike" dirty="0">
                          <a:solidFill>
                            <a:srgbClr val="FFFFFF"/>
                          </a:solidFill>
                          <a:latin typeface="Arial"/>
                        </a:rPr>
                        <a:t>Sets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330124">
                <a:tc>
                  <a:txBody>
                    <a:bodyPr/>
                    <a:lstStyle/>
                    <a:p>
                      <a:pPr algn="l" fontAlgn="b"/>
                      <a:r>
                        <a:rPr lang="en-US" sz="1500" b="0" i="1" u="none" strike="noStrike">
                          <a:latin typeface="Arial"/>
                        </a:rPr>
                        <a:t>Jump Shrug</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Bench Press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2-65%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2-75%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RDL</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Lat Pulldown</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2-82.5%</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Bulgarian Split Squat</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500" b="0" i="1" u="none" strike="noStrike">
                          <a:latin typeface="Arial"/>
                        </a:rPr>
                        <a:t>Use 30% Backsquat Max</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500" b="0" i="1" u="none" strike="noStrike">
                          <a:latin typeface="Arial"/>
                        </a:rPr>
                        <a:t>2 Each</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124">
                <a:tc>
                  <a:txBody>
                    <a:bodyPr/>
                    <a:lstStyle/>
                    <a:p>
                      <a:pPr algn="l" fontAlgn="b"/>
                      <a:r>
                        <a:rPr lang="en-US" sz="1500" b="0" i="1" u="none" strike="noStrike">
                          <a:latin typeface="Arial"/>
                        </a:rPr>
                        <a:t>Reverse Hyperextensions</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500" b="0" i="1" u="none" strike="noStrike">
                          <a:latin typeface="Arial"/>
                        </a:rPr>
                        <a:t> </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500" b="0" i="1" u="none" strike="noStrike">
                          <a:latin typeface="Arial"/>
                        </a:rPr>
                        <a:t>4</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1" u="none" strike="noStrike" dirty="0">
                          <a:latin typeface="Arial"/>
                        </a:rPr>
                        <a:t>2</a:t>
                      </a:r>
                    </a:p>
                  </a:txBody>
                  <a:tcPr marL="6527" marR="6527" marT="6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Sheet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981200" y="2895600"/>
            <a:ext cx="2895600" cy="2987040"/>
          </a:xfrm>
          <a:prstGeom prst="rect">
            <a:avLst/>
          </a:prstGeom>
        </p:spPr>
      </p:pic>
    </p:spTree>
    <p:extLst>
      <p:ext uri="{BB962C8B-B14F-4D97-AF65-F5344CB8AC3E}">
        <p14:creationId xmlns:p14="http://schemas.microsoft.com/office/powerpoint/2010/main" xmlns="" val="35731947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335675065"/>
              </p:ext>
            </p:extLst>
          </p:nvPr>
        </p:nvGraphicFramePr>
        <p:xfrm>
          <a:off x="274319" y="2011680"/>
          <a:ext cx="6309362" cy="5120642"/>
        </p:xfrm>
        <a:graphic>
          <a:graphicData uri="http://schemas.openxmlformats.org/drawingml/2006/table">
            <a:tbl>
              <a:tblPr/>
              <a:tblGrid>
                <a:gridCol w="775698"/>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gridCol w="172927"/>
              </a:tblGrid>
              <a:tr h="466592">
                <a:tc gridSpan="33">
                  <a:txBody>
                    <a:bodyPr/>
                    <a:lstStyle/>
                    <a:p>
                      <a:pPr algn="ctr" fontAlgn="ctr"/>
                      <a:r>
                        <a:rPr lang="en-US" sz="2500" b="0" i="0" u="none" strike="noStrike" dirty="0">
                          <a:solidFill>
                            <a:srgbClr val="000000"/>
                          </a:solidFill>
                          <a:effectLst/>
                          <a:latin typeface="CCSU"/>
                        </a:rPr>
                        <a:t>Blue Devil Men's Soccer</a:t>
                      </a:r>
                    </a:p>
                  </a:txBody>
                  <a:tcPr marL="4873" marR="4873" marT="4873"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7703">
                <a:tc>
                  <a:txBody>
                    <a:bodyPr/>
                    <a:lstStyle/>
                    <a:p>
                      <a:pPr algn="l" fontAlgn="ctr"/>
                      <a:r>
                        <a:rPr lang="en-US" sz="700" b="0"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gridSpan="4">
                  <a:txBody>
                    <a:bodyPr/>
                    <a:lstStyle/>
                    <a:p>
                      <a:pPr algn="ctr" fontAlgn="ctr"/>
                      <a:r>
                        <a:rPr lang="en-US" sz="500" b="1" i="0" u="none" strike="noStrike">
                          <a:solidFill>
                            <a:srgbClr val="000000"/>
                          </a:solidFill>
                          <a:effectLst/>
                          <a:latin typeface="Arial Rounded MT Bold"/>
                        </a:rPr>
                        <a:t>Power Pull</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SQUAT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SNATCH</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PUSH PRESS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BENCH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500" b="1" i="0" u="none" strike="noStrike">
                          <a:solidFill>
                            <a:srgbClr val="000000"/>
                          </a:solidFill>
                          <a:effectLst/>
                          <a:latin typeface="Arial Rounded MT Bold"/>
                        </a:rPr>
                        <a:t>LAT PULLDOWN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INCLINE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SEATED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SHOULDER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algn="ctr" fontAlgn="ctr"/>
                      <a:r>
                        <a:rPr lang="en-US" sz="500" b="1" i="0" u="none" strike="noStrike">
                          <a:solidFill>
                            <a:srgbClr val="000000"/>
                          </a:solidFill>
                          <a:effectLst/>
                          <a:latin typeface="Arial Rounded MT Bold"/>
                        </a:rPr>
                        <a:t>UPRIGHT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33759">
                <a:tc>
                  <a:txBody>
                    <a:bodyPr/>
                    <a:lstStyle/>
                    <a:p>
                      <a:pPr algn="ctr" fontAlgn="ctr"/>
                      <a:r>
                        <a:rPr lang="en-US" sz="500" b="0" i="0" u="none" strike="noStrike">
                          <a:solidFill>
                            <a:srgbClr val="000000"/>
                          </a:solidFill>
                          <a:effectLst/>
                          <a:latin typeface="Arial Rounded MT Bold"/>
                        </a:rPr>
                        <a:t>MAX CHART</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MAX</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WS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759">
                <a:tc>
                  <a:txBody>
                    <a:bodyPr/>
                    <a:lstStyle/>
                    <a:p>
                      <a:pPr algn="ctr" fontAlgn="ctr"/>
                      <a:r>
                        <a:rPr lang="en-US" sz="500" b="0" i="0" u="none" strike="noStrike">
                          <a:solidFill>
                            <a:srgbClr val="000000"/>
                          </a:solidFill>
                          <a:effectLst/>
                          <a:latin typeface="Arial Rounded MT Bold"/>
                        </a:rPr>
                        <a:t>NAME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85.0%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80.0%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400" b="1" i="0" u="none" strike="noStrike">
                          <a:solidFill>
                            <a:srgbClr val="000000"/>
                          </a:solidFill>
                          <a:effectLst/>
                          <a:latin typeface="Arial Narrow"/>
                        </a:rPr>
                        <a:t>75.0%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85.0%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fontAlgn="ctr"/>
                      <a:r>
                        <a:rPr lang="en-US" sz="4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400" b="1" i="0" u="none" strike="noStrike">
                          <a:solidFill>
                            <a:srgbClr val="000000"/>
                          </a:solidFill>
                          <a:effectLst/>
                          <a:latin typeface="Arial Narrow"/>
                        </a:rPr>
                        <a:t> </a:t>
                      </a:r>
                    </a:p>
                  </a:txBody>
                  <a:tcPr marL="4873" marR="4873" marT="48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400" b="1" i="0" u="none" strike="noStrike">
                          <a:solidFill>
                            <a:srgbClr val="000000"/>
                          </a:solidFill>
                          <a:effectLst/>
                          <a:latin typeface="Arial Narrow"/>
                        </a:rPr>
                        <a:t>90.0%</a:t>
                      </a:r>
                    </a:p>
                  </a:txBody>
                  <a:tcPr marL="4873" marR="4873" marT="48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r>
                        <a:rPr lang="en-US" sz="400" b="1"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400" b="1" i="0" u="none" strike="noStrike">
                          <a:solidFill>
                            <a:srgbClr val="000000"/>
                          </a:solidFill>
                          <a:effectLst/>
                          <a:latin typeface="Arial Narrow"/>
                        </a:rPr>
                        <a:t>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Abelse, Josef</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Bailey, Steven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 </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Bogle, Eddy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Chao, Josh</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Dioubate, Alpha</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Dioubate, Mamaoudou</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DiTommaso, Sal</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dirty="0">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Gamboa, Jose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Kurzatkowski, Mariusz</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75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80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Martins, Tiago</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Menzies, Jesse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335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305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Nobre, Manny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Obasi, Thomas</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Occhialini, Anthony</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Taglianetti, Nick</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220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250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160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185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Walmsley, Stephen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95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110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120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110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Walsh, Ben</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210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240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270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150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190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250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225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255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140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Wilson, Reese</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180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155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290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235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265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130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145</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165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205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185</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170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190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175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125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115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135</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91">
                <a:tc>
                  <a:txBody>
                    <a:bodyPr/>
                    <a:lstStyle/>
                    <a:p>
                      <a:pPr algn="l" fontAlgn="ctr"/>
                      <a:r>
                        <a:rPr lang="en-US" sz="700" b="0"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635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635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1" i="0" u="none" strike="noStrike">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0" i="0" u="none" strike="noStrike">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500" b="1" i="0" u="none" strike="noStrike" dirty="0">
                          <a:solidFill>
                            <a:srgbClr val="000000"/>
                          </a:solidFill>
                          <a:effectLst/>
                          <a:latin typeface="Arial Narrow"/>
                        </a:rPr>
                        <a:t> </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Arial Narrow"/>
                        </a:rPr>
                        <a:t>0</a:t>
                      </a:r>
                    </a:p>
                  </a:txBody>
                  <a:tcPr marL="4873" marR="4873" marT="48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894599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Max Chart</a:t>
            </a:r>
            <a:endParaRPr lang="en-US" dirty="0">
              <a:latin typeface="CCSU" pitchFamily="2" charset="0"/>
            </a:endParaRPr>
          </a:p>
        </p:txBody>
      </p:sp>
      <p:pic>
        <p:nvPicPr>
          <p:cNvPr id="4" name="Picture 3" descr="Small Strength Logo.JPG"/>
          <p:cNvPicPr>
            <a:picLocks noChangeAspect="1"/>
          </p:cNvPicPr>
          <p:nvPr/>
        </p:nvPicPr>
        <p:blipFill>
          <a:blip r:embed="rId2" cstate="print"/>
          <a:stretch>
            <a:fillRect/>
          </a:stretch>
        </p:blipFill>
        <p:spPr>
          <a:xfrm>
            <a:off x="1981200" y="2895600"/>
            <a:ext cx="2895600" cy="298704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81000" y="557215"/>
            <a:ext cx="6096000"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395288" y="557215"/>
            <a:ext cx="6067425"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14338" y="557215"/>
            <a:ext cx="6029325" cy="802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CSU" pitchFamily="2" charset="0"/>
              </a:rPr>
              <a:t>Alternate Lifts</a:t>
            </a:r>
            <a:endParaRPr lang="en-US" dirty="0">
              <a:latin typeface="CCSU" pitchFamily="2" charset="0"/>
            </a:endParaRPr>
          </a:p>
        </p:txBody>
      </p:sp>
      <p:pic>
        <p:nvPicPr>
          <p:cNvPr id="5" name="Picture 4" descr="Small Strength Logo.JPG"/>
          <p:cNvPicPr>
            <a:picLocks noChangeAspect="1"/>
          </p:cNvPicPr>
          <p:nvPr/>
        </p:nvPicPr>
        <p:blipFill>
          <a:blip r:embed="rId2" cstate="print"/>
          <a:stretch>
            <a:fillRect/>
          </a:stretch>
        </p:blipFill>
        <p:spPr>
          <a:xfrm>
            <a:off x="2110740" y="2743200"/>
            <a:ext cx="2636520" cy="256032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1" y="91446"/>
          <a:ext cx="6766560" cy="9052557"/>
        </p:xfrm>
        <a:graphic>
          <a:graphicData uri="http://schemas.openxmlformats.org/drawingml/2006/table">
            <a:tbl>
              <a:tblPr/>
              <a:tblGrid>
                <a:gridCol w="751840"/>
                <a:gridCol w="751840"/>
                <a:gridCol w="751840"/>
                <a:gridCol w="2255520"/>
                <a:gridCol w="751840"/>
                <a:gridCol w="751840"/>
                <a:gridCol w="751840"/>
              </a:tblGrid>
              <a:tr h="1270359">
                <a:tc gridSpan="7">
                  <a:txBody>
                    <a:bodyPr/>
                    <a:lstStyle/>
                    <a:p>
                      <a:pPr algn="ctr" fontAlgn="b"/>
                      <a:r>
                        <a:rPr lang="en-US" sz="2400" b="1" i="0" u="none" strike="noStrike" dirty="0">
                          <a:latin typeface="Arial"/>
                        </a:rPr>
                        <a:t>List Of Alternative Exercises</a:t>
                      </a:r>
                    </a:p>
                  </a:txBody>
                  <a:tcPr marL="7937" marR="7937" marT="7937"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3485">
                <a:tc gridSpan="3">
                  <a:txBody>
                    <a:bodyPr/>
                    <a:lstStyle/>
                    <a:p>
                      <a:pPr algn="ctr" fontAlgn="b"/>
                      <a:r>
                        <a:rPr lang="en-US" sz="1900" b="1" i="0" u="none" strike="noStrike" dirty="0">
                          <a:latin typeface="Arial"/>
                        </a:rPr>
                        <a:t>Lower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900" b="1" i="0" u="none" strike="noStrike" dirty="0">
                          <a:latin typeface="Arial"/>
                        </a:rPr>
                        <a:t>Upper Body</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900" b="1" i="0" u="none" strike="noStrike" dirty="0">
                          <a:latin typeface="Arial"/>
                        </a:rPr>
                        <a:t>Explosive/Olympic</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Backsquat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DB </a:t>
                      </a:r>
                      <a:r>
                        <a:rPr lang="en-US" sz="1600" b="0" i="0" u="none" strike="noStrike" dirty="0" err="1">
                          <a:latin typeface="Arial"/>
                        </a:rPr>
                        <a:t>Frontsquat</a:t>
                      </a:r>
                      <a:endParaRPr lang="en-US" sz="1600" b="0" i="0" u="none" strike="noStrike" dirty="0">
                        <a:latin typeface="Arial"/>
                      </a:endParaRP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Power Clean</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dirty="0">
                          <a:latin typeface="Arial"/>
                        </a:rPr>
                        <a:t>Trap Bar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Smith Machine Bench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Barbell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Barbell Dead Lift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DB Jump Shrug</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dirty="0">
                          <a:latin typeface="Arial"/>
                        </a:rPr>
                        <a:t>DB Incline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Backsquat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Incine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Power Pull</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Smith Machine Frontsquat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Barbell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Barbell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Full Body Squat</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DB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gridSpan="3">
                  <a:txBody>
                    <a:bodyPr/>
                    <a:lstStyle/>
                    <a:p>
                      <a:pPr algn="ctr" fontAlgn="b"/>
                      <a:r>
                        <a:rPr lang="en-US" sz="1600" b="0" i="0" u="none" strike="noStrike">
                          <a:latin typeface="Arial"/>
                        </a:rPr>
                        <a:t>Single Leg Leg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1600" b="0" i="0" u="none" strike="noStrike">
                          <a:latin typeface="Arial"/>
                        </a:rPr>
                        <a:t>Smith Machine Shoulder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latin typeface="Arial"/>
                        </a:rPr>
                        <a:t>Single Arm DB Push Press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Single Arm Bentover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a:latin typeface="Arial"/>
                        </a:rPr>
                        <a:t>Box Jumps</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Barbell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DB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r h="539901">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0" i="0" u="none" strike="noStrike">
                          <a:latin typeface="Arial"/>
                        </a:rPr>
                        <a:t>Smith Machine Upright Row</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1600" b="0" i="0" u="none" strike="noStrike" dirty="0">
                          <a:latin typeface="Arial"/>
                        </a:rPr>
                        <a:t> </a:t>
                      </a:r>
                    </a:p>
                  </a:txBody>
                  <a:tcPr marL="7937" marR="7937" marT="79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4797</Words>
  <Application>Microsoft Office PowerPoint</Application>
  <PresentationFormat>On-screen Show (4:3)</PresentationFormat>
  <Paragraphs>3074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Blue Devil  Men’s Soccer</vt:lpstr>
      <vt:lpstr>Slide 2</vt:lpstr>
      <vt:lpstr>Abdominals/Low Back</vt:lpstr>
      <vt:lpstr>Slide 4</vt:lpstr>
      <vt:lpstr>Slide 5</vt:lpstr>
      <vt:lpstr>Slide 6</vt:lpstr>
      <vt:lpstr>Slide 7</vt:lpstr>
      <vt:lpstr>Slide 8</vt:lpstr>
      <vt:lpstr>Workout</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Max Sheet</vt:lpstr>
      <vt:lpstr>Slide 23</vt:lpstr>
      <vt:lpstr>Max Chart</vt:lpstr>
      <vt:lpstr>Slide 25</vt:lpstr>
      <vt:lpstr>Slide 26</vt:lpstr>
      <vt:lpstr>Slide 27</vt:lpstr>
      <vt:lpstr>Alternate Lifts</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Phillip</dc:creator>
  <cp:lastModifiedBy>CCSU</cp:lastModifiedBy>
  <cp:revision>15</cp:revision>
  <dcterms:created xsi:type="dcterms:W3CDTF">2011-05-11T03:07:18Z</dcterms:created>
  <dcterms:modified xsi:type="dcterms:W3CDTF">2012-05-04T11:37:24Z</dcterms:modified>
</cp:coreProperties>
</file>