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sldIdLst>
    <p:sldId id="256" r:id="rId4"/>
    <p:sldId id="257" r:id="rId5"/>
    <p:sldId id="258" r:id="rId6"/>
    <p:sldId id="279" r:id="rId7"/>
    <p:sldId id="273" r:id="rId8"/>
    <p:sldId id="274" r:id="rId9"/>
    <p:sldId id="280" r:id="rId10"/>
    <p:sldId id="281"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88" r:id="rId25"/>
    <p:sldId id="289" r:id="rId26"/>
    <p:sldId id="282" r:id="rId27"/>
    <p:sldId id="283" r:id="rId28"/>
    <p:sldId id="284" r:id="rId29"/>
    <p:sldId id="285" r:id="rId30"/>
    <p:sldId id="277" r:id="rId31"/>
    <p:sldId id="278" r:id="rId32"/>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8" d="100"/>
          <a:sy n="78" d="100"/>
        </p:scale>
        <p:origin x="-1488" y="-84"/>
      </p:cViewPr>
      <p:guideLst>
        <p:guide orient="horz" pos="2880"/>
        <p:guide pos="216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AD542A1-BFA3-4526-B0B6-272D2838D3A0}" type="datetimeFigureOut">
              <a:rPr lang="en-US" smtClean="0"/>
              <a:pPr/>
              <a:t>5/4/2012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62D50F-AD73-4B37-9934-BAFA04F0371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D542A1-BFA3-4526-B0B6-272D2838D3A0}" type="datetimeFigureOut">
              <a:rPr lang="en-US" smtClean="0"/>
              <a:pPr/>
              <a:t>5/4/2012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62D50F-AD73-4B37-9934-BAFA04F0371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AD542A1-BFA3-4526-B0B6-272D2838D3A0}" type="datetimeFigureOut">
              <a:rPr lang="en-US" smtClean="0"/>
              <a:pPr/>
              <a:t>5/4/2012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62D50F-AD73-4B37-9934-BAFA04F0371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AD542A1-BFA3-4526-B0B6-272D2838D3A0}" type="datetimeFigureOut">
              <a:rPr lang="en-US" smtClean="0"/>
              <a:pPr/>
              <a:t>5/4/2012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62D50F-AD73-4B37-9934-BAFA04F0371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AD542A1-BFA3-4526-B0B6-272D2838D3A0}" type="datetimeFigureOut">
              <a:rPr lang="en-US" smtClean="0"/>
              <a:pPr/>
              <a:t>5/4/2012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62D50F-AD73-4B37-9934-BAFA04F0371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AD542A1-BFA3-4526-B0B6-272D2838D3A0}" type="datetimeFigureOut">
              <a:rPr lang="en-US" smtClean="0"/>
              <a:pPr/>
              <a:t>5/4/2012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62D50F-AD73-4B37-9934-BAFA04F0371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D542A1-BFA3-4526-B0B6-272D2838D3A0}" type="datetimeFigureOut">
              <a:rPr lang="en-US" smtClean="0"/>
              <a:pPr/>
              <a:t>5/4/2012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62D50F-AD73-4B37-9934-BAFA04F0371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D542A1-BFA3-4526-B0B6-272D2838D3A0}" type="datetimeFigureOut">
              <a:rPr lang="en-US" smtClean="0"/>
              <a:pPr/>
              <a:t>5/4/2012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62D50F-AD73-4B37-9934-BAFA04F0371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D542A1-BFA3-4526-B0B6-272D2838D3A0}" type="datetimeFigureOut">
              <a:rPr lang="en-US" smtClean="0"/>
              <a:pPr/>
              <a:t>5/4/2012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62D50F-AD73-4B37-9934-BAFA04F0371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D542A1-BFA3-4526-B0B6-272D2838D3A0}" type="datetimeFigureOut">
              <a:rPr lang="en-US" smtClean="0"/>
              <a:pPr/>
              <a:t>5/4/2012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62D50F-AD73-4B37-9934-BAFA04F0371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488951"/>
            <a:ext cx="1157288" cy="104013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57175" y="488951"/>
            <a:ext cx="3357563" cy="10401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D542A1-BFA3-4526-B0B6-272D2838D3A0}" type="datetimeFigureOut">
              <a:rPr lang="en-US" smtClean="0"/>
              <a:pPr/>
              <a:t>5/4/2012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62D50F-AD73-4B37-9934-BAFA04F0371A}"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70"/>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1398AF-6395-4AEF-9063-7A13127D2E2A}" type="datetimeFigureOut">
              <a:rPr lang="en-US" smtClean="0">
                <a:solidFill>
                  <a:prstClr val="black">
                    <a:tint val="75000"/>
                  </a:prstClr>
                </a:solidFill>
              </a:rPr>
              <a:pPr/>
              <a:t>5/4/2012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262D17F-A5B0-4324-BF48-76F36BFFC2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419318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1398AF-6395-4AEF-9063-7A13127D2E2A}" type="datetimeFigureOut">
              <a:rPr lang="en-US" smtClean="0">
                <a:solidFill>
                  <a:prstClr val="black">
                    <a:tint val="75000"/>
                  </a:prstClr>
                </a:solidFill>
              </a:rPr>
              <a:pPr/>
              <a:t>5/4/2012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262D17F-A5B0-4324-BF48-76F36BFFC2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41864243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21"/>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1398AF-6395-4AEF-9063-7A13127D2E2A}" type="datetimeFigureOut">
              <a:rPr lang="en-US" smtClean="0">
                <a:solidFill>
                  <a:prstClr val="black">
                    <a:tint val="75000"/>
                  </a:prstClr>
                </a:solidFill>
              </a:rPr>
              <a:pPr/>
              <a:t>5/4/2012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262D17F-A5B0-4324-BF48-76F36BFFC2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8493680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7177" y="2844801"/>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628902" y="2844801"/>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11398AF-6395-4AEF-9063-7A13127D2E2A}" type="datetimeFigureOut">
              <a:rPr lang="en-US" smtClean="0">
                <a:solidFill>
                  <a:prstClr val="black">
                    <a:tint val="75000"/>
                  </a:prstClr>
                </a:solidFill>
              </a:rPr>
              <a:pPr/>
              <a:t>5/4/2012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262D17F-A5B0-4324-BF48-76F36BFFC2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497602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2"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2"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71"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71"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11398AF-6395-4AEF-9063-7A13127D2E2A}" type="datetimeFigureOut">
              <a:rPr lang="en-US" smtClean="0">
                <a:solidFill>
                  <a:prstClr val="black">
                    <a:tint val="75000"/>
                  </a:prstClr>
                </a:solidFill>
              </a:rPr>
              <a:pPr/>
              <a:t>5/4/2012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262D17F-A5B0-4324-BF48-76F36BFFC2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2125616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11398AF-6395-4AEF-9063-7A13127D2E2A}" type="datetimeFigureOut">
              <a:rPr lang="en-US" smtClean="0">
                <a:solidFill>
                  <a:prstClr val="black">
                    <a:tint val="75000"/>
                  </a:prstClr>
                </a:solidFill>
              </a:rPr>
              <a:pPr/>
              <a:t>5/4/2012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262D17F-A5B0-4324-BF48-76F36BFFC2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8130681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1398AF-6395-4AEF-9063-7A13127D2E2A}" type="datetimeFigureOut">
              <a:rPr lang="en-US" smtClean="0">
                <a:solidFill>
                  <a:prstClr val="black">
                    <a:tint val="75000"/>
                  </a:prstClr>
                </a:solidFill>
              </a:rPr>
              <a:pPr/>
              <a:t>5/4/2012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262D17F-A5B0-4324-BF48-76F36BFFC2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40363274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2"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9" y="364070"/>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2" y="1913470"/>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1398AF-6395-4AEF-9063-7A13127D2E2A}" type="datetimeFigureOut">
              <a:rPr lang="en-US" smtClean="0">
                <a:solidFill>
                  <a:prstClr val="black">
                    <a:tint val="75000"/>
                  </a:prstClr>
                </a:solidFill>
              </a:rPr>
              <a:pPr/>
              <a:t>5/4/2012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262D17F-A5B0-4324-BF48-76F36BFFC2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9218835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1"/>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2"/>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1398AF-6395-4AEF-9063-7A13127D2E2A}" type="datetimeFigureOut">
              <a:rPr lang="en-US" smtClean="0">
                <a:solidFill>
                  <a:prstClr val="black">
                    <a:tint val="75000"/>
                  </a:prstClr>
                </a:solidFill>
              </a:rPr>
              <a:pPr/>
              <a:t>5/4/2012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262D17F-A5B0-4324-BF48-76F36BFFC2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3728818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1398AF-6395-4AEF-9063-7A13127D2E2A}" type="datetimeFigureOut">
              <a:rPr lang="en-US" smtClean="0">
                <a:solidFill>
                  <a:prstClr val="black">
                    <a:tint val="75000"/>
                  </a:prstClr>
                </a:solidFill>
              </a:rPr>
              <a:pPr/>
              <a:t>5/4/2012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262D17F-A5B0-4324-BF48-76F36BFFC2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0363717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488951"/>
            <a:ext cx="1157288" cy="104013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57177" y="488951"/>
            <a:ext cx="3357563" cy="10401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1398AF-6395-4AEF-9063-7A13127D2E2A}" type="datetimeFigureOut">
              <a:rPr lang="en-US" smtClean="0">
                <a:solidFill>
                  <a:prstClr val="black">
                    <a:tint val="75000"/>
                  </a:prstClr>
                </a:solidFill>
              </a:rPr>
              <a:pPr/>
              <a:t>5/4/2012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262D17F-A5B0-4324-BF48-76F36BFFC2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2497750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70"/>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1398AF-6395-4AEF-9063-7A13127D2E2A}" type="datetimeFigureOut">
              <a:rPr lang="en-US" smtClean="0">
                <a:solidFill>
                  <a:prstClr val="black">
                    <a:tint val="75000"/>
                  </a:prstClr>
                </a:solidFill>
              </a:rPr>
              <a:pPr/>
              <a:t>5/4/2012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262D17F-A5B0-4324-BF48-76F36BFFC2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884536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1398AF-6395-4AEF-9063-7A13127D2E2A}" type="datetimeFigureOut">
              <a:rPr lang="en-US" smtClean="0">
                <a:solidFill>
                  <a:prstClr val="black">
                    <a:tint val="75000"/>
                  </a:prstClr>
                </a:solidFill>
              </a:rPr>
              <a:pPr/>
              <a:t>5/4/2012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262D17F-A5B0-4324-BF48-76F36BFFC2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8725538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21"/>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1398AF-6395-4AEF-9063-7A13127D2E2A}" type="datetimeFigureOut">
              <a:rPr lang="en-US" smtClean="0">
                <a:solidFill>
                  <a:prstClr val="black">
                    <a:tint val="75000"/>
                  </a:prstClr>
                </a:solidFill>
              </a:rPr>
              <a:pPr/>
              <a:t>5/4/2012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262D17F-A5B0-4324-BF48-76F36BFFC2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4522752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7177" y="2844801"/>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628902" y="2844801"/>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11398AF-6395-4AEF-9063-7A13127D2E2A}" type="datetimeFigureOut">
              <a:rPr lang="en-US" smtClean="0">
                <a:solidFill>
                  <a:prstClr val="black">
                    <a:tint val="75000"/>
                  </a:prstClr>
                </a:solidFill>
              </a:rPr>
              <a:pPr/>
              <a:t>5/4/2012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262D17F-A5B0-4324-BF48-76F36BFFC2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4780371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2"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2"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71"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71"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11398AF-6395-4AEF-9063-7A13127D2E2A}" type="datetimeFigureOut">
              <a:rPr lang="en-US" smtClean="0">
                <a:solidFill>
                  <a:prstClr val="black">
                    <a:tint val="75000"/>
                  </a:prstClr>
                </a:solidFill>
              </a:rPr>
              <a:pPr/>
              <a:t>5/4/2012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262D17F-A5B0-4324-BF48-76F36BFFC2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5605382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11398AF-6395-4AEF-9063-7A13127D2E2A}" type="datetimeFigureOut">
              <a:rPr lang="en-US" smtClean="0">
                <a:solidFill>
                  <a:prstClr val="black">
                    <a:tint val="75000"/>
                  </a:prstClr>
                </a:solidFill>
              </a:rPr>
              <a:pPr/>
              <a:t>5/4/2012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262D17F-A5B0-4324-BF48-76F36BFFC2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0545614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1398AF-6395-4AEF-9063-7A13127D2E2A}" type="datetimeFigureOut">
              <a:rPr lang="en-US" smtClean="0">
                <a:solidFill>
                  <a:prstClr val="black">
                    <a:tint val="75000"/>
                  </a:prstClr>
                </a:solidFill>
              </a:rPr>
              <a:pPr/>
              <a:t>5/4/2012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262D17F-A5B0-4324-BF48-76F36BFFC2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07967471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2"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9" y="364070"/>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2" y="1913470"/>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1398AF-6395-4AEF-9063-7A13127D2E2A}" type="datetimeFigureOut">
              <a:rPr lang="en-US" smtClean="0">
                <a:solidFill>
                  <a:prstClr val="black">
                    <a:tint val="75000"/>
                  </a:prstClr>
                </a:solidFill>
              </a:rPr>
              <a:pPr/>
              <a:t>5/4/2012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262D17F-A5B0-4324-BF48-76F36BFFC2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9843887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1"/>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2"/>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1398AF-6395-4AEF-9063-7A13127D2E2A}" type="datetimeFigureOut">
              <a:rPr lang="en-US" smtClean="0">
                <a:solidFill>
                  <a:prstClr val="black">
                    <a:tint val="75000"/>
                  </a:prstClr>
                </a:solidFill>
              </a:rPr>
              <a:pPr/>
              <a:t>5/4/2012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262D17F-A5B0-4324-BF48-76F36BFFC2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27318773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1398AF-6395-4AEF-9063-7A13127D2E2A}" type="datetimeFigureOut">
              <a:rPr lang="en-US" smtClean="0">
                <a:solidFill>
                  <a:prstClr val="black">
                    <a:tint val="75000"/>
                  </a:prstClr>
                </a:solidFill>
              </a:rPr>
              <a:pPr/>
              <a:t>5/4/2012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262D17F-A5B0-4324-BF48-76F36BFFC2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0333150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488951"/>
            <a:ext cx="1157288" cy="104013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57177" y="488951"/>
            <a:ext cx="3357563" cy="10401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1398AF-6395-4AEF-9063-7A13127D2E2A}" type="datetimeFigureOut">
              <a:rPr lang="en-US" smtClean="0">
                <a:solidFill>
                  <a:prstClr val="black">
                    <a:tint val="75000"/>
                  </a:prstClr>
                </a:solidFill>
              </a:rPr>
              <a:pPr/>
              <a:t>5/4/2012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262D17F-A5B0-4324-BF48-76F36BFFC2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271446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DAD542A1-BFA3-4526-B0B6-272D2838D3A0}" type="datetimeFigureOut">
              <a:rPr lang="en-US" smtClean="0"/>
              <a:pPr/>
              <a:t>5/4/2012</a:t>
            </a:fld>
            <a:endParaRPr lang="en-US"/>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5662D50F-AD73-4B37-9934-BAFA04F0371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4"/>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7"/>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E11398AF-6395-4AEF-9063-7A13127D2E2A}" type="datetimeFigureOut">
              <a:rPr lang="en-US" smtClean="0">
                <a:solidFill>
                  <a:prstClr val="black">
                    <a:tint val="75000"/>
                  </a:prstClr>
                </a:solidFill>
              </a:rPr>
              <a:pPr/>
              <a:t>5/4/2012</a:t>
            </a:fld>
            <a:endParaRPr lang="en-US">
              <a:solidFill>
                <a:prstClr val="black">
                  <a:tint val="75000"/>
                </a:prstClr>
              </a:solidFill>
            </a:endParaRPr>
          </a:p>
        </p:txBody>
      </p:sp>
      <p:sp>
        <p:nvSpPr>
          <p:cNvPr id="5" name="Footer Placeholder 4"/>
          <p:cNvSpPr>
            <a:spLocks noGrp="1"/>
          </p:cNvSpPr>
          <p:nvPr>
            <p:ph type="ftr" sz="quarter" idx="3"/>
          </p:nvPr>
        </p:nvSpPr>
        <p:spPr>
          <a:xfrm>
            <a:off x="2343150" y="8475137"/>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4914900" y="8475137"/>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C262D17F-A5B0-4324-BF48-76F36BFFC2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1643651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4"/>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7"/>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E11398AF-6395-4AEF-9063-7A13127D2E2A}" type="datetimeFigureOut">
              <a:rPr lang="en-US" smtClean="0">
                <a:solidFill>
                  <a:prstClr val="black">
                    <a:tint val="75000"/>
                  </a:prstClr>
                </a:solidFill>
              </a:rPr>
              <a:pPr/>
              <a:t>5/4/2012</a:t>
            </a:fld>
            <a:endParaRPr lang="en-US">
              <a:solidFill>
                <a:prstClr val="black">
                  <a:tint val="75000"/>
                </a:prstClr>
              </a:solidFill>
            </a:endParaRPr>
          </a:p>
        </p:txBody>
      </p:sp>
      <p:sp>
        <p:nvSpPr>
          <p:cNvPr id="5" name="Footer Placeholder 4"/>
          <p:cNvSpPr>
            <a:spLocks noGrp="1"/>
          </p:cNvSpPr>
          <p:nvPr>
            <p:ph type="ftr" sz="quarter" idx="3"/>
          </p:nvPr>
        </p:nvSpPr>
        <p:spPr>
          <a:xfrm>
            <a:off x="2343150" y="8475137"/>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4914900" y="8475137"/>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C262D17F-A5B0-4324-BF48-76F36BFFC2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1149689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mailto:st_giampap@mail.ccsu.edu"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14350" y="609601"/>
            <a:ext cx="5829300" cy="1960033"/>
          </a:xfrm>
        </p:spPr>
        <p:txBody>
          <a:bodyPr/>
          <a:lstStyle/>
          <a:p>
            <a:r>
              <a:rPr lang="en-US" dirty="0" smtClean="0">
                <a:latin typeface="CCSU" pitchFamily="2" charset="0"/>
              </a:rPr>
              <a:t>Blue Devil</a:t>
            </a:r>
            <a:br>
              <a:rPr lang="en-US" dirty="0" smtClean="0">
                <a:latin typeface="CCSU" pitchFamily="2" charset="0"/>
              </a:rPr>
            </a:br>
            <a:r>
              <a:rPr lang="en-US" dirty="0" smtClean="0">
                <a:latin typeface="CCSU" pitchFamily="2" charset="0"/>
              </a:rPr>
              <a:t>Men’s Soccer</a:t>
            </a:r>
            <a:endParaRPr lang="en-US" dirty="0">
              <a:latin typeface="CCSU" pitchFamily="2" charset="0"/>
            </a:endParaRPr>
          </a:p>
        </p:txBody>
      </p:sp>
      <p:sp>
        <p:nvSpPr>
          <p:cNvPr id="3" name="Subtitle 2"/>
          <p:cNvSpPr>
            <a:spLocks noGrp="1"/>
          </p:cNvSpPr>
          <p:nvPr>
            <p:ph type="subTitle" idx="1"/>
          </p:nvPr>
        </p:nvSpPr>
        <p:spPr>
          <a:xfrm>
            <a:off x="1028700" y="2895600"/>
            <a:ext cx="4800600" cy="2336800"/>
          </a:xfrm>
        </p:spPr>
        <p:txBody>
          <a:bodyPr/>
          <a:lstStyle/>
          <a:p>
            <a:r>
              <a:rPr lang="en-US" dirty="0" smtClean="0">
                <a:latin typeface="CCSU" pitchFamily="2" charset="0"/>
              </a:rPr>
              <a:t>Summer Program</a:t>
            </a:r>
          </a:p>
          <a:p>
            <a:r>
              <a:rPr lang="en-US" dirty="0" smtClean="0">
                <a:latin typeface="CCSU" pitchFamily="2" charset="0"/>
              </a:rPr>
              <a:t>Summer 2012</a:t>
            </a:r>
            <a:endParaRPr lang="en-US" dirty="0">
              <a:latin typeface="CCSU" pitchFamily="2" charset="0"/>
            </a:endParaRPr>
          </a:p>
        </p:txBody>
      </p:sp>
      <p:pic>
        <p:nvPicPr>
          <p:cNvPr id="5" name="Picture 4" descr="Small Strength Logo.JPG"/>
          <p:cNvPicPr>
            <a:picLocks noChangeAspect="1"/>
          </p:cNvPicPr>
          <p:nvPr/>
        </p:nvPicPr>
        <p:blipFill>
          <a:blip r:embed="rId2" cstate="print"/>
          <a:stretch>
            <a:fillRect/>
          </a:stretch>
        </p:blipFill>
        <p:spPr>
          <a:xfrm>
            <a:off x="2209800" y="4724400"/>
            <a:ext cx="2438400" cy="237744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900" y="228601"/>
            <a:ext cx="6172200" cy="7939619"/>
          </a:xfrm>
        </p:spPr>
        <p:txBody>
          <a:bodyPr>
            <a:normAutofit fontScale="70000" lnSpcReduction="20000"/>
          </a:bodyPr>
          <a:lstStyle/>
          <a:p>
            <a:pPr>
              <a:buNone/>
            </a:pPr>
            <a:r>
              <a:rPr lang="en-US" dirty="0" smtClean="0"/>
              <a:t>Blue Devils,</a:t>
            </a:r>
          </a:p>
          <a:p>
            <a:pPr>
              <a:buNone/>
            </a:pPr>
            <a:endParaRPr lang="en-US" dirty="0" smtClean="0"/>
          </a:p>
          <a:p>
            <a:pPr>
              <a:buNone/>
            </a:pPr>
            <a:r>
              <a:rPr lang="en-US" dirty="0"/>
              <a:t>	</a:t>
            </a:r>
            <a:r>
              <a:rPr lang="en-US" dirty="0" smtClean="0"/>
              <a:t>Welcome to the summer, hopefully everyone did well on their exams and is ready to begin summer workouts. The following packets includes a cork workout that will be done each day, a 12 week program, and a list of alternate exercises. The packet also includes a max sheet. To see the max sheet clearly increase the visibility to at least 130%. The program is designed to maintain strength in preparation for the upcoming season. It is important to follow the program as it’s designed to the goals on the training phase. Also, there are videos of each exercise on the website so, if you have any questions about a video you can go to the video section of the website and click on a video and it will show you how to perform an exercise. If you have any questions about the program please email me at </a:t>
            </a:r>
            <a:r>
              <a:rPr lang="en-US" dirty="0" smtClean="0">
                <a:hlinkClick r:id="rId2"/>
              </a:rPr>
              <a:t>st_giampap@mail.ccsu.edu</a:t>
            </a:r>
            <a:r>
              <a:rPr lang="en-US" dirty="0" smtClean="0"/>
              <a:t>. Have a great summer!</a:t>
            </a:r>
          </a:p>
          <a:p>
            <a:pPr>
              <a:buNone/>
            </a:pPr>
            <a:endParaRPr lang="en-US" dirty="0"/>
          </a:p>
          <a:p>
            <a:pPr>
              <a:buNone/>
            </a:pPr>
            <a:r>
              <a:rPr lang="en-US" dirty="0" smtClean="0"/>
              <a:t>				Sincerely,</a:t>
            </a:r>
          </a:p>
          <a:p>
            <a:pPr>
              <a:buNone/>
            </a:pPr>
            <a:r>
              <a:rPr lang="en-US" dirty="0"/>
              <a:t>	</a:t>
            </a:r>
            <a:r>
              <a:rPr lang="en-US" dirty="0" smtClean="0"/>
              <a:t>				Coach </a:t>
            </a:r>
            <a:r>
              <a:rPr lang="en-US" dirty="0" err="1" smtClean="0"/>
              <a:t>Giampa</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CSU" pitchFamily="2" charset="0"/>
              </a:rPr>
              <a:t>Abdominals/Low Back</a:t>
            </a:r>
            <a:endParaRPr lang="en-US" dirty="0">
              <a:latin typeface="CCSU" pitchFamily="2" charset="0"/>
            </a:endParaRPr>
          </a:p>
        </p:txBody>
      </p:sp>
      <p:pic>
        <p:nvPicPr>
          <p:cNvPr id="5" name="Picture 4" descr="Small Strength Logo.JPG"/>
          <p:cNvPicPr>
            <a:picLocks noChangeAspect="1"/>
          </p:cNvPicPr>
          <p:nvPr/>
        </p:nvPicPr>
        <p:blipFill>
          <a:blip r:embed="rId2" cstate="print"/>
          <a:stretch>
            <a:fillRect/>
          </a:stretch>
        </p:blipFill>
        <p:spPr>
          <a:xfrm>
            <a:off x="2034540" y="2743200"/>
            <a:ext cx="2788920" cy="256032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nvGraphicFramePr>
        <p:xfrm>
          <a:off x="45719" y="91441"/>
          <a:ext cx="6766562" cy="9052559"/>
        </p:xfrm>
        <a:graphic>
          <a:graphicData uri="http://schemas.openxmlformats.org/drawingml/2006/table">
            <a:tbl>
              <a:tblPr/>
              <a:tblGrid>
                <a:gridCol w="558788"/>
                <a:gridCol w="558788"/>
                <a:gridCol w="558788"/>
                <a:gridCol w="1885904"/>
                <a:gridCol w="558788"/>
                <a:gridCol w="558788"/>
                <a:gridCol w="410358"/>
                <a:gridCol w="1676360"/>
              </a:tblGrid>
              <a:tr h="844907">
                <a:tc gridSpan="3">
                  <a:txBody>
                    <a:bodyPr/>
                    <a:lstStyle/>
                    <a:p>
                      <a:pPr algn="ctr" fontAlgn="b"/>
                      <a:r>
                        <a:rPr lang="en-US" sz="1400" b="1" i="0" u="none" strike="noStrike" dirty="0">
                          <a:latin typeface="Arial"/>
                        </a:rPr>
                        <a:t>Flexion/Extension</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400" b="1" i="0" u="none" strike="noStrike" dirty="0">
                          <a:latin typeface="Arial"/>
                        </a:rPr>
                        <a:t>Plank</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400" b="1" i="0" u="none" strike="noStrike" dirty="0">
                          <a:latin typeface="Arial"/>
                        </a:rPr>
                        <a:t>Rotation</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400" b="1" i="0" u="none" strike="noStrike" dirty="0">
                          <a:latin typeface="Arial"/>
                        </a:rPr>
                        <a:t>Low Back</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3971">
                <a:tc gridSpan="3">
                  <a:txBody>
                    <a:bodyPr/>
                    <a:lstStyle/>
                    <a:p>
                      <a:pPr algn="ctr" fontAlgn="b"/>
                      <a:r>
                        <a:rPr lang="en-US" sz="1400" b="1" i="0" u="none" strike="noStrike" dirty="0">
                          <a:latin typeface="Arial"/>
                        </a:rPr>
                        <a:t>Choose 1</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400" b="1" i="0" u="none" strike="noStrike" dirty="0">
                          <a:latin typeface="Arial"/>
                        </a:rPr>
                        <a:t>Choose 1</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400" b="1" i="0" u="none" strike="noStrike" dirty="0">
                          <a:latin typeface="Arial"/>
                        </a:rPr>
                        <a:t>Choose 1: Perform</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400" b="1" i="0" u="none" strike="noStrike" dirty="0">
                          <a:latin typeface="Arial"/>
                        </a:rPr>
                        <a:t>Choose 1: Perform 15 reps</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3971">
                <a:tc>
                  <a:txBody>
                    <a:bodyPr/>
                    <a:lstStyle/>
                    <a:p>
                      <a:pPr algn="l" fontAlgn="b"/>
                      <a:r>
                        <a:rPr lang="en-US" sz="16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dirty="0">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dirty="0">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600" b="1" i="0" u="none" strike="noStrike" dirty="0">
                          <a:latin typeface="Arial"/>
                        </a:rPr>
                        <a:t> </a:t>
                      </a:r>
                    </a:p>
                  </a:txBody>
                  <a:tcPr marL="5902" marR="5902" marT="5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400" b="1" i="0" u="none" strike="noStrike" dirty="0">
                          <a:latin typeface="Arial"/>
                        </a:rPr>
                        <a:t>Or Hold for :45</a:t>
                      </a:r>
                    </a:p>
                  </a:txBody>
                  <a:tcPr marL="5902" marR="5902" marT="59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3971">
                <a:tc gridSpan="3">
                  <a:txBody>
                    <a:bodyPr/>
                    <a:lstStyle/>
                    <a:p>
                      <a:pPr algn="ctr" fontAlgn="b"/>
                      <a:r>
                        <a:rPr lang="en-US" sz="1400" b="0" i="0" u="none" strike="noStrike" dirty="0">
                          <a:latin typeface="Arial"/>
                        </a:rPr>
                        <a:t>Regular Crunch</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400" b="0" i="0" u="none" strike="noStrike" dirty="0">
                          <a:latin typeface="Arial"/>
                        </a:rPr>
                        <a:t>Side Plank Hold (Time)</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400" b="0" i="0" u="none" strike="noStrike">
                          <a:latin typeface="Arial"/>
                        </a:rPr>
                        <a:t>Russian Twist</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400" b="0" i="0" u="none" strike="noStrike">
                          <a:latin typeface="Arial"/>
                        </a:rPr>
                        <a:t>Dead Fish (Reps)</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3971">
                <a:tc gridSpan="3">
                  <a:txBody>
                    <a:bodyPr/>
                    <a:lstStyle/>
                    <a:p>
                      <a:pPr algn="ctr" fontAlgn="b"/>
                      <a:r>
                        <a:rPr lang="en-US" sz="1400" b="0" i="0" u="none" strike="noStrike" dirty="0">
                          <a:latin typeface="Arial"/>
                        </a:rPr>
                        <a:t>Crossover Crunch</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400" b="0" i="0" u="none" strike="noStrike" dirty="0">
                          <a:latin typeface="Arial"/>
                        </a:rPr>
                        <a:t>Side Plank Leg Raises (Reps)</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400" b="0" i="0" u="none" strike="noStrike" dirty="0">
                          <a:latin typeface="Arial"/>
                        </a:rPr>
                        <a:t>Rocky Twist</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400" b="0" i="0" u="none" strike="noStrike">
                          <a:latin typeface="Arial"/>
                        </a:rPr>
                        <a:t>Dead Fish Hold (Time)</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3971">
                <a:tc gridSpan="3">
                  <a:txBody>
                    <a:bodyPr/>
                    <a:lstStyle/>
                    <a:p>
                      <a:pPr algn="ctr" fontAlgn="b"/>
                      <a:r>
                        <a:rPr lang="en-US" sz="1400" b="0" i="0" u="none" strike="noStrike">
                          <a:latin typeface="Arial"/>
                        </a:rPr>
                        <a:t>Elevated Crossover Crunch</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400" b="0" i="0" u="none" strike="noStrike" dirty="0">
                          <a:latin typeface="Arial"/>
                        </a:rPr>
                        <a:t>Side Plank Leg Raise Hold (Time)</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400" b="0" i="0" u="none" strike="noStrike">
                          <a:latin typeface="Arial"/>
                        </a:rPr>
                        <a:t>Prisoner Twist</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400" b="0" i="0" u="none" strike="noStrike" dirty="0">
                          <a:latin typeface="Arial"/>
                        </a:rPr>
                        <a:t>Double Superman (Reps)</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3971">
                <a:tc gridSpan="3">
                  <a:txBody>
                    <a:bodyPr/>
                    <a:lstStyle/>
                    <a:p>
                      <a:pPr algn="ctr" fontAlgn="b"/>
                      <a:r>
                        <a:rPr lang="en-US" sz="1400" b="0" i="0" u="none" strike="noStrike">
                          <a:latin typeface="Arial"/>
                        </a:rPr>
                        <a:t>Side Crunch</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400" b="0" i="0" u="none" strike="noStrike" dirty="0">
                          <a:latin typeface="Arial"/>
                        </a:rPr>
                        <a:t>Side Plank Hip Raises (Reps)</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400" b="0" i="0" u="none" strike="noStrike" dirty="0">
                          <a:latin typeface="Arial"/>
                        </a:rPr>
                        <a:t>Squirm</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400" b="0" i="0" u="none" strike="noStrike" dirty="0">
                          <a:latin typeface="Arial"/>
                        </a:rPr>
                        <a:t>Double Superman Hold (Time)</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3971">
                <a:tc gridSpan="3">
                  <a:txBody>
                    <a:bodyPr/>
                    <a:lstStyle/>
                    <a:p>
                      <a:pPr algn="ctr" fontAlgn="b"/>
                      <a:r>
                        <a:rPr lang="en-US" sz="1400" b="0" i="0" u="none" strike="noStrike">
                          <a:latin typeface="Arial"/>
                        </a:rPr>
                        <a:t>Curl Through</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400" b="0" i="0" u="none" strike="noStrike">
                          <a:latin typeface="Arial"/>
                        </a:rPr>
                        <a:t>Side Plank Roll Unders/Hip Reach (Reps)</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0" u="none" strike="noStrike" dirty="0">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0" u="none" strike="noStrike" dirty="0">
                          <a:latin typeface="Arial"/>
                        </a:rPr>
                        <a:t>Cobra (Reps)</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3971">
                <a:tc gridSpan="3">
                  <a:txBody>
                    <a:bodyPr/>
                    <a:lstStyle/>
                    <a:p>
                      <a:pPr algn="ctr" fontAlgn="b"/>
                      <a:r>
                        <a:rPr lang="en-US" sz="1400" b="0" i="0" u="none" strike="noStrike">
                          <a:latin typeface="Arial"/>
                        </a:rPr>
                        <a:t>Wrist Curl</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400" b="0" i="0" u="none" strike="noStrike">
                          <a:latin typeface="Arial"/>
                        </a:rPr>
                        <a:t>Front Plank Hold (Time)</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0" u="none" strike="noStrike" dirty="0">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0" u="none" strike="noStrike" dirty="0">
                          <a:latin typeface="Arial"/>
                        </a:rPr>
                        <a:t>Cobra Hold (Time)</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3971">
                <a:tc gridSpan="3">
                  <a:txBody>
                    <a:bodyPr/>
                    <a:lstStyle/>
                    <a:p>
                      <a:pPr algn="ctr" fontAlgn="b"/>
                      <a:r>
                        <a:rPr lang="en-US" sz="1400" b="0" i="0" u="none" strike="noStrike">
                          <a:latin typeface="Arial"/>
                        </a:rPr>
                        <a:t>Butterfly Crunch</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400" b="0" i="0" u="none" strike="noStrike">
                          <a:latin typeface="Arial"/>
                        </a:rPr>
                        <a:t>Front Plank Arm Reach Hold (Time)</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0" u="none" strike="noStrike" dirty="0">
                          <a:latin typeface="Arial"/>
                        </a:rPr>
                        <a:t>Alternate Superman (Reps)</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3971">
                <a:tc>
                  <a:txBody>
                    <a:bodyPr/>
                    <a:lstStyle/>
                    <a:p>
                      <a:pPr algn="l" fontAlgn="b"/>
                      <a:r>
                        <a:rPr lang="en-US" sz="14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0" u="none" strike="noStrike">
                          <a:latin typeface="Arial"/>
                        </a:rPr>
                        <a:t>Front Plank Arm Reaches (Reps)</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0" u="none" strike="noStrike" dirty="0">
                          <a:latin typeface="Arial"/>
                        </a:rPr>
                        <a:t>Hip Bridge (Reps)</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3971">
                <a:tc>
                  <a:txBody>
                    <a:bodyPr/>
                    <a:lstStyle/>
                    <a:p>
                      <a:pPr algn="l" fontAlgn="b"/>
                      <a:r>
                        <a:rPr lang="en-US" sz="14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0" u="none" strike="noStrike">
                          <a:latin typeface="Arial"/>
                        </a:rPr>
                        <a:t>Front Plank Leg Raises (Reps)</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0" u="none" strike="noStrike" dirty="0">
                          <a:latin typeface="Arial"/>
                        </a:rPr>
                        <a:t>Single Leg Hip Bridge (Reps)</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3971">
                <a:tc>
                  <a:txBody>
                    <a:bodyPr/>
                    <a:lstStyle/>
                    <a:p>
                      <a:pPr algn="l" fontAlgn="b"/>
                      <a:r>
                        <a:rPr lang="en-US" sz="14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0" u="none" strike="noStrike">
                          <a:latin typeface="Arial"/>
                        </a:rPr>
                        <a:t>Front Plank Leg Raise Hold (Time)</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0" u="none" strike="noStrike">
                          <a:latin typeface="Arial"/>
                        </a:rPr>
                        <a:t> </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0" u="none" strike="noStrike" dirty="0">
                          <a:latin typeface="Arial"/>
                        </a:rPr>
                        <a:t>Hip Bridge Hold (Time)</a:t>
                      </a:r>
                    </a:p>
                  </a:txBody>
                  <a:tcPr marL="5902" marR="5902" marT="59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nvGraphicFramePr>
        <p:xfrm>
          <a:off x="45720" y="91423"/>
          <a:ext cx="6766561" cy="9052577"/>
        </p:xfrm>
        <a:graphic>
          <a:graphicData uri="http://schemas.openxmlformats.org/drawingml/2006/table">
            <a:tbl>
              <a:tblPr/>
              <a:tblGrid>
                <a:gridCol w="1946703"/>
                <a:gridCol w="1090625"/>
                <a:gridCol w="750538"/>
                <a:gridCol w="1888070"/>
                <a:gridCol w="1090625"/>
              </a:tblGrid>
              <a:tr h="247986">
                <a:tc gridSpan="2">
                  <a:txBody>
                    <a:bodyPr/>
                    <a:lstStyle/>
                    <a:p>
                      <a:pPr algn="ctr" fontAlgn="b"/>
                      <a:r>
                        <a:rPr lang="en-US" sz="1600" b="1" i="0" u="none" strike="noStrike" dirty="0" smtClean="0">
                          <a:solidFill>
                            <a:srgbClr val="000000"/>
                          </a:solidFill>
                          <a:latin typeface="Calibri"/>
                        </a:rPr>
                        <a:t>Monday, May 28,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Tuesday,</a:t>
                      </a:r>
                      <a:r>
                        <a:rPr lang="en-US" sz="1600" b="1" i="0" u="none" strike="noStrike" baseline="0" dirty="0" smtClean="0">
                          <a:solidFill>
                            <a:srgbClr val="000000"/>
                          </a:solidFill>
                          <a:latin typeface="Calibri"/>
                        </a:rPr>
                        <a:t> May 29,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47986">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6">
                <a:tc>
                  <a:txBody>
                    <a:bodyPr/>
                    <a:lstStyle/>
                    <a:p>
                      <a:pPr algn="l" fontAlgn="b"/>
                      <a:r>
                        <a:rPr lang="en-US" sz="1600" b="1" i="0" u="none" strike="noStrike">
                          <a:solidFill>
                            <a:srgbClr val="000000"/>
                          </a:solidFill>
                          <a:latin typeface="Calibri"/>
                        </a:rPr>
                        <a:t>Side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:45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6">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Front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:45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6">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6">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47986">
                <a:tc gridSpan="2">
                  <a:txBody>
                    <a:bodyPr/>
                    <a:lstStyle/>
                    <a:p>
                      <a:pPr algn="ctr" fontAlgn="b"/>
                      <a:r>
                        <a:rPr lang="en-US" sz="1600" b="1" i="0" u="none" strike="noStrike" dirty="0" smtClean="0">
                          <a:solidFill>
                            <a:srgbClr val="000000"/>
                          </a:solidFill>
                          <a:latin typeface="Calibri"/>
                        </a:rPr>
                        <a:t>Thursday,</a:t>
                      </a:r>
                      <a:r>
                        <a:rPr lang="en-US" sz="1600" b="1" i="0" u="none" strike="noStrike" baseline="0" dirty="0" smtClean="0">
                          <a:solidFill>
                            <a:srgbClr val="000000"/>
                          </a:solidFill>
                          <a:latin typeface="Calibri"/>
                        </a:rPr>
                        <a:t> May 31,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Friday,</a:t>
                      </a:r>
                      <a:r>
                        <a:rPr lang="en-US" sz="1600" b="1" i="0" u="none" strike="noStrike" baseline="0" dirty="0" smtClean="0">
                          <a:solidFill>
                            <a:srgbClr val="000000"/>
                          </a:solidFill>
                          <a:latin typeface="Calibri"/>
                        </a:rPr>
                        <a:t> June 1,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47986">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dirty="0">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6">
                <a:tc>
                  <a:txBody>
                    <a:bodyPr/>
                    <a:lstStyle/>
                    <a:p>
                      <a:pPr algn="l" fontAlgn="b"/>
                      <a:r>
                        <a:rPr lang="en-US" sz="1600" b="1" i="0" u="none" strike="noStrike">
                          <a:solidFill>
                            <a:srgbClr val="000000"/>
                          </a:solidFill>
                          <a:latin typeface="Calibri"/>
                        </a:rPr>
                        <a:t>Side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:45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6">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Front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:45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6">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dirty="0">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6">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47986">
                <a:tc gridSpan="2">
                  <a:txBody>
                    <a:bodyPr/>
                    <a:lstStyle/>
                    <a:p>
                      <a:pPr algn="ctr" fontAlgn="b"/>
                      <a:r>
                        <a:rPr lang="en-US" sz="1600" b="1" i="0" u="none" strike="noStrike" dirty="0" smtClean="0">
                          <a:solidFill>
                            <a:srgbClr val="000000"/>
                          </a:solidFill>
                          <a:latin typeface="Calibri"/>
                        </a:rPr>
                        <a:t>Monday, June 4,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Tuesday, June 5,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47986">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6">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Side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:45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6">
                <a:tc>
                  <a:txBody>
                    <a:bodyPr/>
                    <a:lstStyle/>
                    <a:p>
                      <a:pPr algn="l" fontAlgn="b"/>
                      <a:r>
                        <a:rPr lang="en-US" sz="1600" b="1" i="0" u="none" strike="noStrike">
                          <a:solidFill>
                            <a:srgbClr val="000000"/>
                          </a:solidFill>
                          <a:latin typeface="Calibri"/>
                        </a:rPr>
                        <a:t>Front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:45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6">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6">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47986">
                <a:tc gridSpan="2">
                  <a:txBody>
                    <a:bodyPr/>
                    <a:lstStyle/>
                    <a:p>
                      <a:pPr algn="ctr" fontAlgn="b"/>
                      <a:r>
                        <a:rPr lang="en-US" sz="1600" b="1" i="0" u="none" strike="noStrike" dirty="0" smtClean="0">
                          <a:solidFill>
                            <a:srgbClr val="000000"/>
                          </a:solidFill>
                          <a:latin typeface="Calibri"/>
                        </a:rPr>
                        <a:t>Thursday,</a:t>
                      </a:r>
                      <a:r>
                        <a:rPr lang="en-US" sz="1600" b="1" i="0" u="none" strike="noStrike" baseline="0" dirty="0" smtClean="0">
                          <a:solidFill>
                            <a:srgbClr val="000000"/>
                          </a:solidFill>
                          <a:latin typeface="Calibri"/>
                        </a:rPr>
                        <a:t> June 7,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Friday, June 8,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47986">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6">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Side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:45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6">
                <a:tc>
                  <a:txBody>
                    <a:bodyPr/>
                    <a:lstStyle/>
                    <a:p>
                      <a:pPr algn="l" fontAlgn="b"/>
                      <a:r>
                        <a:rPr lang="en-US" sz="1600" b="1" i="0" u="none" strike="noStrike">
                          <a:solidFill>
                            <a:srgbClr val="000000"/>
                          </a:solidFill>
                          <a:latin typeface="Calibri"/>
                        </a:rPr>
                        <a:t>Front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:45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6">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6">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47986">
                <a:tc gridSpan="2">
                  <a:txBody>
                    <a:bodyPr/>
                    <a:lstStyle/>
                    <a:p>
                      <a:pPr algn="ctr" fontAlgn="b"/>
                      <a:r>
                        <a:rPr lang="en-US" sz="1600" b="1" i="0" u="none" strike="noStrike" dirty="0" smtClean="0">
                          <a:solidFill>
                            <a:srgbClr val="000000"/>
                          </a:solidFill>
                          <a:latin typeface="Calibri"/>
                        </a:rPr>
                        <a:t>Monday, June 11,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Tuesday, June 12,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373067">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1"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6">
                <a:tc>
                  <a:txBody>
                    <a:bodyPr/>
                    <a:lstStyle/>
                    <a:p>
                      <a:pPr algn="l" fontAlgn="b"/>
                      <a:r>
                        <a:rPr lang="en-US" sz="1600" b="1" i="0" u="none" strike="noStrike">
                          <a:solidFill>
                            <a:srgbClr val="000000"/>
                          </a:solidFill>
                          <a:latin typeface="Calibri"/>
                        </a:rPr>
                        <a:t>Side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:45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6">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Front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:45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6">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1"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6">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47986">
                <a:tc gridSpan="2">
                  <a:txBody>
                    <a:bodyPr/>
                    <a:lstStyle/>
                    <a:p>
                      <a:pPr algn="ctr" fontAlgn="b"/>
                      <a:r>
                        <a:rPr lang="en-US" sz="1600" b="1" i="0" u="none" strike="noStrike" dirty="0" smtClean="0">
                          <a:solidFill>
                            <a:srgbClr val="000000"/>
                          </a:solidFill>
                          <a:latin typeface="Calibri"/>
                        </a:rPr>
                        <a:t>Thursday, June 14,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Friday, June 15,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47986">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6">
                <a:tc>
                  <a:txBody>
                    <a:bodyPr/>
                    <a:lstStyle/>
                    <a:p>
                      <a:pPr algn="l" fontAlgn="b"/>
                      <a:r>
                        <a:rPr lang="en-US" sz="1600" b="1" i="0" u="none" strike="noStrike">
                          <a:solidFill>
                            <a:srgbClr val="000000"/>
                          </a:solidFill>
                          <a:latin typeface="Calibri"/>
                        </a:rPr>
                        <a:t>Side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:45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6">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Front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:45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6">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1"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6">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45720" y="91423"/>
          <a:ext cx="6766561" cy="9052577"/>
        </p:xfrm>
        <a:graphic>
          <a:graphicData uri="http://schemas.openxmlformats.org/drawingml/2006/table">
            <a:tbl>
              <a:tblPr/>
              <a:tblGrid>
                <a:gridCol w="1946703"/>
                <a:gridCol w="1090625"/>
                <a:gridCol w="750538"/>
                <a:gridCol w="1888070"/>
                <a:gridCol w="1090625"/>
              </a:tblGrid>
              <a:tr h="247986">
                <a:tc gridSpan="2">
                  <a:txBody>
                    <a:bodyPr/>
                    <a:lstStyle/>
                    <a:p>
                      <a:pPr algn="ctr" fontAlgn="b"/>
                      <a:r>
                        <a:rPr lang="en-US" sz="1600" b="1" i="0" u="none" strike="noStrike" dirty="0" smtClean="0">
                          <a:solidFill>
                            <a:srgbClr val="000000"/>
                          </a:solidFill>
                          <a:latin typeface="Calibri"/>
                        </a:rPr>
                        <a:t>Monday, June 18,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Wednesday, June 20,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47986">
                <a:tc>
                  <a:txBody>
                    <a:bodyPr/>
                    <a:lstStyle/>
                    <a:p>
                      <a:pPr algn="ctr" fontAlgn="b"/>
                      <a:r>
                        <a:rPr lang="en-US" sz="1600" b="1" i="0" u="none" strike="noStrike" dirty="0">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6">
                <a:tc>
                  <a:txBody>
                    <a:bodyPr/>
                    <a:lstStyle/>
                    <a:p>
                      <a:pPr algn="l" fontAlgn="b"/>
                      <a:r>
                        <a:rPr lang="en-US" sz="1600" b="1" i="0" u="none" strike="noStrike" dirty="0">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Side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1:00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6">
                <a:tc>
                  <a:txBody>
                    <a:bodyPr/>
                    <a:lstStyle/>
                    <a:p>
                      <a:pPr algn="l" fontAlgn="b"/>
                      <a:r>
                        <a:rPr lang="en-US" sz="1600" b="1" i="0" u="none" strike="noStrike">
                          <a:solidFill>
                            <a:srgbClr val="000000"/>
                          </a:solidFill>
                          <a:latin typeface="Calibri"/>
                        </a:rPr>
                        <a:t>Front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1:00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6">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6">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47986">
                <a:tc gridSpan="2">
                  <a:txBody>
                    <a:bodyPr/>
                    <a:lstStyle/>
                    <a:p>
                      <a:pPr algn="ctr" fontAlgn="b"/>
                      <a:r>
                        <a:rPr lang="en-US" sz="1600" b="1" i="0" u="none" strike="noStrike" dirty="0" smtClean="0">
                          <a:solidFill>
                            <a:srgbClr val="000000"/>
                          </a:solidFill>
                          <a:latin typeface="Calibri"/>
                        </a:rPr>
                        <a:t>Friday, June 22,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Monday, June 25,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47986">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dirty="0">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6">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dirty="0">
                          <a:solidFill>
                            <a:srgbClr val="000000"/>
                          </a:solidFill>
                          <a:latin typeface="Calibri"/>
                        </a:rPr>
                        <a:t>Side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1:00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6">
                <a:tc>
                  <a:txBody>
                    <a:bodyPr/>
                    <a:lstStyle/>
                    <a:p>
                      <a:pPr algn="l" fontAlgn="b"/>
                      <a:r>
                        <a:rPr lang="en-US" sz="1600" b="1" i="0" u="none" strike="noStrike">
                          <a:solidFill>
                            <a:srgbClr val="000000"/>
                          </a:solidFill>
                          <a:latin typeface="Calibri"/>
                        </a:rPr>
                        <a:t>Front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1:00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dirty="0">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6">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1"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dirty="0">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6">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47986">
                <a:tc gridSpan="2">
                  <a:txBody>
                    <a:bodyPr/>
                    <a:lstStyle/>
                    <a:p>
                      <a:pPr algn="ctr" fontAlgn="b"/>
                      <a:r>
                        <a:rPr lang="en-US" sz="1600" b="1" i="0" u="none" strike="noStrike" dirty="0" smtClean="0">
                          <a:solidFill>
                            <a:srgbClr val="000000"/>
                          </a:solidFill>
                          <a:latin typeface="Calibri"/>
                        </a:rPr>
                        <a:t>Tuesday, June 26,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Thursday, June 28,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47986">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6">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Side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1:00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6">
                <a:tc>
                  <a:txBody>
                    <a:bodyPr/>
                    <a:lstStyle/>
                    <a:p>
                      <a:pPr algn="l" fontAlgn="b"/>
                      <a:r>
                        <a:rPr lang="en-US" sz="1600" b="1" i="0" u="none" strike="noStrike">
                          <a:solidFill>
                            <a:srgbClr val="000000"/>
                          </a:solidFill>
                          <a:latin typeface="Calibri"/>
                        </a:rPr>
                        <a:t>Front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1:00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6">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3067">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1"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47986">
                <a:tc gridSpan="2">
                  <a:txBody>
                    <a:bodyPr/>
                    <a:lstStyle/>
                    <a:p>
                      <a:pPr algn="ctr" fontAlgn="b"/>
                      <a:r>
                        <a:rPr lang="en-US" sz="1600" b="1" i="0" u="none" strike="noStrike" dirty="0" smtClean="0">
                          <a:solidFill>
                            <a:srgbClr val="000000"/>
                          </a:solidFill>
                          <a:latin typeface="Calibri"/>
                        </a:rPr>
                        <a:t>Friday, June 29,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Monday, July 2,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47986">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endParaRPr lang="en-US" sz="1600" b="1"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6">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6">
                <a:tc>
                  <a:txBody>
                    <a:bodyPr/>
                    <a:lstStyle/>
                    <a:p>
                      <a:pPr algn="l" fontAlgn="b"/>
                      <a:r>
                        <a:rPr lang="en-US" sz="1600" b="1" i="0" u="none" strike="noStrike">
                          <a:solidFill>
                            <a:srgbClr val="000000"/>
                          </a:solidFill>
                          <a:latin typeface="Calibri"/>
                        </a:rPr>
                        <a:t>Front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1:00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Front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1:00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6">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6">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47986">
                <a:tc gridSpan="2">
                  <a:txBody>
                    <a:bodyPr/>
                    <a:lstStyle/>
                    <a:p>
                      <a:pPr algn="ctr" fontAlgn="b"/>
                      <a:r>
                        <a:rPr lang="en-US" sz="1600" b="1" i="0" u="none" strike="noStrike" dirty="0" smtClean="0">
                          <a:solidFill>
                            <a:srgbClr val="000000"/>
                          </a:solidFill>
                          <a:latin typeface="Calibri"/>
                        </a:rPr>
                        <a:t>Tuesday, July 3,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Thursday, July 5,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47986">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1"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6">
                <a:tc>
                  <a:txBody>
                    <a:bodyPr/>
                    <a:lstStyle/>
                    <a:p>
                      <a:pPr algn="l" fontAlgn="b"/>
                      <a:r>
                        <a:rPr lang="en-US" sz="1600" b="1" i="0" u="none" strike="noStrike">
                          <a:solidFill>
                            <a:srgbClr val="000000"/>
                          </a:solidFill>
                          <a:latin typeface="Calibri"/>
                        </a:rPr>
                        <a:t>Side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1:00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6">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Front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1:00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6">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6">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47986">
                <a:tc gridSpan="2">
                  <a:txBody>
                    <a:bodyPr/>
                    <a:lstStyle/>
                    <a:p>
                      <a:pPr algn="ctr" fontAlgn="b"/>
                      <a:r>
                        <a:rPr lang="en-US" sz="1600" b="1" i="0" u="none" strike="noStrike" dirty="0" smtClean="0">
                          <a:solidFill>
                            <a:srgbClr val="000000"/>
                          </a:solidFill>
                          <a:latin typeface="Calibri"/>
                        </a:rPr>
                        <a:t>Friday, July 6,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Monday, July 9,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47986">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1"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6">
                <a:tc>
                  <a:txBody>
                    <a:bodyPr/>
                    <a:lstStyle/>
                    <a:p>
                      <a:pPr algn="l" fontAlgn="b"/>
                      <a:r>
                        <a:rPr lang="en-US" sz="1600" b="1" i="0" u="none" strike="noStrike">
                          <a:solidFill>
                            <a:srgbClr val="000000"/>
                          </a:solidFill>
                          <a:latin typeface="Calibri"/>
                        </a:rPr>
                        <a:t>Side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1:00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Side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6">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30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6">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30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6">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45720" y="91440"/>
          <a:ext cx="6766560" cy="9052560"/>
        </p:xfrm>
        <a:graphic>
          <a:graphicData uri="http://schemas.openxmlformats.org/drawingml/2006/table">
            <a:tbl>
              <a:tblPr/>
              <a:tblGrid>
                <a:gridCol w="1946704"/>
                <a:gridCol w="1090625"/>
                <a:gridCol w="750537"/>
                <a:gridCol w="1888069"/>
                <a:gridCol w="1090625"/>
              </a:tblGrid>
              <a:tr h="251460">
                <a:tc gridSpan="2">
                  <a:txBody>
                    <a:bodyPr/>
                    <a:lstStyle/>
                    <a:p>
                      <a:pPr algn="ctr" fontAlgn="b"/>
                      <a:r>
                        <a:rPr lang="en-US" sz="1600" b="1" i="0" u="none" strike="noStrike" dirty="0" smtClean="0">
                          <a:solidFill>
                            <a:srgbClr val="000000"/>
                          </a:solidFill>
                          <a:latin typeface="Calibri"/>
                        </a:rPr>
                        <a:t>Tuesday, July 10, 2012</a:t>
                      </a:r>
                      <a:endParaRPr lang="en-US" sz="1600" b="1"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Thursday, July 12, 2012</a:t>
                      </a:r>
                      <a:endParaRPr lang="en-US" sz="1600" b="1"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1460">
                <a:tc>
                  <a:txBody>
                    <a:bodyPr/>
                    <a:lstStyle/>
                    <a:p>
                      <a:pPr algn="ctr" fontAlgn="b"/>
                      <a:r>
                        <a:rPr lang="en-US" sz="1600" b="1" i="0" u="none" strike="noStrike" dirty="0">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Side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Front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51460">
                <a:tc gridSpan="2">
                  <a:txBody>
                    <a:bodyPr/>
                    <a:lstStyle/>
                    <a:p>
                      <a:pPr algn="ctr" fontAlgn="b"/>
                      <a:r>
                        <a:rPr lang="en-US" sz="1600" b="1" i="0" u="none" strike="noStrike" dirty="0" smtClean="0">
                          <a:solidFill>
                            <a:srgbClr val="000000"/>
                          </a:solidFill>
                          <a:latin typeface="Calibri"/>
                        </a:rPr>
                        <a:t>Friday, July 13, 2012</a:t>
                      </a:r>
                      <a:endParaRPr lang="en-US" sz="1600" b="1"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Monday, July 16, 2012</a:t>
                      </a:r>
                      <a:endParaRPr lang="en-US" sz="1600" b="1"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1460">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Front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Front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51460">
                <a:tc gridSpan="2">
                  <a:txBody>
                    <a:bodyPr/>
                    <a:lstStyle/>
                    <a:p>
                      <a:pPr algn="ctr" fontAlgn="b"/>
                      <a:r>
                        <a:rPr lang="en-US" sz="1600" b="1" i="0" u="none" strike="noStrike" dirty="0" smtClean="0">
                          <a:solidFill>
                            <a:srgbClr val="000000"/>
                          </a:solidFill>
                          <a:latin typeface="Calibri"/>
                        </a:rPr>
                        <a:t>Wednesday, July 18, 2012</a:t>
                      </a:r>
                      <a:endParaRPr lang="en-US" sz="1600" b="1"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Friday, July 20, 2012</a:t>
                      </a:r>
                      <a:endParaRPr lang="en-US" sz="1600" b="1"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1460">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Side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dirty="0">
                          <a:solidFill>
                            <a:srgbClr val="000000"/>
                          </a:solidFill>
                          <a:latin typeface="Calibri"/>
                        </a:rPr>
                        <a:t>Front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dirty="0">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51460">
                <a:tc gridSpan="2">
                  <a:txBody>
                    <a:bodyPr/>
                    <a:lstStyle/>
                    <a:p>
                      <a:pPr algn="ctr" fontAlgn="b"/>
                      <a:r>
                        <a:rPr lang="en-US" sz="1600" b="1" i="0" u="none" strike="noStrike" dirty="0" smtClean="0">
                          <a:solidFill>
                            <a:srgbClr val="000000"/>
                          </a:solidFill>
                          <a:latin typeface="Calibri"/>
                        </a:rPr>
                        <a:t>Monday, July 23, 2012</a:t>
                      </a:r>
                      <a:endParaRPr lang="en-US" sz="1600" b="1"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Tuesday, July 24, 2012</a:t>
                      </a:r>
                      <a:endParaRPr lang="en-US" sz="1600" b="1"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1460">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dirty="0">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Side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Front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51460">
                <a:tc gridSpan="2">
                  <a:txBody>
                    <a:bodyPr/>
                    <a:lstStyle/>
                    <a:p>
                      <a:pPr algn="ctr" fontAlgn="b"/>
                      <a:r>
                        <a:rPr lang="en-US" sz="1600" b="1" i="0" u="none" strike="noStrike" dirty="0" smtClean="0">
                          <a:solidFill>
                            <a:srgbClr val="000000"/>
                          </a:solidFill>
                          <a:latin typeface="Calibri"/>
                        </a:rPr>
                        <a:t>Thursday,</a:t>
                      </a:r>
                      <a:r>
                        <a:rPr lang="en-US" sz="1600" b="1" i="0" u="none" strike="noStrike" baseline="0" dirty="0" smtClean="0">
                          <a:solidFill>
                            <a:srgbClr val="000000"/>
                          </a:solidFill>
                          <a:latin typeface="Calibri"/>
                        </a:rPr>
                        <a:t> July 26, 2012</a:t>
                      </a:r>
                      <a:endParaRPr lang="en-US" sz="1600" b="1"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Friday, July 27, 2012</a:t>
                      </a:r>
                      <a:endParaRPr lang="en-US" sz="1600" b="1"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1460">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Side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Front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51460">
                <a:tc gridSpan="2">
                  <a:txBody>
                    <a:bodyPr/>
                    <a:lstStyle/>
                    <a:p>
                      <a:pPr algn="ctr" fontAlgn="b"/>
                      <a:r>
                        <a:rPr lang="en-US" sz="1600" b="1" i="0" u="none" strike="noStrike" dirty="0" smtClean="0">
                          <a:solidFill>
                            <a:srgbClr val="000000"/>
                          </a:solidFill>
                          <a:latin typeface="Calibri"/>
                        </a:rPr>
                        <a:t>Monday, July 30, 2012</a:t>
                      </a:r>
                      <a:endParaRPr lang="en-US" sz="1600" b="1"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Tuesday, July 31, 2012</a:t>
                      </a:r>
                      <a:endParaRPr lang="en-US" sz="1600" b="1"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1460">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Side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1:30</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Front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35</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35</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45720" y="91440"/>
          <a:ext cx="6766561" cy="9052560"/>
        </p:xfrm>
        <a:graphic>
          <a:graphicData uri="http://schemas.openxmlformats.org/drawingml/2006/table">
            <a:tbl>
              <a:tblPr/>
              <a:tblGrid>
                <a:gridCol w="1946701"/>
                <a:gridCol w="1090625"/>
                <a:gridCol w="750539"/>
                <a:gridCol w="750539"/>
                <a:gridCol w="1137532"/>
                <a:gridCol w="1090625"/>
              </a:tblGrid>
              <a:tr h="301752">
                <a:tc gridSpan="2">
                  <a:txBody>
                    <a:bodyPr/>
                    <a:lstStyle/>
                    <a:p>
                      <a:pPr algn="ctr" fontAlgn="b"/>
                      <a:r>
                        <a:rPr lang="en-US" sz="1600" b="1" i="0" u="none" strike="noStrike" dirty="0" smtClean="0">
                          <a:solidFill>
                            <a:srgbClr val="000000"/>
                          </a:solidFill>
                          <a:latin typeface="Calibri"/>
                        </a:rPr>
                        <a:t>Thursday, August 2, 2012</a:t>
                      </a:r>
                      <a:endParaRPr lang="en-US" sz="1600" b="1" i="0" u="none" strike="noStrike" dirty="0">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b"/>
                      <a:r>
                        <a:rPr lang="en-US" sz="1600" b="1" i="0" u="none" strike="noStrike" dirty="0" smtClean="0">
                          <a:solidFill>
                            <a:srgbClr val="000000"/>
                          </a:solidFill>
                          <a:latin typeface="Calibri"/>
                        </a:rPr>
                        <a:t>Friday, August 3, 2012</a:t>
                      </a:r>
                      <a:endParaRPr lang="en-US" sz="1600" b="1" i="0" u="none" strike="noStrike" dirty="0">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301752">
                <a:tc>
                  <a:txBody>
                    <a:bodyPr/>
                    <a:lstStyle/>
                    <a:p>
                      <a:pPr algn="ctr" fontAlgn="b"/>
                      <a:r>
                        <a:rPr lang="en-US" sz="1600" b="1" i="0" u="none" strike="noStrike" dirty="0">
                          <a:solidFill>
                            <a:srgbClr val="000000"/>
                          </a:solidFill>
                          <a:latin typeface="Calibri"/>
                        </a:rPr>
                        <a:t>Exercise</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a:solidFill>
                            <a:srgbClr val="000000"/>
                          </a:solidFill>
                          <a:latin typeface="Calibri"/>
                        </a:rPr>
                        <a:t>Exercise</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600" b="1" i="0" u="none" strike="noStrike">
                          <a:solidFill>
                            <a:srgbClr val="000000"/>
                          </a:solidFill>
                          <a:latin typeface="Calibri"/>
                        </a:rPr>
                        <a:t>Reps</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752">
                <a:tc>
                  <a:txBody>
                    <a:bodyPr/>
                    <a:lstStyle/>
                    <a:p>
                      <a:pPr algn="l" fontAlgn="b"/>
                      <a:r>
                        <a:rPr lang="en-US" sz="1600" b="1" i="0" u="none" strike="noStrike" dirty="0">
                          <a:solidFill>
                            <a:srgbClr val="000000"/>
                          </a:solidFill>
                          <a:latin typeface="Calibri"/>
                        </a:rPr>
                        <a:t>Flexion/Extension</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1600" b="1" i="0" u="none" strike="noStrike">
                          <a:solidFill>
                            <a:srgbClr val="000000"/>
                          </a:solidFill>
                          <a:latin typeface="Calibri"/>
                        </a:rPr>
                        <a:t>Side Plank</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600" b="1" i="0" u="none" strike="noStrike">
                          <a:solidFill>
                            <a:srgbClr val="000000"/>
                          </a:solidFill>
                          <a:latin typeface="Calibri"/>
                        </a:rPr>
                        <a:t>1:30</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752">
                <a:tc>
                  <a:txBody>
                    <a:bodyPr/>
                    <a:lstStyle/>
                    <a:p>
                      <a:pPr algn="l" fontAlgn="b"/>
                      <a:r>
                        <a:rPr lang="en-US" sz="1600" b="1" i="0" u="none" strike="noStrike">
                          <a:solidFill>
                            <a:srgbClr val="000000"/>
                          </a:solidFill>
                          <a:latin typeface="Calibri"/>
                        </a:rPr>
                        <a:t>Front Plank</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1:30</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1600" b="1" i="0" u="none" strike="noStrike">
                          <a:solidFill>
                            <a:srgbClr val="000000"/>
                          </a:solidFill>
                          <a:latin typeface="Calibri"/>
                        </a:rPr>
                        <a:t>Flexion/Extension</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600" b="1" i="0" u="none" strike="noStrike">
                          <a:solidFill>
                            <a:srgbClr val="000000"/>
                          </a:solidFill>
                          <a:latin typeface="Calibri"/>
                        </a:rPr>
                        <a:t>35</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752">
                <a:tc>
                  <a:txBody>
                    <a:bodyPr/>
                    <a:lstStyle/>
                    <a:p>
                      <a:pPr algn="l" fontAlgn="b"/>
                      <a:r>
                        <a:rPr lang="en-US" sz="1600" b="1" i="0" u="none" strike="noStrike" dirty="0">
                          <a:solidFill>
                            <a:srgbClr val="000000"/>
                          </a:solidFill>
                          <a:latin typeface="Calibri"/>
                        </a:rPr>
                        <a:t>Rotation</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1600" b="1" i="0" u="none" strike="noStrike">
                          <a:solidFill>
                            <a:srgbClr val="000000"/>
                          </a:solidFill>
                          <a:latin typeface="Calibri"/>
                        </a:rPr>
                        <a:t>Rotation</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600" b="1" i="0" u="none" strike="noStrike">
                          <a:solidFill>
                            <a:srgbClr val="000000"/>
                          </a:solidFill>
                          <a:latin typeface="Calibri"/>
                        </a:rPr>
                        <a:t>35</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752">
                <a:tc>
                  <a:txBody>
                    <a:bodyPr/>
                    <a:lstStyle/>
                    <a:p>
                      <a:pPr algn="l" fontAlgn="b"/>
                      <a:r>
                        <a:rPr lang="en-US" sz="1600" b="1" i="0" u="none" strike="noStrike" dirty="0">
                          <a:solidFill>
                            <a:srgbClr val="000000"/>
                          </a:solidFill>
                          <a:latin typeface="Calibri"/>
                        </a:rPr>
                        <a:t>Low Back</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1600" b="1" i="0" u="none" strike="noStrike">
                          <a:solidFill>
                            <a:srgbClr val="000000"/>
                          </a:solidFill>
                          <a:latin typeface="Calibri"/>
                        </a:rPr>
                        <a:t>Low Back</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600" b="1" i="0" u="none" strike="noStrike">
                          <a:solidFill>
                            <a:srgbClr val="000000"/>
                          </a:solidFill>
                          <a:latin typeface="Calibri"/>
                        </a:rPr>
                        <a:t> </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301752">
                <a:tc gridSpan="2">
                  <a:txBody>
                    <a:bodyPr/>
                    <a:lstStyle/>
                    <a:p>
                      <a:pPr algn="ctr" fontAlgn="b"/>
                      <a:r>
                        <a:rPr lang="en-US" sz="1600" b="1" i="0" u="none" strike="noStrike" dirty="0" smtClean="0">
                          <a:solidFill>
                            <a:srgbClr val="000000"/>
                          </a:solidFill>
                          <a:latin typeface="Calibri"/>
                        </a:rPr>
                        <a:t>Monday, August 6, 2012</a:t>
                      </a:r>
                      <a:endParaRPr lang="en-US" sz="1600" b="1" i="0" u="none" strike="noStrike" dirty="0">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b"/>
                      <a:r>
                        <a:rPr lang="en-US" sz="1600" b="1" i="0" u="none" strike="noStrike" dirty="0" smtClean="0">
                          <a:solidFill>
                            <a:srgbClr val="000000"/>
                          </a:solidFill>
                          <a:latin typeface="Calibri"/>
                        </a:rPr>
                        <a:t>Tuesday, August 7, 2012</a:t>
                      </a:r>
                      <a:endParaRPr lang="en-US" sz="1600" b="1" i="0" u="none" strike="noStrike" dirty="0">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301752">
                <a:tc>
                  <a:txBody>
                    <a:bodyPr/>
                    <a:lstStyle/>
                    <a:p>
                      <a:pPr algn="ctr" fontAlgn="b"/>
                      <a:r>
                        <a:rPr lang="en-US" sz="1600" b="1" i="0" u="none" strike="noStrike">
                          <a:solidFill>
                            <a:srgbClr val="000000"/>
                          </a:solidFill>
                          <a:latin typeface="Calibri"/>
                        </a:rPr>
                        <a:t>Exercise</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Reps</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a:solidFill>
                            <a:srgbClr val="000000"/>
                          </a:solidFill>
                          <a:latin typeface="Calibri"/>
                        </a:rPr>
                        <a:t>Exercise</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600" b="1" i="0" u="none" strike="noStrike">
                          <a:solidFill>
                            <a:srgbClr val="000000"/>
                          </a:solidFill>
                          <a:latin typeface="Calibri"/>
                        </a:rPr>
                        <a:t>Reps</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752">
                <a:tc>
                  <a:txBody>
                    <a:bodyPr/>
                    <a:lstStyle/>
                    <a:p>
                      <a:pPr algn="l" fontAlgn="b"/>
                      <a:r>
                        <a:rPr lang="en-US" sz="1600" b="1" i="0" u="none" strike="noStrike">
                          <a:solidFill>
                            <a:srgbClr val="000000"/>
                          </a:solidFill>
                          <a:latin typeface="Calibri"/>
                        </a:rPr>
                        <a:t>Side Plank</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1:30</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1600" b="1" i="0" u="none" strike="noStrike">
                          <a:solidFill>
                            <a:srgbClr val="000000"/>
                          </a:solidFill>
                          <a:latin typeface="Calibri"/>
                        </a:rPr>
                        <a:t>Flexion/Extension</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600" b="1" i="0" u="none" strike="noStrike">
                          <a:solidFill>
                            <a:srgbClr val="000000"/>
                          </a:solidFill>
                          <a:latin typeface="Calibri"/>
                        </a:rPr>
                        <a:t>35</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752">
                <a:tc>
                  <a:txBody>
                    <a:bodyPr/>
                    <a:lstStyle/>
                    <a:p>
                      <a:pPr algn="l" fontAlgn="b"/>
                      <a:r>
                        <a:rPr lang="en-US" sz="1600" b="1" i="0" u="none" strike="noStrike">
                          <a:solidFill>
                            <a:srgbClr val="000000"/>
                          </a:solidFill>
                          <a:latin typeface="Calibri"/>
                        </a:rPr>
                        <a:t>Flexion/Extension</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1600" b="1" i="0" u="none" strike="noStrike">
                          <a:solidFill>
                            <a:srgbClr val="000000"/>
                          </a:solidFill>
                          <a:latin typeface="Calibri"/>
                        </a:rPr>
                        <a:t>Front Plank</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600" b="1" i="0" u="none" strike="noStrike">
                          <a:solidFill>
                            <a:srgbClr val="000000"/>
                          </a:solidFill>
                          <a:latin typeface="Calibri"/>
                        </a:rPr>
                        <a:t>1:30</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752">
                <a:tc>
                  <a:txBody>
                    <a:bodyPr/>
                    <a:lstStyle/>
                    <a:p>
                      <a:pPr algn="l" fontAlgn="b"/>
                      <a:r>
                        <a:rPr lang="en-US" sz="1600" b="1" i="0" u="none" strike="noStrike">
                          <a:solidFill>
                            <a:srgbClr val="000000"/>
                          </a:solidFill>
                          <a:latin typeface="Calibri"/>
                        </a:rPr>
                        <a:t>Rotation</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dirty="0">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1600" b="1" i="0" u="none" strike="noStrike">
                          <a:solidFill>
                            <a:srgbClr val="000000"/>
                          </a:solidFill>
                          <a:latin typeface="Calibri"/>
                        </a:rPr>
                        <a:t>Rotation</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600" b="1" i="0" u="none" strike="noStrike">
                          <a:solidFill>
                            <a:srgbClr val="000000"/>
                          </a:solidFill>
                          <a:latin typeface="Calibri"/>
                        </a:rPr>
                        <a:t>35</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752">
                <a:tc>
                  <a:txBody>
                    <a:bodyPr/>
                    <a:lstStyle/>
                    <a:p>
                      <a:pPr algn="l" fontAlgn="b"/>
                      <a:r>
                        <a:rPr lang="en-US" sz="1600" b="1" i="0" u="none" strike="noStrike">
                          <a:solidFill>
                            <a:srgbClr val="000000"/>
                          </a:solidFill>
                          <a:latin typeface="Calibri"/>
                        </a:rPr>
                        <a:t>Low Back</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1600" b="1" i="0" u="none" strike="noStrike">
                          <a:solidFill>
                            <a:srgbClr val="000000"/>
                          </a:solidFill>
                          <a:latin typeface="Calibri"/>
                        </a:rPr>
                        <a:t>Low Back</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600" b="1" i="0" u="none" strike="noStrike">
                          <a:solidFill>
                            <a:srgbClr val="000000"/>
                          </a:solidFill>
                          <a:latin typeface="Calibri"/>
                        </a:rPr>
                        <a:t> </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301752">
                <a:tc gridSpan="2">
                  <a:txBody>
                    <a:bodyPr/>
                    <a:lstStyle/>
                    <a:p>
                      <a:pPr algn="ctr" fontAlgn="b"/>
                      <a:r>
                        <a:rPr lang="en-US" sz="1600" b="1" i="0" u="none" strike="noStrike" dirty="0" smtClean="0">
                          <a:solidFill>
                            <a:srgbClr val="000000"/>
                          </a:solidFill>
                          <a:latin typeface="Calibri"/>
                        </a:rPr>
                        <a:t>Thursday, August 9, 2012</a:t>
                      </a:r>
                      <a:endParaRPr lang="en-US" sz="1600" b="1" i="0" u="none" strike="noStrike" dirty="0">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b"/>
                      <a:r>
                        <a:rPr lang="en-US" sz="1600" b="1" i="0" u="none" strike="noStrike" dirty="0" smtClean="0">
                          <a:solidFill>
                            <a:srgbClr val="000000"/>
                          </a:solidFill>
                          <a:latin typeface="Calibri"/>
                        </a:rPr>
                        <a:t>Friday, August 10, 2012</a:t>
                      </a:r>
                      <a:endParaRPr lang="en-US" sz="1600" b="1" i="0" u="none" strike="noStrike" dirty="0">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301752">
                <a:tc>
                  <a:txBody>
                    <a:bodyPr/>
                    <a:lstStyle/>
                    <a:p>
                      <a:pPr algn="ctr" fontAlgn="b"/>
                      <a:r>
                        <a:rPr lang="en-US" sz="1600" b="1" i="0" u="none" strike="noStrike">
                          <a:solidFill>
                            <a:srgbClr val="000000"/>
                          </a:solidFill>
                          <a:latin typeface="Calibri"/>
                        </a:rPr>
                        <a:t>Exercise</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a:solidFill>
                            <a:srgbClr val="000000"/>
                          </a:solidFill>
                          <a:latin typeface="Calibri"/>
                        </a:rPr>
                        <a:t>Exercise</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600" b="1" i="0" u="none" strike="noStrike">
                          <a:solidFill>
                            <a:srgbClr val="000000"/>
                          </a:solidFill>
                          <a:latin typeface="Calibri"/>
                        </a:rPr>
                        <a:t>Reps</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752">
                <a:tc>
                  <a:txBody>
                    <a:bodyPr/>
                    <a:lstStyle/>
                    <a:p>
                      <a:pPr algn="l" fontAlgn="b"/>
                      <a:r>
                        <a:rPr lang="en-US" sz="1600" b="1" i="0" u="none" strike="noStrike">
                          <a:solidFill>
                            <a:srgbClr val="000000"/>
                          </a:solidFill>
                          <a:latin typeface="Calibri"/>
                        </a:rPr>
                        <a:t>Side Plank</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1:30</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1600" b="1" i="0" u="none" strike="noStrike">
                          <a:solidFill>
                            <a:srgbClr val="000000"/>
                          </a:solidFill>
                          <a:latin typeface="Calibri"/>
                        </a:rPr>
                        <a:t>Flexion/Extension</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600" b="1" i="0" u="none" strike="noStrike">
                          <a:solidFill>
                            <a:srgbClr val="000000"/>
                          </a:solidFill>
                          <a:latin typeface="Calibri"/>
                        </a:rPr>
                        <a:t>35</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752">
                <a:tc>
                  <a:txBody>
                    <a:bodyPr/>
                    <a:lstStyle/>
                    <a:p>
                      <a:pPr algn="l" fontAlgn="b"/>
                      <a:r>
                        <a:rPr lang="en-US" sz="1600" b="1" i="0" u="none" strike="noStrike">
                          <a:solidFill>
                            <a:srgbClr val="000000"/>
                          </a:solidFill>
                          <a:latin typeface="Calibri"/>
                        </a:rPr>
                        <a:t>Flexion/Extension</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1600" b="1" i="0" u="none" strike="noStrike">
                          <a:solidFill>
                            <a:srgbClr val="000000"/>
                          </a:solidFill>
                          <a:latin typeface="Calibri"/>
                        </a:rPr>
                        <a:t>Front Plank</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600" b="1" i="0" u="none" strike="noStrike">
                          <a:solidFill>
                            <a:srgbClr val="000000"/>
                          </a:solidFill>
                          <a:latin typeface="Calibri"/>
                        </a:rPr>
                        <a:t>1:30</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752">
                <a:tc>
                  <a:txBody>
                    <a:bodyPr/>
                    <a:lstStyle/>
                    <a:p>
                      <a:pPr algn="l" fontAlgn="b"/>
                      <a:r>
                        <a:rPr lang="en-US" sz="1600" b="1" i="0" u="none" strike="noStrike">
                          <a:solidFill>
                            <a:srgbClr val="000000"/>
                          </a:solidFill>
                          <a:latin typeface="Calibri"/>
                        </a:rPr>
                        <a:t>Rotation</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1600" b="1" i="0" u="none" strike="noStrike">
                          <a:solidFill>
                            <a:srgbClr val="000000"/>
                          </a:solidFill>
                          <a:latin typeface="Calibri"/>
                        </a:rPr>
                        <a:t>Rotation</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600" b="1" i="0" u="none" strike="noStrike">
                          <a:solidFill>
                            <a:srgbClr val="000000"/>
                          </a:solidFill>
                          <a:latin typeface="Calibri"/>
                        </a:rPr>
                        <a:t>35</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752">
                <a:tc>
                  <a:txBody>
                    <a:bodyPr/>
                    <a:lstStyle/>
                    <a:p>
                      <a:pPr algn="l" fontAlgn="b"/>
                      <a:r>
                        <a:rPr lang="en-US" sz="1600" b="1" i="0" u="none" strike="noStrike">
                          <a:solidFill>
                            <a:srgbClr val="000000"/>
                          </a:solidFill>
                          <a:latin typeface="Calibri"/>
                        </a:rPr>
                        <a:t>Low Back</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1600" b="1" i="0" u="none" strike="noStrike" dirty="0">
                          <a:solidFill>
                            <a:srgbClr val="000000"/>
                          </a:solidFill>
                          <a:latin typeface="Calibri"/>
                        </a:rPr>
                        <a:t>Low Back</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600" b="1" i="0" u="none" strike="noStrike">
                          <a:solidFill>
                            <a:srgbClr val="000000"/>
                          </a:solidFill>
                          <a:latin typeface="Calibri"/>
                        </a:rPr>
                        <a:t> </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301752">
                <a:tc gridSpan="2">
                  <a:txBody>
                    <a:bodyPr/>
                    <a:lstStyle/>
                    <a:p>
                      <a:pPr algn="ctr" fontAlgn="b"/>
                      <a:r>
                        <a:rPr lang="en-US" sz="1600" b="1" i="0" u="none" strike="noStrike" dirty="0" smtClean="0">
                          <a:solidFill>
                            <a:srgbClr val="000000"/>
                          </a:solidFill>
                          <a:latin typeface="Calibri"/>
                        </a:rPr>
                        <a:t>Monday, August</a:t>
                      </a:r>
                      <a:r>
                        <a:rPr lang="en-US" sz="1600" b="1" i="0" u="none" strike="noStrike" baseline="0" dirty="0" smtClean="0">
                          <a:solidFill>
                            <a:srgbClr val="000000"/>
                          </a:solidFill>
                          <a:latin typeface="Calibri"/>
                        </a:rPr>
                        <a:t> 13, 2012</a:t>
                      </a:r>
                      <a:endParaRPr lang="en-US" sz="1600" b="1" i="0" u="none" strike="noStrike" dirty="0">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b"/>
                      <a:r>
                        <a:rPr lang="en-US" sz="1600" b="1" i="0" u="none" strike="noStrike" dirty="0" smtClean="0">
                          <a:solidFill>
                            <a:srgbClr val="000000"/>
                          </a:solidFill>
                          <a:latin typeface="Calibri"/>
                        </a:rPr>
                        <a:t>Wednesday, August 15, 2012</a:t>
                      </a:r>
                      <a:endParaRPr lang="en-US" sz="1600" b="1" i="0" u="none" strike="noStrike" dirty="0">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301752">
                <a:tc>
                  <a:txBody>
                    <a:bodyPr/>
                    <a:lstStyle/>
                    <a:p>
                      <a:pPr algn="ctr" fontAlgn="b"/>
                      <a:r>
                        <a:rPr lang="en-US" sz="1600" b="1" i="0" u="none" strike="noStrike">
                          <a:solidFill>
                            <a:srgbClr val="000000"/>
                          </a:solidFill>
                          <a:latin typeface="Calibri"/>
                        </a:rPr>
                        <a:t>Exercise</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a:solidFill>
                            <a:srgbClr val="000000"/>
                          </a:solidFill>
                          <a:latin typeface="Calibri"/>
                        </a:rPr>
                        <a:t>Exercise</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600" b="1" i="0" u="none" strike="noStrike">
                          <a:solidFill>
                            <a:srgbClr val="000000"/>
                          </a:solidFill>
                          <a:latin typeface="Calibri"/>
                        </a:rPr>
                        <a:t>Reps</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752">
                <a:tc>
                  <a:txBody>
                    <a:bodyPr/>
                    <a:lstStyle/>
                    <a:p>
                      <a:pPr algn="l" fontAlgn="b"/>
                      <a:r>
                        <a:rPr lang="en-US" sz="1600" b="1" i="0" u="none" strike="noStrike">
                          <a:solidFill>
                            <a:srgbClr val="000000"/>
                          </a:solidFill>
                          <a:latin typeface="Calibri"/>
                        </a:rPr>
                        <a:t>Flexion/Extension</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1600" b="1" i="0" u="none" strike="noStrike">
                          <a:solidFill>
                            <a:srgbClr val="000000"/>
                          </a:solidFill>
                          <a:latin typeface="Calibri"/>
                        </a:rPr>
                        <a:t>Side Plank</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600" b="1" i="0" u="none" strike="noStrike">
                          <a:solidFill>
                            <a:srgbClr val="000000"/>
                          </a:solidFill>
                          <a:latin typeface="Calibri"/>
                        </a:rPr>
                        <a:t>1:30</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752">
                <a:tc>
                  <a:txBody>
                    <a:bodyPr/>
                    <a:lstStyle/>
                    <a:p>
                      <a:pPr algn="l" fontAlgn="b"/>
                      <a:r>
                        <a:rPr lang="en-US" sz="1600" b="1" i="0" u="none" strike="noStrike">
                          <a:solidFill>
                            <a:srgbClr val="000000"/>
                          </a:solidFill>
                          <a:latin typeface="Calibri"/>
                        </a:rPr>
                        <a:t>Front Plank</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1:30</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1600" b="1" i="0" u="none" strike="noStrike">
                          <a:solidFill>
                            <a:srgbClr val="000000"/>
                          </a:solidFill>
                          <a:latin typeface="Calibri"/>
                        </a:rPr>
                        <a:t>Flexion/Extension</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600" b="1" i="0" u="none" strike="noStrike">
                          <a:solidFill>
                            <a:srgbClr val="000000"/>
                          </a:solidFill>
                          <a:latin typeface="Calibri"/>
                        </a:rPr>
                        <a:t>35</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752">
                <a:tc>
                  <a:txBody>
                    <a:bodyPr/>
                    <a:lstStyle/>
                    <a:p>
                      <a:pPr algn="l" fontAlgn="b"/>
                      <a:r>
                        <a:rPr lang="en-US" sz="1600" b="1" i="0" u="none" strike="noStrike">
                          <a:solidFill>
                            <a:srgbClr val="000000"/>
                          </a:solidFill>
                          <a:latin typeface="Calibri"/>
                        </a:rPr>
                        <a:t>Rotation</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1600" b="1" i="0" u="none" strike="noStrike">
                          <a:solidFill>
                            <a:srgbClr val="000000"/>
                          </a:solidFill>
                          <a:latin typeface="Calibri"/>
                        </a:rPr>
                        <a:t>Rotation</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600" b="1" i="0" u="none" strike="noStrike">
                          <a:solidFill>
                            <a:srgbClr val="000000"/>
                          </a:solidFill>
                          <a:latin typeface="Calibri"/>
                        </a:rPr>
                        <a:t>35</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752">
                <a:tc>
                  <a:txBody>
                    <a:bodyPr/>
                    <a:lstStyle/>
                    <a:p>
                      <a:pPr algn="l" fontAlgn="b"/>
                      <a:r>
                        <a:rPr lang="en-US" sz="1600" b="1" i="0" u="none" strike="noStrike">
                          <a:solidFill>
                            <a:srgbClr val="000000"/>
                          </a:solidFill>
                          <a:latin typeface="Calibri"/>
                        </a:rPr>
                        <a:t>Low Back</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1600" b="1" i="0" u="none" strike="noStrike">
                          <a:solidFill>
                            <a:srgbClr val="000000"/>
                          </a:solidFill>
                          <a:latin typeface="Calibri"/>
                        </a:rPr>
                        <a:t>Low Back</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600" b="1" i="0" u="none" strike="noStrike" dirty="0">
                          <a:solidFill>
                            <a:srgbClr val="000000"/>
                          </a:solidFill>
                          <a:latin typeface="Calibri"/>
                        </a:rPr>
                        <a:t> </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301752">
                <a:tc gridSpan="2">
                  <a:txBody>
                    <a:bodyPr/>
                    <a:lstStyle/>
                    <a:p>
                      <a:pPr algn="ctr" fontAlgn="b"/>
                      <a:r>
                        <a:rPr lang="en-US" sz="1600" b="1" i="0" u="none" strike="noStrike" dirty="0" smtClean="0">
                          <a:solidFill>
                            <a:srgbClr val="000000"/>
                          </a:solidFill>
                          <a:latin typeface="Calibri"/>
                        </a:rPr>
                        <a:t>Friday, August 17, 2012</a:t>
                      </a:r>
                      <a:endParaRPr lang="en-US" sz="1600" b="1" i="0" u="none" strike="noStrike" dirty="0">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600" b="1" i="0" u="none" strike="noStrike">
                        <a:solidFill>
                          <a:srgbClr val="000000"/>
                        </a:solidFill>
                        <a:latin typeface="Calibri"/>
                      </a:endParaRPr>
                    </a:p>
                  </a:txBody>
                  <a:tcPr marL="4838" marR="4838" marT="4838"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600" b="1" i="0" u="none" strike="noStrike">
                        <a:solidFill>
                          <a:srgbClr val="000000"/>
                        </a:solidFill>
                        <a:latin typeface="Calibri"/>
                      </a:endParaRPr>
                    </a:p>
                  </a:txBody>
                  <a:tcPr marL="4838" marR="4838" marT="4838"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endParaRPr lang="en-US" sz="1600" b="1" i="0" u="none" strike="noStrike">
                        <a:solidFill>
                          <a:srgbClr val="000000"/>
                        </a:solidFill>
                        <a:latin typeface="Calibri"/>
                      </a:endParaRPr>
                    </a:p>
                  </a:txBody>
                  <a:tcPr marL="4838" marR="4838" marT="4838" marB="0" anchor="b">
                    <a:lnL>
                      <a:noFill/>
                    </a:lnL>
                    <a:lnR>
                      <a:noFill/>
                    </a:lnR>
                    <a:lnT w="12700" cap="flat" cmpd="sng" algn="ctr">
                      <a:solidFill>
                        <a:srgbClr val="000000"/>
                      </a:solidFill>
                      <a:prstDash val="solid"/>
                      <a:round/>
                      <a:headEnd type="none" w="med" len="med"/>
                      <a:tailEnd type="none" w="med" len="med"/>
                    </a:lnT>
                    <a:lnB>
                      <a:noFill/>
                    </a:lnB>
                  </a:tcPr>
                </a:tc>
              </a:tr>
              <a:tr h="301752">
                <a:tc>
                  <a:txBody>
                    <a:bodyPr/>
                    <a:lstStyle/>
                    <a:p>
                      <a:pPr algn="ctr" fontAlgn="b"/>
                      <a:r>
                        <a:rPr lang="en-US" sz="1600" b="1" i="0" u="none" strike="noStrike">
                          <a:solidFill>
                            <a:srgbClr val="000000"/>
                          </a:solidFill>
                          <a:latin typeface="Calibri"/>
                        </a:rPr>
                        <a:t>Exercise</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600" b="1" i="0" u="none" strike="noStrike">
                        <a:solidFill>
                          <a:srgbClr val="000000"/>
                        </a:solidFill>
                        <a:latin typeface="Calibri"/>
                      </a:endParaRPr>
                    </a:p>
                  </a:txBody>
                  <a:tcPr marL="4838" marR="4838" marT="4838" marB="0" anchor="b">
                    <a:lnL>
                      <a:noFill/>
                    </a:lnL>
                    <a:lnR>
                      <a:noFill/>
                    </a:lnR>
                    <a:lnT>
                      <a:noFill/>
                    </a:lnT>
                    <a:lnB>
                      <a:noFill/>
                    </a:lnB>
                  </a:tcPr>
                </a:tc>
                <a:tc>
                  <a:txBody>
                    <a:bodyPr/>
                    <a:lstStyle/>
                    <a:p>
                      <a:pPr algn="l" fontAlgn="b"/>
                      <a:endParaRPr lang="en-US" sz="1600" b="1" i="0" u="none" strike="noStrike">
                        <a:solidFill>
                          <a:srgbClr val="000000"/>
                        </a:solidFill>
                        <a:latin typeface="Calibri"/>
                      </a:endParaRPr>
                    </a:p>
                  </a:txBody>
                  <a:tcPr marL="4838" marR="4838" marT="4838" marB="0" anchor="b">
                    <a:lnL>
                      <a:noFill/>
                    </a:lnL>
                    <a:lnR>
                      <a:noFill/>
                    </a:lnR>
                    <a:lnT>
                      <a:noFill/>
                    </a:lnT>
                    <a:lnB>
                      <a:noFill/>
                    </a:lnB>
                  </a:tcPr>
                </a:tc>
                <a:tc>
                  <a:txBody>
                    <a:bodyPr/>
                    <a:lstStyle/>
                    <a:p>
                      <a:pPr algn="ctr" fontAlgn="b"/>
                      <a:endParaRPr lang="en-US" sz="1600" b="1" i="0" u="none" strike="noStrike">
                        <a:solidFill>
                          <a:srgbClr val="000000"/>
                        </a:solidFill>
                        <a:latin typeface="Calibri"/>
                      </a:endParaRPr>
                    </a:p>
                  </a:txBody>
                  <a:tcPr marL="4838" marR="4838" marT="4838" marB="0" anchor="b">
                    <a:lnL>
                      <a:noFill/>
                    </a:lnL>
                    <a:lnR>
                      <a:noFill/>
                    </a:lnR>
                    <a:lnT>
                      <a:noFill/>
                    </a:lnT>
                    <a:lnB>
                      <a:noFill/>
                    </a:lnB>
                  </a:tcPr>
                </a:tc>
              </a:tr>
              <a:tr h="301752">
                <a:tc>
                  <a:txBody>
                    <a:bodyPr/>
                    <a:lstStyle/>
                    <a:p>
                      <a:pPr algn="l" fontAlgn="b"/>
                      <a:r>
                        <a:rPr lang="en-US" sz="1600" b="1" i="0" u="none" strike="noStrike">
                          <a:solidFill>
                            <a:srgbClr val="000000"/>
                          </a:solidFill>
                          <a:latin typeface="Calibri"/>
                        </a:rPr>
                        <a:t>Flexion/Extension</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600" b="1" i="0" u="none" strike="noStrike">
                        <a:solidFill>
                          <a:srgbClr val="000000"/>
                        </a:solidFill>
                        <a:latin typeface="Calibri"/>
                      </a:endParaRPr>
                    </a:p>
                  </a:txBody>
                  <a:tcPr marL="4838" marR="4838" marT="4838" marB="0" anchor="b">
                    <a:lnL>
                      <a:noFill/>
                    </a:lnL>
                    <a:lnR>
                      <a:noFill/>
                    </a:lnR>
                    <a:lnT>
                      <a:noFill/>
                    </a:lnT>
                    <a:lnB>
                      <a:noFill/>
                    </a:lnB>
                  </a:tcPr>
                </a:tc>
                <a:tc>
                  <a:txBody>
                    <a:bodyPr/>
                    <a:lstStyle/>
                    <a:p>
                      <a:pPr algn="l" fontAlgn="b"/>
                      <a:endParaRPr lang="en-US" sz="1600" b="1" i="0" u="none" strike="noStrike">
                        <a:solidFill>
                          <a:srgbClr val="000000"/>
                        </a:solidFill>
                        <a:latin typeface="Calibri"/>
                      </a:endParaRPr>
                    </a:p>
                  </a:txBody>
                  <a:tcPr marL="4838" marR="4838" marT="4838" marB="0" anchor="b">
                    <a:lnL>
                      <a:noFill/>
                    </a:lnL>
                    <a:lnR>
                      <a:noFill/>
                    </a:lnR>
                    <a:lnT>
                      <a:noFill/>
                    </a:lnT>
                    <a:lnB>
                      <a:noFill/>
                    </a:lnB>
                  </a:tcPr>
                </a:tc>
                <a:tc>
                  <a:txBody>
                    <a:bodyPr/>
                    <a:lstStyle/>
                    <a:p>
                      <a:pPr algn="ctr" fontAlgn="b"/>
                      <a:endParaRPr lang="en-US" sz="1600" b="1" i="0" u="none" strike="noStrike">
                        <a:solidFill>
                          <a:srgbClr val="000000"/>
                        </a:solidFill>
                        <a:latin typeface="Calibri"/>
                      </a:endParaRPr>
                    </a:p>
                  </a:txBody>
                  <a:tcPr marL="4838" marR="4838" marT="4838" marB="0" anchor="b">
                    <a:lnL>
                      <a:noFill/>
                    </a:lnL>
                    <a:lnR>
                      <a:noFill/>
                    </a:lnR>
                    <a:lnT>
                      <a:noFill/>
                    </a:lnT>
                    <a:lnB>
                      <a:noFill/>
                    </a:lnB>
                  </a:tcPr>
                </a:tc>
              </a:tr>
              <a:tr h="301752">
                <a:tc>
                  <a:txBody>
                    <a:bodyPr/>
                    <a:lstStyle/>
                    <a:p>
                      <a:pPr algn="l" fontAlgn="b"/>
                      <a:r>
                        <a:rPr lang="en-US" sz="1600" b="1" i="0" u="none" strike="noStrike">
                          <a:solidFill>
                            <a:srgbClr val="000000"/>
                          </a:solidFill>
                          <a:latin typeface="Calibri"/>
                        </a:rPr>
                        <a:t>Front Plank</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1:30</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600" b="1" i="0" u="none" strike="noStrike">
                        <a:solidFill>
                          <a:srgbClr val="000000"/>
                        </a:solidFill>
                        <a:latin typeface="Calibri"/>
                      </a:endParaRPr>
                    </a:p>
                  </a:txBody>
                  <a:tcPr marL="4838" marR="4838" marT="4838" marB="0" anchor="b">
                    <a:lnL>
                      <a:noFill/>
                    </a:lnL>
                    <a:lnR>
                      <a:noFill/>
                    </a:lnR>
                    <a:lnT>
                      <a:noFill/>
                    </a:lnT>
                    <a:lnB>
                      <a:noFill/>
                    </a:lnB>
                  </a:tcPr>
                </a:tc>
                <a:tc>
                  <a:txBody>
                    <a:bodyPr/>
                    <a:lstStyle/>
                    <a:p>
                      <a:pPr algn="l" fontAlgn="b"/>
                      <a:endParaRPr lang="en-US" sz="1600" b="1" i="0" u="none" strike="noStrike">
                        <a:solidFill>
                          <a:srgbClr val="000000"/>
                        </a:solidFill>
                        <a:latin typeface="Calibri"/>
                      </a:endParaRPr>
                    </a:p>
                  </a:txBody>
                  <a:tcPr marL="4838" marR="4838" marT="4838" marB="0" anchor="b">
                    <a:lnL>
                      <a:noFill/>
                    </a:lnL>
                    <a:lnR>
                      <a:noFill/>
                    </a:lnR>
                    <a:lnT>
                      <a:noFill/>
                    </a:lnT>
                    <a:lnB>
                      <a:noFill/>
                    </a:lnB>
                  </a:tcPr>
                </a:tc>
                <a:tc>
                  <a:txBody>
                    <a:bodyPr/>
                    <a:lstStyle/>
                    <a:p>
                      <a:pPr algn="ctr" fontAlgn="b"/>
                      <a:endParaRPr lang="en-US" sz="1600" b="1" i="0" u="none" strike="noStrike">
                        <a:solidFill>
                          <a:srgbClr val="000000"/>
                        </a:solidFill>
                        <a:latin typeface="Calibri"/>
                      </a:endParaRPr>
                    </a:p>
                  </a:txBody>
                  <a:tcPr marL="4838" marR="4838" marT="4838" marB="0" anchor="b">
                    <a:lnL>
                      <a:noFill/>
                    </a:lnL>
                    <a:lnR>
                      <a:noFill/>
                    </a:lnR>
                    <a:lnT>
                      <a:noFill/>
                    </a:lnT>
                    <a:lnB>
                      <a:noFill/>
                    </a:lnB>
                  </a:tcPr>
                </a:tc>
              </a:tr>
              <a:tr h="301752">
                <a:tc>
                  <a:txBody>
                    <a:bodyPr/>
                    <a:lstStyle/>
                    <a:p>
                      <a:pPr algn="l" fontAlgn="b"/>
                      <a:r>
                        <a:rPr lang="en-US" sz="1600" b="1" i="0" u="none" strike="noStrike">
                          <a:solidFill>
                            <a:srgbClr val="000000"/>
                          </a:solidFill>
                          <a:latin typeface="Calibri"/>
                        </a:rPr>
                        <a:t>Rotation</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600" b="0" i="0" u="none" strike="noStrike">
                        <a:solidFill>
                          <a:srgbClr val="000000"/>
                        </a:solidFill>
                        <a:latin typeface="Calibri"/>
                      </a:endParaRPr>
                    </a:p>
                  </a:txBody>
                  <a:tcPr marL="4838" marR="4838" marT="4838" marB="0" anchor="b">
                    <a:lnL>
                      <a:noFill/>
                    </a:lnL>
                    <a:lnR>
                      <a:noFill/>
                    </a:lnR>
                    <a:lnT>
                      <a:noFill/>
                    </a:lnT>
                    <a:lnB>
                      <a:noFill/>
                    </a:lnB>
                  </a:tcPr>
                </a:tc>
                <a:tc>
                  <a:txBody>
                    <a:bodyPr/>
                    <a:lstStyle/>
                    <a:p>
                      <a:pPr algn="l" fontAlgn="b"/>
                      <a:endParaRPr lang="en-US" sz="1600" b="0" i="0" u="none" strike="noStrike">
                        <a:solidFill>
                          <a:srgbClr val="000000"/>
                        </a:solidFill>
                        <a:latin typeface="Calibri"/>
                      </a:endParaRPr>
                    </a:p>
                  </a:txBody>
                  <a:tcPr marL="4838" marR="4838" marT="4838" marB="0" anchor="b">
                    <a:lnL>
                      <a:noFill/>
                    </a:lnL>
                    <a:lnR>
                      <a:noFill/>
                    </a:lnR>
                    <a:lnT>
                      <a:noFill/>
                    </a:lnT>
                    <a:lnB>
                      <a:noFill/>
                    </a:lnB>
                  </a:tcPr>
                </a:tc>
                <a:tc>
                  <a:txBody>
                    <a:bodyPr/>
                    <a:lstStyle/>
                    <a:p>
                      <a:pPr algn="l" fontAlgn="b"/>
                      <a:endParaRPr lang="en-US" sz="1600" b="0" i="0" u="none" strike="noStrike">
                        <a:solidFill>
                          <a:srgbClr val="000000"/>
                        </a:solidFill>
                        <a:latin typeface="Calibri"/>
                      </a:endParaRPr>
                    </a:p>
                  </a:txBody>
                  <a:tcPr marL="4838" marR="4838" marT="4838" marB="0" anchor="b">
                    <a:lnL>
                      <a:noFill/>
                    </a:lnL>
                    <a:lnR>
                      <a:noFill/>
                    </a:lnR>
                    <a:lnT>
                      <a:noFill/>
                    </a:lnT>
                    <a:lnB>
                      <a:noFill/>
                    </a:lnB>
                  </a:tcPr>
                </a:tc>
              </a:tr>
              <a:tr h="301752">
                <a:tc>
                  <a:txBody>
                    <a:bodyPr/>
                    <a:lstStyle/>
                    <a:p>
                      <a:pPr algn="l" fontAlgn="b"/>
                      <a:r>
                        <a:rPr lang="en-US" sz="1600" b="1" i="0" u="none" strike="noStrike">
                          <a:solidFill>
                            <a:srgbClr val="000000"/>
                          </a:solidFill>
                          <a:latin typeface="Calibri"/>
                        </a:rPr>
                        <a:t>Low Back</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838" marR="4838" marT="483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4838" marR="4838" marT="4838"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600" b="0" i="0" u="none" strike="noStrike">
                        <a:solidFill>
                          <a:srgbClr val="000000"/>
                        </a:solidFill>
                        <a:latin typeface="Calibri"/>
                      </a:endParaRPr>
                    </a:p>
                  </a:txBody>
                  <a:tcPr marL="4838" marR="4838" marT="4838" marB="0" anchor="b">
                    <a:lnL>
                      <a:noFill/>
                    </a:lnL>
                    <a:lnR>
                      <a:noFill/>
                    </a:lnR>
                    <a:lnT>
                      <a:noFill/>
                    </a:lnT>
                    <a:lnB>
                      <a:noFill/>
                    </a:lnB>
                  </a:tcPr>
                </a:tc>
                <a:tc>
                  <a:txBody>
                    <a:bodyPr/>
                    <a:lstStyle/>
                    <a:p>
                      <a:pPr algn="l" fontAlgn="b"/>
                      <a:endParaRPr lang="en-US" sz="1600" b="0" i="0" u="none" strike="noStrike">
                        <a:solidFill>
                          <a:srgbClr val="000000"/>
                        </a:solidFill>
                        <a:latin typeface="Calibri"/>
                      </a:endParaRPr>
                    </a:p>
                  </a:txBody>
                  <a:tcPr marL="4838" marR="4838" marT="4838" marB="0" anchor="b">
                    <a:lnL>
                      <a:noFill/>
                    </a:lnL>
                    <a:lnR>
                      <a:noFill/>
                    </a:lnR>
                    <a:lnT>
                      <a:noFill/>
                    </a:lnT>
                    <a:lnB>
                      <a:noFill/>
                    </a:lnB>
                  </a:tcPr>
                </a:tc>
                <a:tc>
                  <a:txBody>
                    <a:bodyPr/>
                    <a:lstStyle/>
                    <a:p>
                      <a:pPr algn="l" fontAlgn="b"/>
                      <a:endParaRPr lang="en-US" sz="1600" b="0" i="0" u="none" strike="noStrike" dirty="0">
                        <a:solidFill>
                          <a:srgbClr val="000000"/>
                        </a:solidFill>
                        <a:latin typeface="Calibri"/>
                      </a:endParaRPr>
                    </a:p>
                  </a:txBody>
                  <a:tcPr marL="4838" marR="4838" marT="4838" marB="0" anchor="b">
                    <a:lnL>
                      <a:noFill/>
                    </a:lnL>
                    <a:lnR>
                      <a:noFill/>
                    </a:lnR>
                    <a:lnT>
                      <a:noFill/>
                    </a:lnT>
                    <a:lnB>
                      <a:noFill/>
                    </a:lnB>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p>
            <a:r>
              <a:rPr lang="en-US" dirty="0" smtClean="0">
                <a:latin typeface="CCSU" pitchFamily="2" charset="0"/>
              </a:rPr>
              <a:t>Workout</a:t>
            </a:r>
            <a:endParaRPr lang="en-US" dirty="0">
              <a:latin typeface="CCSU" pitchFamily="2" charset="0"/>
            </a:endParaRPr>
          </a:p>
        </p:txBody>
      </p:sp>
      <p:pic>
        <p:nvPicPr>
          <p:cNvPr id="5" name="Picture 4" descr="Small Strength Logo.JPG"/>
          <p:cNvPicPr>
            <a:picLocks noChangeAspect="1"/>
          </p:cNvPicPr>
          <p:nvPr/>
        </p:nvPicPr>
        <p:blipFill>
          <a:blip r:embed="rId2" cstate="print"/>
          <a:stretch>
            <a:fillRect/>
          </a:stretch>
        </p:blipFill>
        <p:spPr>
          <a:xfrm>
            <a:off x="2034540" y="2743200"/>
            <a:ext cx="2788920" cy="256032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0" y="91441"/>
          <a:ext cx="6766560" cy="9052559"/>
        </p:xfrm>
        <a:graphic>
          <a:graphicData uri="http://schemas.openxmlformats.org/drawingml/2006/table">
            <a:tbl>
              <a:tblPr/>
              <a:tblGrid>
                <a:gridCol w="3025891"/>
                <a:gridCol w="1274688"/>
                <a:gridCol w="941123"/>
                <a:gridCol w="762429"/>
                <a:gridCol w="762429"/>
              </a:tblGrid>
              <a:tr h="491140">
                <a:tc gridSpan="5">
                  <a:txBody>
                    <a:bodyPr/>
                    <a:lstStyle/>
                    <a:p>
                      <a:pPr algn="ctr" fontAlgn="b"/>
                      <a:r>
                        <a:rPr lang="en-US" sz="2400" b="1" i="0" u="none" strike="noStrike" dirty="0">
                          <a:latin typeface="CCSU" pitchFamily="2" charset="0"/>
                        </a:rPr>
                        <a:t>Blue Devil Men's Soccer</a:t>
                      </a:r>
                    </a:p>
                  </a:txBody>
                  <a:tcPr marL="5055" marR="5055" marT="505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36783">
                <a:tc gridSpan="5">
                  <a:txBody>
                    <a:bodyPr/>
                    <a:lstStyle/>
                    <a:p>
                      <a:pPr algn="ctr" fontAlgn="b"/>
                      <a:r>
                        <a:rPr lang="en-US" sz="1800" b="1" i="0" u="none" strike="noStrike" dirty="0">
                          <a:latin typeface="Arial"/>
                        </a:rPr>
                        <a:t>Week 1</a:t>
                      </a:r>
                    </a:p>
                  </a:txBody>
                  <a:tcPr marL="5055" marR="5055" marT="505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8553">
                <a:tc gridSpan="5">
                  <a:txBody>
                    <a:bodyPr/>
                    <a:lstStyle/>
                    <a:p>
                      <a:pPr algn="ctr" fontAlgn="b"/>
                      <a:r>
                        <a:rPr lang="en-US" sz="1400" b="1" i="0" u="none" strike="noStrike" dirty="0" smtClean="0">
                          <a:solidFill>
                            <a:srgbClr val="FFFFFF"/>
                          </a:solidFill>
                          <a:latin typeface="Arial"/>
                        </a:rPr>
                        <a:t>Monday, May 28, 2012</a:t>
                      </a:r>
                      <a:endParaRPr lang="en-US" sz="1400" b="1" i="0" u="none" strike="noStrike" dirty="0">
                        <a:solidFill>
                          <a:srgbClr val="FFFFFF"/>
                        </a:solidFill>
                        <a:latin typeface="Arial"/>
                      </a:endParaRPr>
                    </a:p>
                  </a:txBody>
                  <a:tcPr marL="5055" marR="5055" marT="5055"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8553">
                <a:tc>
                  <a:txBody>
                    <a:bodyPr/>
                    <a:lstStyle/>
                    <a:p>
                      <a:pPr algn="ctr" fontAlgn="b"/>
                      <a:r>
                        <a:rPr lang="en-US" sz="14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dirty="0">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435533">
                <a:tc>
                  <a:txBody>
                    <a:bodyPr/>
                    <a:lstStyle/>
                    <a:p>
                      <a:pPr algn="l" fontAlgn="b"/>
                      <a:r>
                        <a:rPr lang="en-US" sz="1400" b="1" i="0" u="none" strike="noStrike">
                          <a:latin typeface="Arial"/>
                        </a:rPr>
                        <a:t>Single Arm DB Push Press (80% Push)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latin typeface="Arial"/>
                        </a:rPr>
                        <a:t>3-65%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6-85%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553">
                <a:tc>
                  <a:txBody>
                    <a:bodyPr/>
                    <a:lstStyle/>
                    <a:p>
                      <a:pPr algn="l" fontAlgn="b"/>
                      <a:r>
                        <a:rPr lang="en-US" sz="1400" b="1" i="0" u="none" strike="noStrike">
                          <a:latin typeface="Arial"/>
                        </a:rPr>
                        <a:t>Bench Press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latin typeface="Arial"/>
                        </a:rPr>
                        <a:t>6-60%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6-60%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12-70%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553">
                <a:tc>
                  <a:txBody>
                    <a:bodyPr/>
                    <a:lstStyle/>
                    <a:p>
                      <a:pPr algn="l" fontAlgn="b"/>
                      <a:r>
                        <a:rPr lang="en-US" sz="1400" b="1" i="0" u="none" strike="noStrike">
                          <a:latin typeface="Arial"/>
                        </a:rPr>
                        <a:t>Lat Pulldown</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dirty="0">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12-70%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553">
                <a:tc>
                  <a:txBody>
                    <a:bodyPr/>
                    <a:lstStyle/>
                    <a:p>
                      <a:pPr algn="l" fontAlgn="b"/>
                      <a:r>
                        <a:rPr lang="en-US" sz="1400" b="1" i="0" u="none" strike="noStrike">
                          <a:latin typeface="Arial"/>
                        </a:rPr>
                        <a:t>3-Way Shoulder</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dirty="0">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6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553">
                <a:tc>
                  <a:txBody>
                    <a:bodyPr/>
                    <a:lstStyle/>
                    <a:p>
                      <a:pPr algn="l" fontAlgn="b"/>
                      <a:r>
                        <a:rPr lang="en-US" sz="1400" b="1" i="0" u="none" strike="noStrike">
                          <a:latin typeface="Arial"/>
                        </a:rPr>
                        <a:t>Inverted Row</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Failure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35533">
                <a:tc>
                  <a:txBody>
                    <a:bodyPr/>
                    <a:lstStyle/>
                    <a:p>
                      <a:pPr algn="l" fontAlgn="b"/>
                      <a:r>
                        <a:rPr lang="en-US" sz="1400" b="1" i="0" u="none" strike="noStrike">
                          <a:latin typeface="Arial"/>
                        </a:rPr>
                        <a:t>Super Circuit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1" i="0" u="none" strike="noStrike">
                          <a:latin typeface="Arial"/>
                        </a:rPr>
                        <a:t>DB Curls/Overhead Extensions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1" i="0" u="none" strike="noStrike" dirty="0">
                          <a:latin typeface="Arial"/>
                        </a:rPr>
                        <a:t>12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553">
                <a:tc gridSpan="5">
                  <a:txBody>
                    <a:bodyPr/>
                    <a:lstStyle/>
                    <a:p>
                      <a:pPr algn="ctr" fontAlgn="b"/>
                      <a:r>
                        <a:rPr lang="en-US" sz="1400" b="1" i="0" u="none" strike="noStrike" dirty="0" smtClean="0">
                          <a:solidFill>
                            <a:srgbClr val="FFFFFF"/>
                          </a:solidFill>
                          <a:latin typeface="Arial"/>
                        </a:rPr>
                        <a:t>Tuesday, May 29, 2012</a:t>
                      </a:r>
                      <a:endParaRPr lang="en-US" sz="1400" b="1" i="0" u="none" strike="noStrike" dirty="0">
                        <a:solidFill>
                          <a:srgbClr val="FFFFFF"/>
                        </a:solidFill>
                        <a:latin typeface="Arial"/>
                      </a:endParaRPr>
                    </a:p>
                  </a:txBody>
                  <a:tcPr marL="5055" marR="5055" marT="50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8553">
                <a:tc>
                  <a:txBody>
                    <a:bodyPr/>
                    <a:lstStyle/>
                    <a:p>
                      <a:pPr algn="ctr" fontAlgn="b"/>
                      <a:r>
                        <a:rPr lang="en-US" sz="14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38553">
                <a:tc>
                  <a:txBody>
                    <a:bodyPr/>
                    <a:lstStyle/>
                    <a:p>
                      <a:pPr algn="l" fontAlgn="b"/>
                      <a:r>
                        <a:rPr lang="en-US" sz="1400" b="1" i="0" u="none" strike="noStrike">
                          <a:latin typeface="Arial"/>
                        </a:rPr>
                        <a:t>Jump Shrug</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3-65%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latin typeface="Arial"/>
                        </a:rPr>
                        <a:t>6-85%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553">
                <a:tc>
                  <a:txBody>
                    <a:bodyPr/>
                    <a:lstStyle/>
                    <a:p>
                      <a:pPr algn="l" fontAlgn="b"/>
                      <a:r>
                        <a:rPr lang="en-US" sz="1400" b="1" i="0" u="none" strike="noStrike">
                          <a:latin typeface="Arial"/>
                        </a:rPr>
                        <a:t>Backsquat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6-60%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6-60%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12-70%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553">
                <a:tc>
                  <a:txBody>
                    <a:bodyPr/>
                    <a:lstStyle/>
                    <a:p>
                      <a:pPr algn="l" fontAlgn="b"/>
                      <a:r>
                        <a:rPr lang="en-US" sz="1400" b="1" i="0" u="none" strike="noStrike">
                          <a:latin typeface="Arial"/>
                        </a:rPr>
                        <a:t>RDL</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1" i="0" u="none" strike="noStrike">
                          <a:latin typeface="Arial"/>
                        </a:rPr>
                        <a:t>Use Jump Shrug Weight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1" i="0" u="none" strike="noStrike">
                          <a:latin typeface="Arial"/>
                        </a:rPr>
                        <a:t>12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553">
                <a:tc>
                  <a:txBody>
                    <a:bodyPr/>
                    <a:lstStyle/>
                    <a:p>
                      <a:pPr algn="l" fontAlgn="b"/>
                      <a:r>
                        <a:rPr lang="en-US" sz="1400" b="1" i="0" u="none" strike="noStrike">
                          <a:latin typeface="Arial"/>
                        </a:rPr>
                        <a:t>Step-ups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1" i="0" u="none" strike="noStrike">
                          <a:latin typeface="Arial"/>
                        </a:rPr>
                        <a:t>Use 30% Backsquat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1" i="0" u="none" strike="noStrike" dirty="0">
                          <a:latin typeface="Arial"/>
                        </a:rPr>
                        <a:t>12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553">
                <a:tc>
                  <a:txBody>
                    <a:bodyPr/>
                    <a:lstStyle/>
                    <a:p>
                      <a:pPr algn="l" fontAlgn="b"/>
                      <a:r>
                        <a:rPr lang="en-US" sz="1400" b="1" i="0" u="none" strike="noStrike">
                          <a:latin typeface="Arial"/>
                        </a:rPr>
                        <a:t>4-Way Physioball Hamstring</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6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553">
                <a:tc>
                  <a:txBody>
                    <a:bodyPr/>
                    <a:lstStyle/>
                    <a:p>
                      <a:pPr algn="l" fontAlgn="b"/>
                      <a:r>
                        <a:rPr lang="en-US" sz="1400" b="1" i="0" u="none" strike="noStrike">
                          <a:latin typeface="Arial"/>
                        </a:rPr>
                        <a:t>Hyperextensions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dirty="0">
                          <a:latin typeface="Arial"/>
                        </a:rPr>
                        <a:t>12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553">
                <a:tc gridSpan="5">
                  <a:txBody>
                    <a:bodyPr/>
                    <a:lstStyle/>
                    <a:p>
                      <a:pPr algn="ctr" fontAlgn="b"/>
                      <a:r>
                        <a:rPr lang="en-US" sz="1400" b="1" i="0" u="none" strike="noStrike" dirty="0" smtClean="0">
                          <a:solidFill>
                            <a:srgbClr val="FFFFFF"/>
                          </a:solidFill>
                          <a:latin typeface="Arial"/>
                        </a:rPr>
                        <a:t>Thursday,</a:t>
                      </a:r>
                      <a:r>
                        <a:rPr lang="en-US" sz="1400" b="1" i="0" u="none" strike="noStrike" baseline="0" dirty="0" smtClean="0">
                          <a:solidFill>
                            <a:srgbClr val="FFFFFF"/>
                          </a:solidFill>
                          <a:latin typeface="Arial"/>
                        </a:rPr>
                        <a:t> May 31, 2012</a:t>
                      </a:r>
                      <a:endParaRPr lang="en-US" sz="1400" b="1" i="0" u="none" strike="noStrike" dirty="0">
                        <a:solidFill>
                          <a:srgbClr val="FFFFFF"/>
                        </a:solidFill>
                        <a:latin typeface="Arial"/>
                      </a:endParaRPr>
                    </a:p>
                  </a:txBody>
                  <a:tcPr marL="5055" marR="5055" marT="50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8553">
                <a:tc>
                  <a:txBody>
                    <a:bodyPr/>
                    <a:lstStyle/>
                    <a:p>
                      <a:pPr algn="ctr" fontAlgn="b"/>
                      <a:r>
                        <a:rPr lang="en-US" sz="14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dirty="0">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435533">
                <a:tc>
                  <a:txBody>
                    <a:bodyPr/>
                    <a:lstStyle/>
                    <a:p>
                      <a:pPr algn="l" fontAlgn="b"/>
                      <a:r>
                        <a:rPr lang="en-US" sz="1400" b="0" i="1" u="none" strike="noStrike">
                          <a:latin typeface="Arial"/>
                        </a:rPr>
                        <a:t>Single Arm DB Push Press (80% Push)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6-55%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6-65%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6-75%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553">
                <a:tc>
                  <a:txBody>
                    <a:bodyPr/>
                    <a:lstStyle/>
                    <a:p>
                      <a:pPr algn="l" fontAlgn="b"/>
                      <a:r>
                        <a:rPr lang="en-US" sz="1400" b="0" i="1" u="none" strike="noStrike">
                          <a:latin typeface="Arial"/>
                        </a:rPr>
                        <a:t>Incline Bench Press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6-55%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6-65%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6-75%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553">
                <a:tc>
                  <a:txBody>
                    <a:bodyPr/>
                    <a:lstStyle/>
                    <a:p>
                      <a:pPr algn="l" fontAlgn="b"/>
                      <a:r>
                        <a:rPr lang="en-US" sz="1400" b="0" i="1" u="none" strike="noStrike">
                          <a:latin typeface="Arial"/>
                        </a:rPr>
                        <a:t>Pull-ups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Failure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553">
                <a:tc>
                  <a:txBody>
                    <a:bodyPr/>
                    <a:lstStyle/>
                    <a:p>
                      <a:pPr algn="l" fontAlgn="b"/>
                      <a:r>
                        <a:rPr lang="en-US" sz="1400" b="0" i="1" u="none" strike="noStrike">
                          <a:latin typeface="Arial"/>
                        </a:rPr>
                        <a:t>Shoulder Press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6-75%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553">
                <a:tc>
                  <a:txBody>
                    <a:bodyPr/>
                    <a:lstStyle/>
                    <a:p>
                      <a:pPr algn="l" fontAlgn="b"/>
                      <a:r>
                        <a:rPr lang="en-US" sz="1400" b="0" i="1" u="none" strike="noStrike">
                          <a:latin typeface="Arial"/>
                        </a:rPr>
                        <a:t>Seated Row</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6-75%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553">
                <a:tc>
                  <a:txBody>
                    <a:bodyPr/>
                    <a:lstStyle/>
                    <a:p>
                      <a:pPr algn="l" fontAlgn="b"/>
                      <a:r>
                        <a:rPr lang="en-US" sz="1400" b="0" i="1" u="none" strike="noStrike">
                          <a:latin typeface="Arial"/>
                        </a:rPr>
                        <a:t>Push-ups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6+</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553">
                <a:tc gridSpan="5">
                  <a:txBody>
                    <a:bodyPr/>
                    <a:lstStyle/>
                    <a:p>
                      <a:pPr algn="ctr" fontAlgn="b"/>
                      <a:r>
                        <a:rPr lang="en-US" sz="1400" b="1" i="0" u="none" strike="noStrike" dirty="0" smtClean="0">
                          <a:solidFill>
                            <a:srgbClr val="FFFFFF"/>
                          </a:solidFill>
                          <a:latin typeface="Arial"/>
                        </a:rPr>
                        <a:t>Friday, June 1, 2012</a:t>
                      </a:r>
                      <a:endParaRPr lang="en-US" sz="1400" b="1" i="0" u="none" strike="noStrike" dirty="0">
                        <a:solidFill>
                          <a:srgbClr val="FFFFFF"/>
                        </a:solidFill>
                        <a:latin typeface="Arial"/>
                      </a:endParaRPr>
                    </a:p>
                  </a:txBody>
                  <a:tcPr marL="5055" marR="5055" marT="50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8553">
                <a:tc>
                  <a:txBody>
                    <a:bodyPr/>
                    <a:lstStyle/>
                    <a:p>
                      <a:pPr algn="ctr" fontAlgn="b"/>
                      <a:r>
                        <a:rPr lang="en-US" sz="14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38553">
                <a:tc>
                  <a:txBody>
                    <a:bodyPr/>
                    <a:lstStyle/>
                    <a:p>
                      <a:pPr algn="l" fontAlgn="b"/>
                      <a:r>
                        <a:rPr lang="en-US" sz="1400" b="0" i="1" u="none" strike="noStrike">
                          <a:latin typeface="Arial"/>
                        </a:rPr>
                        <a:t>Jump Shrug</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6-55%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6-65%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6-75%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553">
                <a:tc>
                  <a:txBody>
                    <a:bodyPr/>
                    <a:lstStyle/>
                    <a:p>
                      <a:pPr algn="l" fontAlgn="b"/>
                      <a:r>
                        <a:rPr lang="en-US" sz="1400" b="0" i="1" u="none" strike="noStrike">
                          <a:latin typeface="Arial"/>
                        </a:rPr>
                        <a:t>Backsquat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6-55%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6-65%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6-75%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553">
                <a:tc>
                  <a:txBody>
                    <a:bodyPr/>
                    <a:lstStyle/>
                    <a:p>
                      <a:pPr algn="l" fontAlgn="b"/>
                      <a:r>
                        <a:rPr lang="en-US" sz="1400" b="0" i="1" u="none" strike="noStrike">
                          <a:latin typeface="Arial"/>
                        </a:rPr>
                        <a:t>Med-Ball Hip Raise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6</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553">
                <a:tc>
                  <a:txBody>
                    <a:bodyPr/>
                    <a:lstStyle/>
                    <a:p>
                      <a:pPr algn="l" fontAlgn="b"/>
                      <a:r>
                        <a:rPr lang="en-US" sz="1400" b="0" i="1" u="none" strike="noStrike">
                          <a:latin typeface="Arial"/>
                        </a:rPr>
                        <a:t>Bulgarian Split Squat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0" i="1" u="none" strike="noStrike">
                          <a:latin typeface="Arial"/>
                        </a:rPr>
                        <a:t>Use 30% Backsquat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0" i="1" u="none" strike="noStrike">
                          <a:latin typeface="Arial"/>
                        </a:rPr>
                        <a:t>6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553">
                <a:tc>
                  <a:txBody>
                    <a:bodyPr/>
                    <a:lstStyle/>
                    <a:p>
                      <a:pPr algn="l" fontAlgn="b"/>
                      <a:r>
                        <a:rPr lang="en-US" sz="1400" b="0" i="1" u="none" strike="noStrike">
                          <a:latin typeface="Arial"/>
                        </a:rPr>
                        <a:t>4-Way Med-Ball Hamstring</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6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553">
                <a:tc>
                  <a:txBody>
                    <a:bodyPr/>
                    <a:lstStyle/>
                    <a:p>
                      <a:pPr algn="l" fontAlgn="b"/>
                      <a:r>
                        <a:rPr lang="en-US" sz="1400" b="0" i="1" u="none" strike="noStrike">
                          <a:latin typeface="Arial"/>
                        </a:rPr>
                        <a:t>Reverse Hyperextensions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6</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1" y="91438"/>
          <a:ext cx="6766559" cy="9052562"/>
        </p:xfrm>
        <a:graphic>
          <a:graphicData uri="http://schemas.openxmlformats.org/drawingml/2006/table">
            <a:tbl>
              <a:tblPr/>
              <a:tblGrid>
                <a:gridCol w="3025887"/>
                <a:gridCol w="1274692"/>
                <a:gridCol w="941124"/>
                <a:gridCol w="762428"/>
                <a:gridCol w="762428"/>
              </a:tblGrid>
              <a:tr h="464661">
                <a:tc gridSpan="5">
                  <a:txBody>
                    <a:bodyPr/>
                    <a:lstStyle/>
                    <a:p>
                      <a:pPr algn="ctr" fontAlgn="b"/>
                      <a:r>
                        <a:rPr lang="en-US" sz="2400" b="1" i="0" u="none" strike="noStrike" dirty="0">
                          <a:latin typeface="CCSU" pitchFamily="2" charset="0"/>
                        </a:rPr>
                        <a:t>Blue Devil Men's Soccer</a:t>
                      </a:r>
                    </a:p>
                  </a:txBody>
                  <a:tcPr marL="5055" marR="5055" marT="505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18623">
                <a:tc gridSpan="5">
                  <a:txBody>
                    <a:bodyPr/>
                    <a:lstStyle/>
                    <a:p>
                      <a:pPr algn="ctr" fontAlgn="b"/>
                      <a:r>
                        <a:rPr lang="en-US" sz="1800" b="1" i="0" u="none" strike="noStrike" dirty="0">
                          <a:latin typeface="Arial"/>
                        </a:rPr>
                        <a:t>Week 2</a:t>
                      </a:r>
                    </a:p>
                  </a:txBody>
                  <a:tcPr marL="5055" marR="5055" marT="505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5694">
                <a:tc gridSpan="5">
                  <a:txBody>
                    <a:bodyPr/>
                    <a:lstStyle/>
                    <a:p>
                      <a:pPr algn="ctr" fontAlgn="b"/>
                      <a:r>
                        <a:rPr lang="en-US" sz="1400" b="1" i="0" u="none" strike="noStrike" dirty="0" smtClean="0">
                          <a:solidFill>
                            <a:srgbClr val="FFFFFF"/>
                          </a:solidFill>
                          <a:latin typeface="Arial"/>
                        </a:rPr>
                        <a:t>Monday, June 4, 2012</a:t>
                      </a:r>
                      <a:endParaRPr lang="en-US" sz="1400" b="1" i="0" u="none" strike="noStrike" dirty="0">
                        <a:solidFill>
                          <a:srgbClr val="FFFFFF"/>
                        </a:solidFill>
                        <a:latin typeface="Arial"/>
                      </a:endParaRPr>
                    </a:p>
                  </a:txBody>
                  <a:tcPr marL="5055" marR="5055" marT="5055"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5694">
                <a:tc>
                  <a:txBody>
                    <a:bodyPr/>
                    <a:lstStyle/>
                    <a:p>
                      <a:pPr algn="ctr" fontAlgn="b"/>
                      <a:r>
                        <a:rPr lang="en-US" sz="14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dirty="0">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25694">
                <a:tc>
                  <a:txBody>
                    <a:bodyPr/>
                    <a:lstStyle/>
                    <a:p>
                      <a:pPr algn="l" fontAlgn="b"/>
                      <a:r>
                        <a:rPr lang="en-US" sz="1400" b="1" i="0" u="none" strike="noStrike">
                          <a:latin typeface="Arial"/>
                        </a:rPr>
                        <a:t>Jump Shrug</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5-65%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5-75%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5-87.5%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694">
                <a:tc>
                  <a:txBody>
                    <a:bodyPr/>
                    <a:lstStyle/>
                    <a:p>
                      <a:pPr algn="l" fontAlgn="b"/>
                      <a:r>
                        <a:rPr lang="en-US" sz="1400" b="1" i="0" u="none" strike="noStrike">
                          <a:latin typeface="Arial"/>
                        </a:rPr>
                        <a:t>Backsquat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5-55%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5-65%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10-75%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35108">
                <a:tc>
                  <a:txBody>
                    <a:bodyPr/>
                    <a:lstStyle/>
                    <a:p>
                      <a:pPr algn="l" fontAlgn="b"/>
                      <a:r>
                        <a:rPr lang="en-US" sz="1400" b="1" i="0" u="none" strike="noStrike">
                          <a:latin typeface="Arial"/>
                        </a:rPr>
                        <a:t>DB RDL (80% Clean)</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1" i="0" u="none" strike="noStrike" dirty="0">
                          <a:latin typeface="Arial"/>
                        </a:rPr>
                        <a:t>Two DB's Should Equal Weight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1" i="0" u="none" strike="noStrike">
                          <a:latin typeface="Arial"/>
                        </a:rPr>
                        <a:t>10-75%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35108">
                <a:tc>
                  <a:txBody>
                    <a:bodyPr/>
                    <a:lstStyle/>
                    <a:p>
                      <a:pPr algn="l" fontAlgn="b"/>
                      <a:r>
                        <a:rPr lang="en-US" sz="1400" b="1" i="0" u="none" strike="noStrike">
                          <a:latin typeface="Arial"/>
                        </a:rPr>
                        <a:t>Forward Lunge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1" i="0" u="none" strike="noStrike">
                          <a:latin typeface="Arial"/>
                        </a:rPr>
                        <a:t>Use 32.5% Backsquat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1" i="0" u="none" strike="noStrike">
                          <a:latin typeface="Arial"/>
                        </a:rPr>
                        <a:t>10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694">
                <a:tc>
                  <a:txBody>
                    <a:bodyPr/>
                    <a:lstStyle/>
                    <a:p>
                      <a:pPr algn="l" fontAlgn="b"/>
                      <a:r>
                        <a:rPr lang="en-US" sz="1400" b="1" i="0" u="none" strike="noStrike">
                          <a:latin typeface="Arial"/>
                        </a:rPr>
                        <a:t>Physioball Hip Raise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10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694">
                <a:tc>
                  <a:txBody>
                    <a:bodyPr/>
                    <a:lstStyle/>
                    <a:p>
                      <a:pPr algn="l" fontAlgn="b"/>
                      <a:r>
                        <a:rPr lang="en-US" sz="1400" b="1" i="0" u="none" strike="noStrike">
                          <a:latin typeface="Arial"/>
                        </a:rPr>
                        <a:t>Hyperextensions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1" i="0" u="none" strike="noStrike" dirty="0">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10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694">
                <a:tc gridSpan="5">
                  <a:txBody>
                    <a:bodyPr/>
                    <a:lstStyle/>
                    <a:p>
                      <a:pPr algn="ctr" fontAlgn="b"/>
                      <a:r>
                        <a:rPr lang="en-US" sz="1400" b="1" i="0" u="none" strike="noStrike" dirty="0" smtClean="0">
                          <a:solidFill>
                            <a:srgbClr val="FFFFFF"/>
                          </a:solidFill>
                          <a:latin typeface="Arial"/>
                        </a:rPr>
                        <a:t>Tuesday, June 5, 2012</a:t>
                      </a:r>
                      <a:endParaRPr lang="en-US" sz="1400" b="1" i="0" u="none" strike="noStrike" dirty="0">
                        <a:solidFill>
                          <a:srgbClr val="FFFFFF"/>
                        </a:solidFill>
                        <a:latin typeface="Arial"/>
                      </a:endParaRPr>
                    </a:p>
                  </a:txBody>
                  <a:tcPr marL="5055" marR="5055" marT="50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5694">
                <a:tc>
                  <a:txBody>
                    <a:bodyPr/>
                    <a:lstStyle/>
                    <a:p>
                      <a:pPr algn="ctr" fontAlgn="b"/>
                      <a:r>
                        <a:rPr lang="en-US" sz="14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435108">
                <a:tc>
                  <a:txBody>
                    <a:bodyPr/>
                    <a:lstStyle/>
                    <a:p>
                      <a:pPr algn="l" fontAlgn="b"/>
                      <a:r>
                        <a:rPr lang="en-US" sz="1400" b="1" i="0" u="none" strike="noStrike">
                          <a:latin typeface="Arial"/>
                        </a:rPr>
                        <a:t>Single Arm DB Push Press (80% Push)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5-65%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5-75%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latin typeface="Arial"/>
                        </a:rPr>
                        <a:t>5-87.5%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35108">
                <a:tc>
                  <a:txBody>
                    <a:bodyPr/>
                    <a:lstStyle/>
                    <a:p>
                      <a:pPr algn="l" fontAlgn="b"/>
                      <a:r>
                        <a:rPr lang="en-US" sz="1400" b="1" i="0" u="none" strike="noStrike">
                          <a:latin typeface="Arial"/>
                        </a:rPr>
                        <a:t>DB Incline Bench Press (80% Incline)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5-55%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5-65%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10-75%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694">
                <a:tc>
                  <a:txBody>
                    <a:bodyPr/>
                    <a:lstStyle/>
                    <a:p>
                      <a:pPr algn="l" fontAlgn="b"/>
                      <a:r>
                        <a:rPr lang="en-US" sz="1400" b="1" i="0" u="none" strike="noStrike">
                          <a:latin typeface="Arial"/>
                        </a:rPr>
                        <a:t>Pull-ups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dirty="0">
                          <a:latin typeface="Arial"/>
                        </a:rPr>
                        <a:t>Failure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694">
                <a:tc>
                  <a:txBody>
                    <a:bodyPr/>
                    <a:lstStyle/>
                    <a:p>
                      <a:pPr algn="l" fontAlgn="b"/>
                      <a:r>
                        <a:rPr lang="en-US" sz="1400" b="1" i="0" u="none" strike="noStrike">
                          <a:latin typeface="Arial"/>
                        </a:rPr>
                        <a:t>Upright Row</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10-75%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694">
                <a:tc>
                  <a:txBody>
                    <a:bodyPr/>
                    <a:lstStyle/>
                    <a:p>
                      <a:pPr algn="l" fontAlgn="b"/>
                      <a:r>
                        <a:rPr lang="en-US" sz="1400" b="1" i="0" u="none" strike="noStrike">
                          <a:latin typeface="Arial"/>
                        </a:rPr>
                        <a:t>Bentover Row</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1" i="0" u="none" strike="noStrike">
                          <a:latin typeface="Arial"/>
                        </a:rPr>
                        <a:t>Use 80% Seated Row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1" i="0" u="none" strike="noStrike">
                          <a:latin typeface="Arial"/>
                        </a:rPr>
                        <a:t>10-75%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35108">
                <a:tc>
                  <a:txBody>
                    <a:bodyPr/>
                    <a:lstStyle/>
                    <a:p>
                      <a:pPr algn="l" fontAlgn="b"/>
                      <a:r>
                        <a:rPr lang="en-US" sz="1400" b="1" i="0" u="none" strike="noStrike">
                          <a:latin typeface="Arial"/>
                        </a:rPr>
                        <a:t>Super Circuit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1" i="0" u="none" strike="noStrike">
                          <a:latin typeface="Arial"/>
                        </a:rPr>
                        <a:t>Straight Bar/Close Grip Bench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1" i="0" u="none" strike="noStrike">
                          <a:latin typeface="Arial"/>
                        </a:rPr>
                        <a:t>10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694">
                <a:tc gridSpan="5">
                  <a:txBody>
                    <a:bodyPr/>
                    <a:lstStyle/>
                    <a:p>
                      <a:pPr algn="ctr" fontAlgn="b"/>
                      <a:r>
                        <a:rPr lang="en-US" sz="1400" b="1" i="0" u="none" strike="noStrike" dirty="0" smtClean="0">
                          <a:solidFill>
                            <a:srgbClr val="FFFFFF"/>
                          </a:solidFill>
                          <a:latin typeface="Arial"/>
                        </a:rPr>
                        <a:t>Thursday, June 7, 2012</a:t>
                      </a:r>
                      <a:endParaRPr lang="en-US" sz="1400" b="1" i="0" u="none" strike="noStrike" dirty="0">
                        <a:solidFill>
                          <a:srgbClr val="FFFFFF"/>
                        </a:solidFill>
                        <a:latin typeface="Arial"/>
                      </a:endParaRPr>
                    </a:p>
                  </a:txBody>
                  <a:tcPr marL="5055" marR="5055" marT="50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5694">
                <a:tc>
                  <a:txBody>
                    <a:bodyPr/>
                    <a:lstStyle/>
                    <a:p>
                      <a:pPr algn="ctr" fontAlgn="b"/>
                      <a:r>
                        <a:rPr lang="en-US" sz="14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25694">
                <a:tc>
                  <a:txBody>
                    <a:bodyPr/>
                    <a:lstStyle/>
                    <a:p>
                      <a:pPr algn="l" fontAlgn="b"/>
                      <a:r>
                        <a:rPr lang="en-US" sz="1400" b="0" i="1" u="none" strike="noStrike">
                          <a:latin typeface="Arial"/>
                        </a:rPr>
                        <a:t>Jump Shrug</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5-55%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5-65%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5-77.5%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694">
                <a:tc>
                  <a:txBody>
                    <a:bodyPr/>
                    <a:lstStyle/>
                    <a:p>
                      <a:pPr algn="l" fontAlgn="b"/>
                      <a:r>
                        <a:rPr lang="en-US" sz="1400" b="0" i="1" u="none" strike="noStrike">
                          <a:latin typeface="Arial"/>
                        </a:rPr>
                        <a:t>Backsquat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5-55%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5-65%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5-77.5%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694">
                <a:tc>
                  <a:txBody>
                    <a:bodyPr/>
                    <a:lstStyle/>
                    <a:p>
                      <a:pPr algn="l" fontAlgn="b"/>
                      <a:r>
                        <a:rPr lang="en-US" sz="1400" b="0" i="1" u="none" strike="noStrike">
                          <a:latin typeface="Arial"/>
                        </a:rPr>
                        <a:t>4-Way Med-Ball Hamstring</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5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694">
                <a:tc>
                  <a:txBody>
                    <a:bodyPr/>
                    <a:lstStyle/>
                    <a:p>
                      <a:pPr algn="l" fontAlgn="b"/>
                      <a:r>
                        <a:rPr lang="en-US" sz="1400" b="0" i="1" u="none" strike="noStrike">
                          <a:latin typeface="Arial"/>
                        </a:rPr>
                        <a:t>Backwards Lunge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0" i="1" u="none" strike="noStrike">
                          <a:latin typeface="Arial"/>
                        </a:rPr>
                        <a:t>Use 32.5% Backsquat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0" i="1" u="none" strike="noStrike">
                          <a:latin typeface="Arial"/>
                        </a:rPr>
                        <a:t>5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694">
                <a:tc>
                  <a:txBody>
                    <a:bodyPr/>
                    <a:lstStyle/>
                    <a:p>
                      <a:pPr algn="l" fontAlgn="b"/>
                      <a:r>
                        <a:rPr lang="en-US" sz="1400" b="0" i="1" u="none" strike="noStrike">
                          <a:latin typeface="Arial"/>
                        </a:rPr>
                        <a:t>Sinlge Leg DB RDL (80% Clean)</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0" i="1" u="none" strike="noStrike">
                          <a:latin typeface="Arial"/>
                        </a:rPr>
                        <a:t>Cut Weight in Half</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0" i="1" u="none" strike="noStrike">
                          <a:latin typeface="Arial"/>
                        </a:rPr>
                        <a:t>5-77.5%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694">
                <a:tc>
                  <a:txBody>
                    <a:bodyPr/>
                    <a:lstStyle/>
                    <a:p>
                      <a:pPr algn="l" fontAlgn="b"/>
                      <a:r>
                        <a:rPr lang="en-US" sz="1400" b="0" i="1" u="none" strike="noStrike">
                          <a:latin typeface="Arial"/>
                        </a:rPr>
                        <a:t>Reverse Hyperextensions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694">
                <a:tc gridSpan="5">
                  <a:txBody>
                    <a:bodyPr/>
                    <a:lstStyle/>
                    <a:p>
                      <a:pPr algn="ctr" fontAlgn="b"/>
                      <a:r>
                        <a:rPr lang="en-US" sz="1400" b="1" i="0" u="none" strike="noStrike" dirty="0" smtClean="0">
                          <a:solidFill>
                            <a:srgbClr val="FFFFFF"/>
                          </a:solidFill>
                          <a:latin typeface="Arial"/>
                        </a:rPr>
                        <a:t>Friday, June 8, 2012</a:t>
                      </a:r>
                      <a:endParaRPr lang="en-US" sz="1400" b="1" i="0" u="none" strike="noStrike" dirty="0">
                        <a:solidFill>
                          <a:srgbClr val="FFFFFF"/>
                        </a:solidFill>
                        <a:latin typeface="Arial"/>
                      </a:endParaRPr>
                    </a:p>
                  </a:txBody>
                  <a:tcPr marL="5055" marR="5055" marT="50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5694">
                <a:tc>
                  <a:txBody>
                    <a:bodyPr/>
                    <a:lstStyle/>
                    <a:p>
                      <a:pPr algn="ctr" fontAlgn="b"/>
                      <a:r>
                        <a:rPr lang="en-US" sz="14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25694">
                <a:tc>
                  <a:txBody>
                    <a:bodyPr/>
                    <a:lstStyle/>
                    <a:p>
                      <a:pPr algn="l" fontAlgn="b"/>
                      <a:r>
                        <a:rPr lang="en-US" sz="1400" b="0" i="1" u="none" strike="noStrike">
                          <a:latin typeface="Arial"/>
                        </a:rPr>
                        <a:t>Jump Shrug</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5-55%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5-65%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5-77.5%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694">
                <a:tc>
                  <a:txBody>
                    <a:bodyPr/>
                    <a:lstStyle/>
                    <a:p>
                      <a:pPr algn="l" fontAlgn="b"/>
                      <a:r>
                        <a:rPr lang="en-US" sz="1400" b="0" i="1" u="none" strike="noStrike">
                          <a:latin typeface="Arial"/>
                        </a:rPr>
                        <a:t>DB Bench Press (80% Bench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5-55%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5-65%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5-77.5%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694">
                <a:tc>
                  <a:txBody>
                    <a:bodyPr/>
                    <a:lstStyle/>
                    <a:p>
                      <a:pPr algn="l" fontAlgn="b"/>
                      <a:r>
                        <a:rPr lang="en-US" sz="1400" b="0" i="1" u="none" strike="noStrike">
                          <a:latin typeface="Arial"/>
                        </a:rPr>
                        <a:t>Lat Pulldown</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5-77.5%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694">
                <a:tc>
                  <a:txBody>
                    <a:bodyPr/>
                    <a:lstStyle/>
                    <a:p>
                      <a:pPr algn="l" fontAlgn="b"/>
                      <a:r>
                        <a:rPr lang="en-US" sz="1400" b="0" i="1" u="none" strike="noStrike">
                          <a:latin typeface="Arial"/>
                        </a:rPr>
                        <a:t>3-Way Shoulder</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5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694">
                <a:tc>
                  <a:txBody>
                    <a:bodyPr/>
                    <a:lstStyle/>
                    <a:p>
                      <a:pPr algn="l" fontAlgn="b"/>
                      <a:r>
                        <a:rPr lang="en-US" sz="1400" b="0" i="1" u="none" strike="noStrike">
                          <a:latin typeface="Arial"/>
                        </a:rPr>
                        <a:t>Inverted Row</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Failure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694">
                <a:tc>
                  <a:txBody>
                    <a:bodyPr/>
                    <a:lstStyle/>
                    <a:p>
                      <a:pPr algn="l" fontAlgn="b"/>
                      <a:r>
                        <a:rPr lang="en-US" sz="1400" b="0" i="1" u="none" strike="noStrike">
                          <a:latin typeface="Arial"/>
                        </a:rPr>
                        <a:t>Push-ups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0" y="91453"/>
          <a:ext cx="6766560" cy="9052547"/>
        </p:xfrm>
        <a:graphic>
          <a:graphicData uri="http://schemas.openxmlformats.org/drawingml/2006/table">
            <a:tbl>
              <a:tblPr/>
              <a:tblGrid>
                <a:gridCol w="3025891"/>
                <a:gridCol w="1274688"/>
                <a:gridCol w="941123"/>
                <a:gridCol w="762429"/>
                <a:gridCol w="762429"/>
              </a:tblGrid>
              <a:tr h="514642">
                <a:tc gridSpan="5">
                  <a:txBody>
                    <a:bodyPr/>
                    <a:lstStyle/>
                    <a:p>
                      <a:pPr algn="ctr" fontAlgn="b"/>
                      <a:r>
                        <a:rPr lang="en-US" sz="2400" b="1" i="0" u="none" strike="noStrike" dirty="0">
                          <a:latin typeface="CCSU" pitchFamily="2" charset="0"/>
                        </a:rPr>
                        <a:t>Blue Devil Men's Soccer</a:t>
                      </a:r>
                    </a:p>
                  </a:txBody>
                  <a:tcPr marL="5055" marR="5055" marT="505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52897">
                <a:tc gridSpan="5">
                  <a:txBody>
                    <a:bodyPr/>
                    <a:lstStyle/>
                    <a:p>
                      <a:pPr algn="ctr" fontAlgn="b"/>
                      <a:r>
                        <a:rPr lang="en-US" sz="1800" b="1" i="0" u="none" strike="noStrike" dirty="0">
                          <a:latin typeface="Arial"/>
                        </a:rPr>
                        <a:t>Week 3</a:t>
                      </a:r>
                    </a:p>
                  </a:txBody>
                  <a:tcPr marL="5055" marR="5055" marT="505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9969">
                <a:tc gridSpan="5">
                  <a:txBody>
                    <a:bodyPr/>
                    <a:lstStyle/>
                    <a:p>
                      <a:pPr algn="ctr" fontAlgn="b"/>
                      <a:r>
                        <a:rPr lang="en-US" sz="1400" b="1" i="0" u="none" strike="noStrike" dirty="0" smtClean="0">
                          <a:solidFill>
                            <a:srgbClr val="FFFFFF"/>
                          </a:solidFill>
                          <a:latin typeface="Arial"/>
                        </a:rPr>
                        <a:t>Monday, June 11, 2012</a:t>
                      </a:r>
                      <a:endParaRPr lang="en-US" sz="1400" b="1" i="0" u="none" strike="noStrike" dirty="0">
                        <a:solidFill>
                          <a:srgbClr val="FFFFFF"/>
                        </a:solidFill>
                        <a:latin typeface="Arial"/>
                      </a:endParaRPr>
                    </a:p>
                  </a:txBody>
                  <a:tcPr marL="5055" marR="5055" marT="5055"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9969">
                <a:tc>
                  <a:txBody>
                    <a:bodyPr/>
                    <a:lstStyle/>
                    <a:p>
                      <a:pPr algn="ctr" fontAlgn="b"/>
                      <a:r>
                        <a:rPr lang="en-US" sz="14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dirty="0">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435969">
                <a:tc>
                  <a:txBody>
                    <a:bodyPr/>
                    <a:lstStyle/>
                    <a:p>
                      <a:pPr algn="l" fontAlgn="b"/>
                      <a:r>
                        <a:rPr lang="en-US" sz="1400" b="1" i="0" u="none" strike="noStrike">
                          <a:latin typeface="Arial"/>
                        </a:rPr>
                        <a:t>Single Arm DB Push Press (80% Push)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latin typeface="Arial"/>
                        </a:rPr>
                        <a:t>4-70%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4-80%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4-90%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9969">
                <a:tc>
                  <a:txBody>
                    <a:bodyPr/>
                    <a:lstStyle/>
                    <a:p>
                      <a:pPr algn="l" fontAlgn="b"/>
                      <a:r>
                        <a:rPr lang="en-US" sz="1400" b="1" i="0" u="none" strike="noStrike">
                          <a:latin typeface="Arial"/>
                        </a:rPr>
                        <a:t>Bench Press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latin typeface="Arial"/>
                        </a:rPr>
                        <a:t>4-60%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4-70%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8-80%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9969">
                <a:tc>
                  <a:txBody>
                    <a:bodyPr/>
                    <a:lstStyle/>
                    <a:p>
                      <a:pPr algn="l" fontAlgn="b"/>
                      <a:r>
                        <a:rPr lang="en-US" sz="1400" b="1" i="0" u="none" strike="noStrike">
                          <a:latin typeface="Arial"/>
                        </a:rPr>
                        <a:t>Lat Pulldown</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dirty="0">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8-80%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9969">
                <a:tc>
                  <a:txBody>
                    <a:bodyPr/>
                    <a:lstStyle/>
                    <a:p>
                      <a:pPr algn="l" fontAlgn="b"/>
                      <a:r>
                        <a:rPr lang="en-US" sz="1400" b="1" i="0" u="none" strike="noStrike">
                          <a:latin typeface="Arial"/>
                        </a:rPr>
                        <a:t>Shoulder Press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1" i="0" u="none" strike="noStrike" dirty="0">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8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9969">
                <a:tc>
                  <a:txBody>
                    <a:bodyPr/>
                    <a:lstStyle/>
                    <a:p>
                      <a:pPr algn="l" fontAlgn="b"/>
                      <a:r>
                        <a:rPr lang="en-US" sz="1400" b="1" i="0" u="none" strike="noStrike">
                          <a:latin typeface="Arial"/>
                        </a:rPr>
                        <a:t>Seated Row</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8-80%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9969">
                <a:tc>
                  <a:txBody>
                    <a:bodyPr/>
                    <a:lstStyle/>
                    <a:p>
                      <a:pPr algn="l" fontAlgn="b"/>
                      <a:r>
                        <a:rPr lang="en-US" sz="1400" b="1" i="0" u="none" strike="noStrike">
                          <a:latin typeface="Arial"/>
                        </a:rPr>
                        <a:t>Super Circuit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1" i="0" u="none" strike="noStrike">
                          <a:latin typeface="Arial"/>
                        </a:rPr>
                        <a:t>EZ Curls/Skullcrushers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1" i="0" u="none" strike="noStrike">
                          <a:latin typeface="Arial"/>
                        </a:rPr>
                        <a:t>8</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9969">
                <a:tc gridSpan="5">
                  <a:txBody>
                    <a:bodyPr/>
                    <a:lstStyle/>
                    <a:p>
                      <a:pPr algn="ctr" fontAlgn="b"/>
                      <a:r>
                        <a:rPr lang="en-US" sz="1400" b="1" i="0" u="none" strike="noStrike" dirty="0" smtClean="0">
                          <a:solidFill>
                            <a:srgbClr val="FFFFFF"/>
                          </a:solidFill>
                          <a:latin typeface="Arial"/>
                        </a:rPr>
                        <a:t>Tuesday, June 12, 2012</a:t>
                      </a:r>
                      <a:endParaRPr lang="en-US" sz="1400" b="1" i="0" u="none" strike="noStrike" dirty="0">
                        <a:solidFill>
                          <a:srgbClr val="FFFFFF"/>
                        </a:solidFill>
                        <a:latin typeface="Arial"/>
                      </a:endParaRPr>
                    </a:p>
                  </a:txBody>
                  <a:tcPr marL="5055" marR="5055" marT="50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9969">
                <a:tc>
                  <a:txBody>
                    <a:bodyPr/>
                    <a:lstStyle/>
                    <a:p>
                      <a:pPr algn="ctr" fontAlgn="b"/>
                      <a:r>
                        <a:rPr lang="en-US" sz="14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49969">
                <a:tc>
                  <a:txBody>
                    <a:bodyPr/>
                    <a:lstStyle/>
                    <a:p>
                      <a:pPr algn="l" fontAlgn="b"/>
                      <a:r>
                        <a:rPr lang="en-US" sz="1400" b="1" i="0" u="none" strike="noStrike">
                          <a:latin typeface="Arial"/>
                        </a:rPr>
                        <a:t>Jump Shrug</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4-70%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4-80%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4-90%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9969">
                <a:tc>
                  <a:txBody>
                    <a:bodyPr/>
                    <a:lstStyle/>
                    <a:p>
                      <a:pPr algn="l" fontAlgn="b"/>
                      <a:r>
                        <a:rPr lang="en-US" sz="1400" b="1" i="0" u="none" strike="noStrike">
                          <a:latin typeface="Arial"/>
                        </a:rPr>
                        <a:t>Backsquat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4-60%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4-70%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8-80%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9969">
                <a:tc>
                  <a:txBody>
                    <a:bodyPr/>
                    <a:lstStyle/>
                    <a:p>
                      <a:pPr algn="l" fontAlgn="b"/>
                      <a:r>
                        <a:rPr lang="en-US" sz="1400" b="1" i="0" u="none" strike="noStrike">
                          <a:latin typeface="Arial"/>
                        </a:rPr>
                        <a:t>RDL</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1" i="0" u="none" strike="noStrike">
                          <a:latin typeface="Arial"/>
                        </a:rPr>
                        <a:t>Use Jump Shrug Weight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1" i="0" u="none" strike="noStrike">
                          <a:latin typeface="Arial"/>
                        </a:rPr>
                        <a:t>8</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9969">
                <a:tc>
                  <a:txBody>
                    <a:bodyPr/>
                    <a:lstStyle/>
                    <a:p>
                      <a:pPr algn="l" fontAlgn="b"/>
                      <a:r>
                        <a:rPr lang="en-US" sz="1400" b="1" i="0" u="none" strike="noStrike">
                          <a:latin typeface="Arial"/>
                        </a:rPr>
                        <a:t>Split Squat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1" i="0" u="none" strike="noStrike">
                          <a:latin typeface="Arial"/>
                        </a:rPr>
                        <a:t>Use 35% Backsquat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1" i="0" u="none" strike="noStrike">
                          <a:latin typeface="Arial"/>
                        </a:rPr>
                        <a:t>8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9969">
                <a:tc>
                  <a:txBody>
                    <a:bodyPr/>
                    <a:lstStyle/>
                    <a:p>
                      <a:pPr algn="l" fontAlgn="b"/>
                      <a:r>
                        <a:rPr lang="en-US" sz="1400" b="1" i="0" u="none" strike="noStrike">
                          <a:latin typeface="Arial"/>
                        </a:rPr>
                        <a:t>4-Way Physioball Hamstring</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8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9969">
                <a:tc>
                  <a:txBody>
                    <a:bodyPr/>
                    <a:lstStyle/>
                    <a:p>
                      <a:pPr algn="l" fontAlgn="b"/>
                      <a:r>
                        <a:rPr lang="en-US" sz="1400" b="1" i="0" u="none" strike="noStrike">
                          <a:latin typeface="Arial"/>
                        </a:rPr>
                        <a:t>Hyperextensions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8</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9969">
                <a:tc gridSpan="5">
                  <a:txBody>
                    <a:bodyPr/>
                    <a:lstStyle/>
                    <a:p>
                      <a:pPr algn="ctr" fontAlgn="b"/>
                      <a:r>
                        <a:rPr lang="en-US" sz="1400" b="1" i="0" u="none" strike="noStrike" dirty="0" smtClean="0">
                          <a:solidFill>
                            <a:srgbClr val="FFFFFF"/>
                          </a:solidFill>
                          <a:latin typeface="Arial"/>
                        </a:rPr>
                        <a:t>Thursday, June 14, 2012</a:t>
                      </a:r>
                      <a:endParaRPr lang="en-US" sz="1400" b="1" i="0" u="none" strike="noStrike" dirty="0">
                        <a:solidFill>
                          <a:srgbClr val="FFFFFF"/>
                        </a:solidFill>
                        <a:latin typeface="Arial"/>
                      </a:endParaRPr>
                    </a:p>
                  </a:txBody>
                  <a:tcPr marL="5055" marR="5055" marT="50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9969">
                <a:tc>
                  <a:txBody>
                    <a:bodyPr/>
                    <a:lstStyle/>
                    <a:p>
                      <a:pPr algn="ctr" fontAlgn="b"/>
                      <a:r>
                        <a:rPr lang="en-US" sz="14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49969">
                <a:tc>
                  <a:txBody>
                    <a:bodyPr/>
                    <a:lstStyle/>
                    <a:p>
                      <a:pPr algn="l" fontAlgn="b"/>
                      <a:r>
                        <a:rPr lang="en-US" sz="1400" b="0" i="1" u="none" strike="noStrike">
                          <a:latin typeface="Arial"/>
                        </a:rPr>
                        <a:t>Box Jumps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4</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9969">
                <a:tc>
                  <a:txBody>
                    <a:bodyPr/>
                    <a:lstStyle/>
                    <a:p>
                      <a:pPr algn="l" fontAlgn="b"/>
                      <a:r>
                        <a:rPr lang="en-US" sz="1400" b="0" i="1" u="none" strike="noStrike">
                          <a:latin typeface="Arial"/>
                        </a:rPr>
                        <a:t>Incline Bench Press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4-60%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4-70%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4-82.5%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9969">
                <a:tc>
                  <a:txBody>
                    <a:bodyPr/>
                    <a:lstStyle/>
                    <a:p>
                      <a:pPr algn="l" fontAlgn="b"/>
                      <a:r>
                        <a:rPr lang="en-US" sz="1400" b="0" i="1" u="none" strike="noStrike">
                          <a:latin typeface="Arial"/>
                        </a:rPr>
                        <a:t>Pull-ups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Failure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9969">
                <a:tc>
                  <a:txBody>
                    <a:bodyPr/>
                    <a:lstStyle/>
                    <a:p>
                      <a:pPr algn="l" fontAlgn="b"/>
                      <a:r>
                        <a:rPr lang="en-US" sz="1400" b="0" i="1" u="none" strike="noStrike">
                          <a:latin typeface="Arial"/>
                        </a:rPr>
                        <a:t>Upright Row</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4-82.5%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9969">
                <a:tc>
                  <a:txBody>
                    <a:bodyPr/>
                    <a:lstStyle/>
                    <a:p>
                      <a:pPr algn="l" fontAlgn="b"/>
                      <a:r>
                        <a:rPr lang="en-US" sz="1400" b="0" i="1" u="none" strike="noStrike">
                          <a:latin typeface="Arial"/>
                        </a:rPr>
                        <a:t>Inverted Row</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Failure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9969">
                <a:tc>
                  <a:txBody>
                    <a:bodyPr/>
                    <a:lstStyle/>
                    <a:p>
                      <a:pPr algn="l" fontAlgn="b"/>
                      <a:r>
                        <a:rPr lang="en-US" sz="1400" b="0" i="1" u="none" strike="noStrike">
                          <a:latin typeface="Arial"/>
                        </a:rPr>
                        <a:t>Push-ups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Failure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9969">
                <a:tc gridSpan="5">
                  <a:txBody>
                    <a:bodyPr/>
                    <a:lstStyle/>
                    <a:p>
                      <a:pPr algn="ctr" fontAlgn="b"/>
                      <a:r>
                        <a:rPr lang="en-US" sz="1400" b="1" i="0" u="none" strike="noStrike" dirty="0" smtClean="0">
                          <a:solidFill>
                            <a:srgbClr val="FFFFFF"/>
                          </a:solidFill>
                          <a:latin typeface="Arial"/>
                        </a:rPr>
                        <a:t>Friday, June 15, 2012</a:t>
                      </a:r>
                      <a:endParaRPr lang="en-US" sz="1400" b="1" i="0" u="none" strike="noStrike" dirty="0">
                        <a:solidFill>
                          <a:srgbClr val="FFFFFF"/>
                        </a:solidFill>
                        <a:latin typeface="Arial"/>
                      </a:endParaRPr>
                    </a:p>
                  </a:txBody>
                  <a:tcPr marL="5055" marR="5055" marT="50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9969">
                <a:tc>
                  <a:txBody>
                    <a:bodyPr/>
                    <a:lstStyle/>
                    <a:p>
                      <a:pPr algn="ctr" fontAlgn="b"/>
                      <a:r>
                        <a:rPr lang="en-US" sz="14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dirty="0">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49969">
                <a:tc>
                  <a:txBody>
                    <a:bodyPr/>
                    <a:lstStyle/>
                    <a:p>
                      <a:pPr algn="l" fontAlgn="b"/>
                      <a:r>
                        <a:rPr lang="en-US" sz="1400" b="0" i="1" u="none" strike="noStrike">
                          <a:latin typeface="Arial"/>
                        </a:rPr>
                        <a:t>Jump Shrug</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4-60%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4-70%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4-80%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9969">
                <a:tc>
                  <a:txBody>
                    <a:bodyPr/>
                    <a:lstStyle/>
                    <a:p>
                      <a:pPr algn="l" fontAlgn="b"/>
                      <a:r>
                        <a:rPr lang="en-US" sz="1400" b="0" i="1" u="none" strike="noStrike">
                          <a:latin typeface="Arial"/>
                        </a:rPr>
                        <a:t>Backsquat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4-60%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4-70%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4-82.5%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9969">
                <a:tc>
                  <a:txBody>
                    <a:bodyPr/>
                    <a:lstStyle/>
                    <a:p>
                      <a:pPr algn="l" fontAlgn="b"/>
                      <a:r>
                        <a:rPr lang="en-US" sz="1400" b="0" i="1" u="none" strike="noStrike">
                          <a:latin typeface="Arial"/>
                        </a:rPr>
                        <a:t>4-Way Med-Ball Hamstring</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4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9969">
                <a:tc>
                  <a:txBody>
                    <a:bodyPr/>
                    <a:lstStyle/>
                    <a:p>
                      <a:pPr algn="l" fontAlgn="b"/>
                      <a:r>
                        <a:rPr lang="en-US" sz="1400" b="0" i="1" u="none" strike="noStrike">
                          <a:latin typeface="Arial"/>
                        </a:rPr>
                        <a:t>Lateral Lunge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0" i="1" u="none" strike="noStrike">
                          <a:latin typeface="Arial"/>
                        </a:rPr>
                        <a:t>Use 35% Backsquat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0" i="1" u="none" strike="noStrike">
                          <a:latin typeface="Arial"/>
                        </a:rPr>
                        <a:t>4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9969">
                <a:tc>
                  <a:txBody>
                    <a:bodyPr/>
                    <a:lstStyle/>
                    <a:p>
                      <a:pPr algn="l" fontAlgn="b"/>
                      <a:r>
                        <a:rPr lang="en-US" sz="1400" b="0" i="1" u="none" strike="noStrike">
                          <a:latin typeface="Arial"/>
                        </a:rPr>
                        <a:t>Med-Ball Hip Raise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4</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9969">
                <a:tc>
                  <a:txBody>
                    <a:bodyPr/>
                    <a:lstStyle/>
                    <a:p>
                      <a:pPr algn="l" fontAlgn="b"/>
                      <a:r>
                        <a:rPr lang="en-US" sz="1400" b="0" i="1" u="none" strike="noStrike">
                          <a:latin typeface="Arial"/>
                        </a:rPr>
                        <a:t>Reverse Hyperextensions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4</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0" y="91430"/>
          <a:ext cx="6766560" cy="9052570"/>
        </p:xfrm>
        <a:graphic>
          <a:graphicData uri="http://schemas.openxmlformats.org/drawingml/2006/table">
            <a:tbl>
              <a:tblPr/>
              <a:tblGrid>
                <a:gridCol w="3025889"/>
                <a:gridCol w="1274686"/>
                <a:gridCol w="941125"/>
                <a:gridCol w="762430"/>
                <a:gridCol w="762430"/>
              </a:tblGrid>
              <a:tr h="635293">
                <a:tc gridSpan="5">
                  <a:txBody>
                    <a:bodyPr/>
                    <a:lstStyle/>
                    <a:p>
                      <a:pPr algn="ctr" fontAlgn="b"/>
                      <a:r>
                        <a:rPr lang="en-US" sz="2400" b="1" i="0" u="none" strike="noStrike" dirty="0">
                          <a:latin typeface="CCSU" pitchFamily="2" charset="0"/>
                        </a:rPr>
                        <a:t>Blue Devil Men's Soccer</a:t>
                      </a:r>
                    </a:p>
                  </a:txBody>
                  <a:tcPr marL="6527" marR="6527" marT="6527"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41983">
                <a:tc gridSpan="5">
                  <a:txBody>
                    <a:bodyPr/>
                    <a:lstStyle/>
                    <a:p>
                      <a:pPr algn="ctr" fontAlgn="b"/>
                      <a:r>
                        <a:rPr lang="en-US" sz="1800" b="1" i="0" u="none" strike="noStrike" dirty="0">
                          <a:latin typeface="Arial"/>
                        </a:rPr>
                        <a:t>Week 4: Recovery Week (No Extra Reps!)</a:t>
                      </a:r>
                    </a:p>
                  </a:txBody>
                  <a:tcPr marL="6527" marR="6527" marT="6527"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14833">
                <a:tc gridSpan="5">
                  <a:txBody>
                    <a:bodyPr/>
                    <a:lstStyle/>
                    <a:p>
                      <a:pPr algn="ctr" fontAlgn="b"/>
                      <a:r>
                        <a:rPr lang="en-US" sz="1400" b="1" i="0" u="none" strike="noStrike" dirty="0" smtClean="0">
                          <a:solidFill>
                            <a:srgbClr val="FFFFFF"/>
                          </a:solidFill>
                          <a:latin typeface="Arial"/>
                        </a:rPr>
                        <a:t>Monday, June 18, 2012</a:t>
                      </a:r>
                      <a:endParaRPr lang="en-US" sz="1400" b="1" i="0" u="none" strike="noStrike" dirty="0">
                        <a:solidFill>
                          <a:srgbClr val="FFFFFF"/>
                        </a:solidFill>
                        <a:latin typeface="Arial"/>
                      </a:endParaRPr>
                    </a:p>
                  </a:txBody>
                  <a:tcPr marL="6527" marR="6527" marT="6527"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14833">
                <a:tc>
                  <a:txBody>
                    <a:bodyPr/>
                    <a:lstStyle/>
                    <a:p>
                      <a:pPr algn="ctr" fontAlgn="b"/>
                      <a:r>
                        <a:rPr lang="en-US" sz="1400" b="1" i="0" u="none" strike="noStrike" dirty="0">
                          <a:solidFill>
                            <a:srgbClr val="FFFFFF"/>
                          </a:solidFill>
                          <a:latin typeface="Arial"/>
                        </a:rPr>
                        <a:t>Exercise</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dirty="0">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Work set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Sets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314833">
                <a:tc>
                  <a:txBody>
                    <a:bodyPr/>
                    <a:lstStyle/>
                    <a:p>
                      <a:pPr algn="l" fontAlgn="b"/>
                      <a:r>
                        <a:rPr lang="en-US" sz="1400" b="0" i="1" u="none" strike="noStrike">
                          <a:latin typeface="Arial"/>
                        </a:rPr>
                        <a:t>Jump Shrug</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4-60%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4-70%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4833">
                <a:tc>
                  <a:txBody>
                    <a:bodyPr/>
                    <a:lstStyle/>
                    <a:p>
                      <a:pPr algn="l" fontAlgn="b"/>
                      <a:r>
                        <a:rPr lang="en-US" sz="1400" b="0" i="1" u="none" strike="noStrike">
                          <a:latin typeface="Arial"/>
                        </a:rPr>
                        <a:t>Backsquat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4-60%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4-72.5%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4833">
                <a:tc>
                  <a:txBody>
                    <a:bodyPr/>
                    <a:lstStyle/>
                    <a:p>
                      <a:pPr algn="l" fontAlgn="b"/>
                      <a:r>
                        <a:rPr lang="en-US" sz="1400" b="0" i="1" u="none" strike="noStrike">
                          <a:latin typeface="Arial"/>
                        </a:rPr>
                        <a:t>4-Way Physioball Hamstring</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4 Each</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4833">
                <a:tc>
                  <a:txBody>
                    <a:bodyPr/>
                    <a:lstStyle/>
                    <a:p>
                      <a:pPr algn="l" fontAlgn="b"/>
                      <a:r>
                        <a:rPr lang="en-US" sz="1400" b="0" i="1" u="none" strike="noStrike">
                          <a:latin typeface="Arial"/>
                        </a:rPr>
                        <a:t>Step-ups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0" i="1" u="none" strike="noStrike" dirty="0">
                          <a:latin typeface="Arial"/>
                        </a:rPr>
                        <a:t>Use 30% </a:t>
                      </a:r>
                      <a:r>
                        <a:rPr lang="en-US" sz="1400" b="0" i="1" u="none" strike="noStrike" dirty="0" err="1">
                          <a:latin typeface="Arial"/>
                        </a:rPr>
                        <a:t>Backsquat</a:t>
                      </a:r>
                      <a:r>
                        <a:rPr lang="en-US" sz="1400" b="0" i="1" u="none" strike="noStrike" dirty="0">
                          <a:latin typeface="Arial"/>
                        </a:rPr>
                        <a:t> Max</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0" i="1" u="none" strike="noStrike">
                          <a:latin typeface="Arial"/>
                        </a:rPr>
                        <a:t>4 Each</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4833">
                <a:tc>
                  <a:txBody>
                    <a:bodyPr/>
                    <a:lstStyle/>
                    <a:p>
                      <a:pPr algn="l" fontAlgn="b"/>
                      <a:r>
                        <a:rPr lang="en-US" sz="1400" b="0" i="1" u="none" strike="noStrike">
                          <a:latin typeface="Arial"/>
                        </a:rPr>
                        <a:t>Single Leg DB RDL (80% Clean)</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0" i="1" u="none" strike="noStrike">
                          <a:latin typeface="Arial"/>
                        </a:rPr>
                        <a:t>Cut Weight in Half</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0" i="1" u="none" strike="noStrike">
                          <a:latin typeface="Arial"/>
                        </a:rPr>
                        <a:t>4-72.5%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4833">
                <a:tc>
                  <a:txBody>
                    <a:bodyPr/>
                    <a:lstStyle/>
                    <a:p>
                      <a:pPr algn="l" fontAlgn="b"/>
                      <a:r>
                        <a:rPr lang="en-US" sz="1400" b="0" i="1" u="none" strike="noStrike">
                          <a:latin typeface="Arial"/>
                        </a:rPr>
                        <a:t>Hyperextensions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dirty="0">
                          <a:latin typeface="Arial"/>
                        </a:rPr>
                        <a:t>4</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4833">
                <a:tc gridSpan="5">
                  <a:txBody>
                    <a:bodyPr/>
                    <a:lstStyle/>
                    <a:p>
                      <a:pPr algn="ctr" fontAlgn="b"/>
                      <a:r>
                        <a:rPr lang="en-US" sz="1400" b="1" i="0" u="none" strike="noStrike" dirty="0" smtClean="0">
                          <a:solidFill>
                            <a:srgbClr val="FFFFFF"/>
                          </a:solidFill>
                          <a:latin typeface="Arial"/>
                        </a:rPr>
                        <a:t>Wednesday, June 20, 2012</a:t>
                      </a:r>
                      <a:endParaRPr lang="en-US" sz="1400" b="1" i="0" u="none" strike="noStrike" dirty="0">
                        <a:solidFill>
                          <a:srgbClr val="FFFFFF"/>
                        </a:solidFill>
                        <a:latin typeface="Arial"/>
                      </a:endParaRPr>
                    </a:p>
                  </a:txBody>
                  <a:tcPr marL="6527" marR="6527" marT="652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14833">
                <a:tc>
                  <a:txBody>
                    <a:bodyPr/>
                    <a:lstStyle/>
                    <a:p>
                      <a:pPr algn="ctr" fontAlgn="b"/>
                      <a:r>
                        <a:rPr lang="en-US" sz="1400" b="1" i="0" u="none" strike="noStrike">
                          <a:solidFill>
                            <a:srgbClr val="FFFFFF"/>
                          </a:solidFill>
                          <a:latin typeface="Arial"/>
                        </a:rPr>
                        <a:t>Exercise</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Work set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dirty="0">
                          <a:solidFill>
                            <a:srgbClr val="FFFFFF"/>
                          </a:solidFill>
                          <a:latin typeface="Arial"/>
                        </a:rPr>
                        <a:t>Sets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437454">
                <a:tc>
                  <a:txBody>
                    <a:bodyPr/>
                    <a:lstStyle/>
                    <a:p>
                      <a:pPr algn="l" fontAlgn="b"/>
                      <a:r>
                        <a:rPr lang="en-US" sz="1400" b="0" i="1" u="none" strike="noStrike">
                          <a:latin typeface="Arial"/>
                        </a:rPr>
                        <a:t>Single Arm DB Push Press (80% Push)</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4-60%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4-70%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4833">
                <a:tc>
                  <a:txBody>
                    <a:bodyPr/>
                    <a:lstStyle/>
                    <a:p>
                      <a:pPr algn="l" fontAlgn="b"/>
                      <a:r>
                        <a:rPr lang="en-US" sz="1400" b="0" i="1" u="none" strike="noStrike">
                          <a:latin typeface="Arial"/>
                        </a:rPr>
                        <a:t>DB Incline Bench Press (80% Incline)</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4-60%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4-72.5%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4833">
                <a:tc>
                  <a:txBody>
                    <a:bodyPr/>
                    <a:lstStyle/>
                    <a:p>
                      <a:pPr algn="l" fontAlgn="b"/>
                      <a:r>
                        <a:rPr lang="en-US" sz="1400" b="0" i="1" u="none" strike="noStrike">
                          <a:latin typeface="Arial"/>
                        </a:rPr>
                        <a:t>Pull-ups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Failure</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4833">
                <a:tc>
                  <a:txBody>
                    <a:bodyPr/>
                    <a:lstStyle/>
                    <a:p>
                      <a:pPr algn="l" fontAlgn="b"/>
                      <a:r>
                        <a:rPr lang="en-US" sz="1400" b="0" i="1" u="none" strike="noStrike">
                          <a:latin typeface="Arial"/>
                        </a:rPr>
                        <a:t>DB Shoulder Press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4-72.5%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4833">
                <a:tc>
                  <a:txBody>
                    <a:bodyPr/>
                    <a:lstStyle/>
                    <a:p>
                      <a:pPr algn="l" fontAlgn="b"/>
                      <a:r>
                        <a:rPr lang="en-US" sz="1400" b="0" i="1" u="none" strike="noStrike">
                          <a:latin typeface="Arial"/>
                        </a:rPr>
                        <a:t>Bentover Row</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0" i="1" u="none" strike="noStrike">
                          <a:latin typeface="Arial"/>
                        </a:rPr>
                        <a:t>Use 80% Seated Row Max</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0" i="1" u="none" strike="noStrike">
                          <a:latin typeface="Arial"/>
                        </a:rPr>
                        <a:t>4-72.5%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11514">
                <a:tc>
                  <a:txBody>
                    <a:bodyPr/>
                    <a:lstStyle/>
                    <a:p>
                      <a:pPr algn="l" fontAlgn="b"/>
                      <a:r>
                        <a:rPr lang="en-US" sz="1400" b="0" i="1" u="none" strike="noStrike">
                          <a:latin typeface="Arial"/>
                        </a:rPr>
                        <a:t>Super Circuit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0" i="1" u="none" strike="noStrike">
                          <a:latin typeface="Arial"/>
                        </a:rPr>
                        <a:t>DB Curls/Overhead Extensions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0" i="1" u="none" strike="noStrike">
                          <a:latin typeface="Arial"/>
                        </a:rPr>
                        <a:t>4</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4833">
                <a:tc gridSpan="5">
                  <a:txBody>
                    <a:bodyPr/>
                    <a:lstStyle/>
                    <a:p>
                      <a:pPr algn="ctr" fontAlgn="b"/>
                      <a:r>
                        <a:rPr lang="en-US" sz="1400" b="1" i="0" u="none" strike="noStrike" dirty="0" smtClean="0">
                          <a:solidFill>
                            <a:srgbClr val="FFFFFF"/>
                          </a:solidFill>
                          <a:latin typeface="Arial"/>
                        </a:rPr>
                        <a:t>Friday, June 22, 2012</a:t>
                      </a:r>
                      <a:endParaRPr lang="en-US" sz="1400" b="1" i="0" u="none" strike="noStrike" dirty="0">
                        <a:solidFill>
                          <a:srgbClr val="FFFFFF"/>
                        </a:solidFill>
                        <a:latin typeface="Arial"/>
                      </a:endParaRPr>
                    </a:p>
                  </a:txBody>
                  <a:tcPr marL="6527" marR="6527" marT="652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14833">
                <a:tc>
                  <a:txBody>
                    <a:bodyPr/>
                    <a:lstStyle/>
                    <a:p>
                      <a:pPr algn="ctr" fontAlgn="b"/>
                      <a:r>
                        <a:rPr lang="en-US" sz="1400" b="1" i="0" u="none" strike="noStrike">
                          <a:solidFill>
                            <a:srgbClr val="FFFFFF"/>
                          </a:solidFill>
                          <a:latin typeface="Arial"/>
                        </a:rPr>
                        <a:t>Exercise</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Work set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dirty="0">
                          <a:solidFill>
                            <a:srgbClr val="FFFFFF"/>
                          </a:solidFill>
                          <a:latin typeface="Arial"/>
                        </a:rPr>
                        <a:t>Sets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314833">
                <a:tc>
                  <a:txBody>
                    <a:bodyPr/>
                    <a:lstStyle/>
                    <a:p>
                      <a:pPr algn="l" fontAlgn="b"/>
                      <a:r>
                        <a:rPr lang="en-US" sz="1400" b="0" i="1" u="none" strike="noStrike">
                          <a:latin typeface="Arial"/>
                        </a:rPr>
                        <a:t>Jump Shrug</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4-60%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4-70%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4833">
                <a:tc>
                  <a:txBody>
                    <a:bodyPr/>
                    <a:lstStyle/>
                    <a:p>
                      <a:pPr algn="l" fontAlgn="b"/>
                      <a:r>
                        <a:rPr lang="en-US" sz="1400" b="0" i="1" u="none" strike="noStrike">
                          <a:latin typeface="Arial"/>
                        </a:rPr>
                        <a:t>Backsquat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4-60%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4-72.5%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4833">
                <a:tc>
                  <a:txBody>
                    <a:bodyPr/>
                    <a:lstStyle/>
                    <a:p>
                      <a:pPr algn="l" fontAlgn="b"/>
                      <a:r>
                        <a:rPr lang="en-US" sz="1400" b="0" i="1" u="none" strike="noStrike">
                          <a:latin typeface="Arial"/>
                        </a:rPr>
                        <a:t>DB Bench Press (80% Bench Max)</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4-60%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4-72.5%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4833">
                <a:tc>
                  <a:txBody>
                    <a:bodyPr/>
                    <a:lstStyle/>
                    <a:p>
                      <a:pPr algn="l" fontAlgn="b"/>
                      <a:r>
                        <a:rPr lang="en-US" sz="1400" b="0" i="1" u="none" strike="noStrike">
                          <a:latin typeface="Arial"/>
                        </a:rPr>
                        <a:t>RDL</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0" i="1" u="none" strike="noStrike">
                          <a:latin typeface="Arial"/>
                        </a:rPr>
                        <a:t>Use Jump Shrug Weight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0" i="1" u="none" strike="noStrike">
                          <a:latin typeface="Arial"/>
                        </a:rPr>
                        <a:t>4</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4833">
                <a:tc>
                  <a:txBody>
                    <a:bodyPr/>
                    <a:lstStyle/>
                    <a:p>
                      <a:pPr algn="l" fontAlgn="b"/>
                      <a:r>
                        <a:rPr lang="en-US" sz="1400" b="0" i="1" u="none" strike="noStrike">
                          <a:latin typeface="Arial"/>
                        </a:rPr>
                        <a:t>Lat Pulldown</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4-72.5%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4833">
                <a:tc>
                  <a:txBody>
                    <a:bodyPr/>
                    <a:lstStyle/>
                    <a:p>
                      <a:pPr algn="l" fontAlgn="b"/>
                      <a:r>
                        <a:rPr lang="en-US" sz="1400" b="0" i="1" u="none" strike="noStrike">
                          <a:latin typeface="Arial"/>
                        </a:rPr>
                        <a:t>Reverse Hyperextensions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4</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0" y="64736"/>
          <a:ext cx="6766560" cy="9079264"/>
        </p:xfrm>
        <a:graphic>
          <a:graphicData uri="http://schemas.openxmlformats.org/drawingml/2006/table">
            <a:tbl>
              <a:tblPr/>
              <a:tblGrid>
                <a:gridCol w="3025889"/>
                <a:gridCol w="1274687"/>
                <a:gridCol w="941124"/>
                <a:gridCol w="762430"/>
                <a:gridCol w="762430"/>
              </a:tblGrid>
              <a:tr h="443332">
                <a:tc gridSpan="5">
                  <a:txBody>
                    <a:bodyPr/>
                    <a:lstStyle/>
                    <a:p>
                      <a:pPr algn="ctr" fontAlgn="b"/>
                      <a:r>
                        <a:rPr lang="en-US" sz="2400" b="1" i="0" u="none" strike="noStrike" dirty="0">
                          <a:latin typeface="CCSU" pitchFamily="2" charset="0"/>
                        </a:rPr>
                        <a:t>Blue Devil Men's Soccer</a:t>
                      </a:r>
                    </a:p>
                  </a:txBody>
                  <a:tcPr marL="4924" marR="4924" marT="4924"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69538">
                <a:tc gridSpan="5">
                  <a:txBody>
                    <a:bodyPr/>
                    <a:lstStyle/>
                    <a:p>
                      <a:pPr algn="ctr" fontAlgn="b"/>
                      <a:r>
                        <a:rPr lang="en-US" sz="2400" b="1" i="0" u="none" strike="noStrike" dirty="0">
                          <a:latin typeface="Arial"/>
                        </a:rPr>
                        <a:t>Week 5</a:t>
                      </a:r>
                    </a:p>
                  </a:txBody>
                  <a:tcPr marL="4924" marR="4924" marT="4924"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17609">
                <a:tc gridSpan="5">
                  <a:txBody>
                    <a:bodyPr/>
                    <a:lstStyle/>
                    <a:p>
                      <a:pPr algn="ctr" fontAlgn="b"/>
                      <a:r>
                        <a:rPr lang="en-US" sz="1400" b="1" i="0" u="none" strike="noStrike" dirty="0" smtClean="0">
                          <a:solidFill>
                            <a:srgbClr val="FFFFFF"/>
                          </a:solidFill>
                          <a:latin typeface="Arial"/>
                        </a:rPr>
                        <a:t>Monday, June 25, 2012</a:t>
                      </a:r>
                      <a:endParaRPr lang="en-US" sz="1400" b="1" i="0" u="none" strike="noStrike" dirty="0">
                        <a:solidFill>
                          <a:srgbClr val="FFFFFF"/>
                        </a:solidFill>
                        <a:latin typeface="Arial"/>
                      </a:endParaRPr>
                    </a:p>
                  </a:txBody>
                  <a:tcPr marL="4924" marR="4924" marT="4924"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17609">
                <a:tc>
                  <a:txBody>
                    <a:bodyPr/>
                    <a:lstStyle/>
                    <a:p>
                      <a:pPr algn="ctr" fontAlgn="b"/>
                      <a:r>
                        <a:rPr lang="en-US" sz="1400" b="1" i="0" u="none" strike="noStrike">
                          <a:solidFill>
                            <a:srgbClr val="FFFFFF"/>
                          </a:solidFill>
                          <a:latin typeface="Arial"/>
                        </a:rPr>
                        <a:t>Exercise</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dirty="0">
                          <a:solidFill>
                            <a:srgbClr val="FFFFFF"/>
                          </a:solidFill>
                          <a:latin typeface="Arial"/>
                        </a:rPr>
                        <a:t>w/up</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dirty="0">
                          <a:solidFill>
                            <a:srgbClr val="FFFFFF"/>
                          </a:solidFill>
                          <a:latin typeface="Arial"/>
                        </a:rPr>
                        <a:t>w/up</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Work set</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Sets</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430309">
                <a:tc>
                  <a:txBody>
                    <a:bodyPr/>
                    <a:lstStyle/>
                    <a:p>
                      <a:pPr algn="l" fontAlgn="b"/>
                      <a:r>
                        <a:rPr lang="en-US" sz="1400" b="1" i="0" u="none" strike="noStrike">
                          <a:latin typeface="Arial"/>
                        </a:rPr>
                        <a:t>DB Push Press (80% Push Press Max)</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latin typeface="Arial"/>
                        </a:rPr>
                        <a:t>5-65%</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5-75%</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5-87.5%</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30309">
                <a:tc>
                  <a:txBody>
                    <a:bodyPr/>
                    <a:lstStyle/>
                    <a:p>
                      <a:pPr algn="l" fontAlgn="b"/>
                      <a:r>
                        <a:rPr lang="en-US" sz="1400" b="1" i="0" u="none" strike="noStrike">
                          <a:latin typeface="Arial"/>
                        </a:rPr>
                        <a:t>DB Bench Press (80% Bench Press Max)</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5-55%</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latin typeface="Arial"/>
                        </a:rPr>
                        <a:t>5-65%</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10-75%</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609">
                <a:tc>
                  <a:txBody>
                    <a:bodyPr/>
                    <a:lstStyle/>
                    <a:p>
                      <a:pPr algn="l" fontAlgn="b"/>
                      <a:r>
                        <a:rPr lang="en-US" sz="1400" b="1" i="0" u="none" strike="noStrike">
                          <a:latin typeface="Arial"/>
                        </a:rPr>
                        <a:t>Lat Pulldown</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 </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dirty="0">
                          <a:latin typeface="Arial"/>
                        </a:rPr>
                        <a:t> </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10-75%</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609">
                <a:tc>
                  <a:txBody>
                    <a:bodyPr/>
                    <a:lstStyle/>
                    <a:p>
                      <a:pPr algn="l" fontAlgn="b"/>
                      <a:r>
                        <a:rPr lang="en-US" sz="1400" b="1" i="0" u="none" strike="noStrike">
                          <a:latin typeface="Arial"/>
                        </a:rPr>
                        <a:t>3-Way Shoulder</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a:latin typeface="Arial"/>
                        </a:rPr>
                        <a:t> </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1" i="0" u="none" strike="noStrike">
                          <a:latin typeface="Arial"/>
                        </a:rPr>
                        <a:t> </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5 Each</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609">
                <a:tc>
                  <a:txBody>
                    <a:bodyPr/>
                    <a:lstStyle/>
                    <a:p>
                      <a:pPr algn="l" fontAlgn="b"/>
                      <a:r>
                        <a:rPr lang="en-US" sz="1400" b="1" i="0" u="none" strike="noStrike">
                          <a:latin typeface="Arial"/>
                        </a:rPr>
                        <a:t>Seated Row</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 </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 </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10-75%</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30309">
                <a:tc>
                  <a:txBody>
                    <a:bodyPr/>
                    <a:lstStyle/>
                    <a:p>
                      <a:pPr algn="l" fontAlgn="b"/>
                      <a:r>
                        <a:rPr lang="en-US" sz="1400" b="1" i="0" u="none" strike="noStrike">
                          <a:latin typeface="Arial"/>
                        </a:rPr>
                        <a:t>Super Circuit</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1" i="0" u="none" strike="noStrike">
                          <a:latin typeface="Arial"/>
                        </a:rPr>
                        <a:t>Straight Bar/Close Grip Bench</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1" i="0" u="none" strike="noStrike" dirty="0">
                          <a:latin typeface="Arial"/>
                        </a:rPr>
                        <a:t>10</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609">
                <a:tc gridSpan="5">
                  <a:txBody>
                    <a:bodyPr/>
                    <a:lstStyle/>
                    <a:p>
                      <a:pPr algn="ctr" fontAlgn="b"/>
                      <a:r>
                        <a:rPr lang="en-US" sz="1400" b="1" i="0" u="none" strike="noStrike" dirty="0" smtClean="0">
                          <a:solidFill>
                            <a:srgbClr val="FFFFFF"/>
                          </a:solidFill>
                          <a:latin typeface="Arial"/>
                        </a:rPr>
                        <a:t>Tuesday, June 26, 2012</a:t>
                      </a:r>
                      <a:endParaRPr lang="en-US" sz="1400" b="1" i="0" u="none" strike="noStrike" dirty="0">
                        <a:solidFill>
                          <a:srgbClr val="FFFFFF"/>
                        </a:solidFill>
                        <a:latin typeface="Arial"/>
                      </a:endParaRPr>
                    </a:p>
                  </a:txBody>
                  <a:tcPr marL="4924" marR="4924" marT="492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17609">
                <a:tc>
                  <a:txBody>
                    <a:bodyPr/>
                    <a:lstStyle/>
                    <a:p>
                      <a:pPr algn="ctr" fontAlgn="b"/>
                      <a:r>
                        <a:rPr lang="en-US" sz="1400" b="1" i="0" u="none" strike="noStrike">
                          <a:solidFill>
                            <a:srgbClr val="FFFFFF"/>
                          </a:solidFill>
                          <a:latin typeface="Arial"/>
                        </a:rPr>
                        <a:t>Exercise</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Work set</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dirty="0">
                          <a:solidFill>
                            <a:srgbClr val="FFFFFF"/>
                          </a:solidFill>
                          <a:latin typeface="Arial"/>
                        </a:rPr>
                        <a:t>Sets</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17609">
                <a:tc>
                  <a:txBody>
                    <a:bodyPr/>
                    <a:lstStyle/>
                    <a:p>
                      <a:pPr algn="l" fontAlgn="b"/>
                      <a:r>
                        <a:rPr lang="en-US" sz="1400" b="1" i="0" u="none" strike="noStrike">
                          <a:latin typeface="Arial"/>
                        </a:rPr>
                        <a:t>Power Pull</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5-65%</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5-75%</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5-87.5%</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latin typeface="Arial"/>
                        </a:rPr>
                        <a:t>3</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609">
                <a:tc>
                  <a:txBody>
                    <a:bodyPr/>
                    <a:lstStyle/>
                    <a:p>
                      <a:pPr algn="l" fontAlgn="b"/>
                      <a:r>
                        <a:rPr lang="en-US" sz="1400" b="1" i="0" u="none" strike="noStrike">
                          <a:latin typeface="Arial"/>
                        </a:rPr>
                        <a:t>Backsquat</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5-55%</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5-65%</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10-75%</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latin typeface="Arial"/>
                        </a:rPr>
                        <a:t>3</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609">
                <a:tc>
                  <a:txBody>
                    <a:bodyPr/>
                    <a:lstStyle/>
                    <a:p>
                      <a:pPr algn="l" fontAlgn="b"/>
                      <a:r>
                        <a:rPr lang="en-US" sz="1400" b="1" i="0" u="none" strike="noStrike">
                          <a:latin typeface="Arial"/>
                        </a:rPr>
                        <a:t>RDL</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1" i="0" u="none" strike="noStrike">
                          <a:latin typeface="Arial"/>
                        </a:rPr>
                        <a:t>Use Power Pull Weight</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1" i="0" u="none" strike="noStrike">
                          <a:latin typeface="Arial"/>
                        </a:rPr>
                        <a:t>10</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30309">
                <a:tc>
                  <a:txBody>
                    <a:bodyPr/>
                    <a:lstStyle/>
                    <a:p>
                      <a:pPr algn="l" fontAlgn="b"/>
                      <a:r>
                        <a:rPr lang="en-US" sz="1400" b="1" i="0" u="none" strike="noStrike">
                          <a:latin typeface="Arial"/>
                        </a:rPr>
                        <a:t>Forward Lunge</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1" i="0" u="none" strike="noStrike">
                          <a:latin typeface="Arial"/>
                        </a:rPr>
                        <a:t>Use 32.5% Backsquat Max</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1" i="0" u="none" strike="noStrike">
                          <a:latin typeface="Arial"/>
                        </a:rPr>
                        <a:t>10 Each</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609">
                <a:tc>
                  <a:txBody>
                    <a:bodyPr/>
                    <a:lstStyle/>
                    <a:p>
                      <a:pPr algn="l" fontAlgn="b"/>
                      <a:r>
                        <a:rPr lang="en-US" sz="1400" b="1" i="0" u="none" strike="noStrike">
                          <a:latin typeface="Arial"/>
                        </a:rPr>
                        <a:t>Med-Ball Hip Raise</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 </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 </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10</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609">
                <a:tc>
                  <a:txBody>
                    <a:bodyPr/>
                    <a:lstStyle/>
                    <a:p>
                      <a:pPr algn="l" fontAlgn="b"/>
                      <a:r>
                        <a:rPr lang="en-US" sz="1400" b="1" i="0" u="none" strike="noStrike">
                          <a:latin typeface="Arial"/>
                        </a:rPr>
                        <a:t>Hyperextensions</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a:latin typeface="Arial"/>
                        </a:rPr>
                        <a:t> </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1" i="0" u="none" strike="noStrike">
                          <a:latin typeface="Arial"/>
                        </a:rPr>
                        <a:t> </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10</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609">
                <a:tc gridSpan="5">
                  <a:txBody>
                    <a:bodyPr/>
                    <a:lstStyle/>
                    <a:p>
                      <a:pPr algn="ctr" fontAlgn="b"/>
                      <a:r>
                        <a:rPr lang="en-US" sz="1400" b="1" i="0" u="none" strike="noStrike" dirty="0" smtClean="0">
                          <a:solidFill>
                            <a:srgbClr val="FFFFFF"/>
                          </a:solidFill>
                          <a:latin typeface="Arial"/>
                        </a:rPr>
                        <a:t>Thursday, June 28,</a:t>
                      </a:r>
                      <a:r>
                        <a:rPr lang="en-US" sz="1400" b="1" i="0" u="none" strike="noStrike" baseline="0" dirty="0" smtClean="0">
                          <a:solidFill>
                            <a:srgbClr val="FFFFFF"/>
                          </a:solidFill>
                          <a:latin typeface="Arial"/>
                        </a:rPr>
                        <a:t> 2012</a:t>
                      </a:r>
                      <a:endParaRPr lang="en-US" sz="1400" b="1" i="0" u="none" strike="noStrike" dirty="0">
                        <a:solidFill>
                          <a:srgbClr val="FFFFFF"/>
                        </a:solidFill>
                        <a:latin typeface="Arial"/>
                      </a:endParaRPr>
                    </a:p>
                  </a:txBody>
                  <a:tcPr marL="4924" marR="4924" marT="492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17609">
                <a:tc>
                  <a:txBody>
                    <a:bodyPr/>
                    <a:lstStyle/>
                    <a:p>
                      <a:pPr algn="ctr" fontAlgn="b"/>
                      <a:r>
                        <a:rPr lang="en-US" sz="1400" b="1" i="0" u="none" strike="noStrike">
                          <a:solidFill>
                            <a:srgbClr val="FFFFFF"/>
                          </a:solidFill>
                          <a:latin typeface="Arial"/>
                        </a:rPr>
                        <a:t>Exercise</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Work set</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Sets</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17609">
                <a:tc>
                  <a:txBody>
                    <a:bodyPr/>
                    <a:lstStyle/>
                    <a:p>
                      <a:pPr algn="l" fontAlgn="b"/>
                      <a:r>
                        <a:rPr lang="en-US" sz="1400" b="0" i="1" u="none" strike="noStrike">
                          <a:latin typeface="Arial"/>
                        </a:rPr>
                        <a:t>Box Jumps</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 </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5</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30309">
                <a:tc>
                  <a:txBody>
                    <a:bodyPr/>
                    <a:lstStyle/>
                    <a:p>
                      <a:pPr algn="l" fontAlgn="b"/>
                      <a:r>
                        <a:rPr lang="en-US" sz="1400" b="0" i="1" u="none" strike="noStrike">
                          <a:latin typeface="Arial"/>
                        </a:rPr>
                        <a:t>DB Incline Bench Press (80% Incline Max)</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5-55%</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5-65%</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5-77.5%</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609">
                <a:tc>
                  <a:txBody>
                    <a:bodyPr/>
                    <a:lstStyle/>
                    <a:p>
                      <a:pPr algn="l" fontAlgn="b"/>
                      <a:r>
                        <a:rPr lang="en-US" sz="1400" b="0" i="1" u="none" strike="noStrike">
                          <a:latin typeface="Arial"/>
                        </a:rPr>
                        <a:t>Pull-ups</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 </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Failure</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3</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30309">
                <a:tc>
                  <a:txBody>
                    <a:bodyPr/>
                    <a:lstStyle/>
                    <a:p>
                      <a:pPr algn="l" fontAlgn="b"/>
                      <a:r>
                        <a:rPr lang="en-US" sz="1400" b="0" i="1" u="none" strike="noStrike">
                          <a:latin typeface="Arial"/>
                        </a:rPr>
                        <a:t>DB Shoulder Press (80% Shoulder Max)</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1" u="none" strike="noStrike">
                          <a:latin typeface="Arial"/>
                        </a:rPr>
                        <a:t> </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1" u="none" strike="noStrike">
                          <a:latin typeface="Arial"/>
                        </a:rPr>
                        <a:t> </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5-77.5%</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2</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609">
                <a:tc>
                  <a:txBody>
                    <a:bodyPr/>
                    <a:lstStyle/>
                    <a:p>
                      <a:pPr algn="l" fontAlgn="b"/>
                      <a:r>
                        <a:rPr lang="en-US" sz="1400" b="0" i="1" u="none" strike="noStrike">
                          <a:latin typeface="Arial"/>
                        </a:rPr>
                        <a:t>Inverted Row</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 </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Failure</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609">
                <a:tc>
                  <a:txBody>
                    <a:bodyPr/>
                    <a:lstStyle/>
                    <a:p>
                      <a:pPr algn="l" fontAlgn="b"/>
                      <a:r>
                        <a:rPr lang="en-US" sz="1400" b="0" i="1" u="none" strike="noStrike">
                          <a:latin typeface="Arial"/>
                        </a:rPr>
                        <a:t>Push-ups</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1" u="none" strike="noStrike">
                          <a:latin typeface="Arial"/>
                        </a:rPr>
                        <a:t> </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1" u="none" strike="noStrike">
                          <a:latin typeface="Arial"/>
                        </a:rPr>
                        <a:t> </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Failure</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609">
                <a:tc gridSpan="5">
                  <a:txBody>
                    <a:bodyPr/>
                    <a:lstStyle/>
                    <a:p>
                      <a:pPr algn="ctr" fontAlgn="b"/>
                      <a:r>
                        <a:rPr lang="en-US" sz="1400" b="1" i="0" u="none" strike="noStrike" dirty="0" smtClean="0">
                          <a:solidFill>
                            <a:srgbClr val="FFFFFF"/>
                          </a:solidFill>
                          <a:latin typeface="Arial"/>
                        </a:rPr>
                        <a:t>Friday, June 29, 2012</a:t>
                      </a:r>
                      <a:endParaRPr lang="en-US" sz="1400" b="1" i="0" u="none" strike="noStrike" dirty="0">
                        <a:solidFill>
                          <a:srgbClr val="FFFFFF"/>
                        </a:solidFill>
                        <a:latin typeface="Arial"/>
                      </a:endParaRPr>
                    </a:p>
                  </a:txBody>
                  <a:tcPr marL="4924" marR="4924" marT="492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17609">
                <a:tc>
                  <a:txBody>
                    <a:bodyPr/>
                    <a:lstStyle/>
                    <a:p>
                      <a:pPr algn="ctr" fontAlgn="b"/>
                      <a:r>
                        <a:rPr lang="en-US" sz="1400" b="1" i="0" u="none" strike="noStrike">
                          <a:solidFill>
                            <a:srgbClr val="FFFFFF"/>
                          </a:solidFill>
                          <a:latin typeface="Arial"/>
                        </a:rPr>
                        <a:t>Exercise</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Work set</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Sets</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17609">
                <a:tc>
                  <a:txBody>
                    <a:bodyPr/>
                    <a:lstStyle/>
                    <a:p>
                      <a:pPr algn="l" fontAlgn="b"/>
                      <a:r>
                        <a:rPr lang="en-US" sz="1400" b="0" i="1" u="none" strike="noStrike">
                          <a:latin typeface="Arial"/>
                        </a:rPr>
                        <a:t>Jump Shrug</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5-55%</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5-65%</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5-77.5%</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3</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609">
                <a:tc>
                  <a:txBody>
                    <a:bodyPr/>
                    <a:lstStyle/>
                    <a:p>
                      <a:pPr algn="l" fontAlgn="b"/>
                      <a:r>
                        <a:rPr lang="en-US" sz="1400" b="0" i="1" u="none" strike="noStrike">
                          <a:latin typeface="Arial"/>
                        </a:rPr>
                        <a:t>Backsquat</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5-55%</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5-65%</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5-77.5%</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609">
                <a:tc>
                  <a:txBody>
                    <a:bodyPr/>
                    <a:lstStyle/>
                    <a:p>
                      <a:pPr algn="l" fontAlgn="b"/>
                      <a:r>
                        <a:rPr lang="en-US" sz="1400" b="0" i="1" u="none" strike="noStrike">
                          <a:latin typeface="Arial"/>
                        </a:rPr>
                        <a:t>Single Leg DB RDL (80% Clean)</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0" i="1" u="none" strike="noStrike">
                          <a:latin typeface="Arial"/>
                        </a:rPr>
                        <a:t>Cut Weight in Half</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0" i="1" u="none" strike="noStrike">
                          <a:latin typeface="Arial"/>
                        </a:rPr>
                        <a:t>5-77.5%</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609">
                <a:tc>
                  <a:txBody>
                    <a:bodyPr/>
                    <a:lstStyle/>
                    <a:p>
                      <a:pPr algn="l" fontAlgn="b"/>
                      <a:r>
                        <a:rPr lang="en-US" sz="1400" b="0" i="1" u="none" strike="noStrike">
                          <a:latin typeface="Arial"/>
                        </a:rPr>
                        <a:t>Bulgarian Split Squat</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0" i="1" u="none" strike="noStrike">
                          <a:latin typeface="Arial"/>
                        </a:rPr>
                        <a:t>Use 32.5% Backsquat Max</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0" i="1" u="none" strike="noStrike">
                          <a:latin typeface="Arial"/>
                        </a:rPr>
                        <a:t>5 Each</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609">
                <a:tc>
                  <a:txBody>
                    <a:bodyPr/>
                    <a:lstStyle/>
                    <a:p>
                      <a:pPr algn="l" fontAlgn="b"/>
                      <a:r>
                        <a:rPr lang="en-US" sz="1400" b="0" i="1" u="none" strike="noStrike">
                          <a:latin typeface="Arial"/>
                        </a:rPr>
                        <a:t>4-Way Med-Ball Hamstring</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 </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5 Each</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609">
                <a:tc>
                  <a:txBody>
                    <a:bodyPr/>
                    <a:lstStyle/>
                    <a:p>
                      <a:pPr algn="l" fontAlgn="b"/>
                      <a:r>
                        <a:rPr lang="en-US" sz="1400" b="0" i="1" u="none" strike="noStrike">
                          <a:latin typeface="Arial"/>
                        </a:rPr>
                        <a:t>Reverse Hyperextensions</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1" u="none" strike="noStrike">
                          <a:latin typeface="Arial"/>
                        </a:rPr>
                        <a:t> </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1" u="none" strike="noStrike">
                          <a:latin typeface="Arial"/>
                        </a:rPr>
                        <a:t> </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5</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2</a:t>
                      </a:r>
                    </a:p>
                  </a:txBody>
                  <a:tcPr marL="4924" marR="4924" marT="49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0" y="91445"/>
          <a:ext cx="6766560" cy="9052555"/>
        </p:xfrm>
        <a:graphic>
          <a:graphicData uri="http://schemas.openxmlformats.org/drawingml/2006/table">
            <a:tbl>
              <a:tblPr/>
              <a:tblGrid>
                <a:gridCol w="3025891"/>
                <a:gridCol w="1274688"/>
                <a:gridCol w="941123"/>
                <a:gridCol w="762429"/>
                <a:gridCol w="762429"/>
              </a:tblGrid>
              <a:tr h="525438">
                <a:tc gridSpan="5">
                  <a:txBody>
                    <a:bodyPr/>
                    <a:lstStyle/>
                    <a:p>
                      <a:pPr algn="ctr" fontAlgn="b"/>
                      <a:r>
                        <a:rPr lang="en-US" sz="2400" b="1" i="0" u="none" strike="noStrike" dirty="0">
                          <a:latin typeface="CCSU" pitchFamily="2" charset="0"/>
                        </a:rPr>
                        <a:t>Blue Devil Men's Soccer</a:t>
                      </a:r>
                    </a:p>
                  </a:txBody>
                  <a:tcPr marL="5055" marR="5055" marT="505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60301">
                <a:tc gridSpan="5">
                  <a:txBody>
                    <a:bodyPr/>
                    <a:lstStyle/>
                    <a:p>
                      <a:pPr algn="ctr" fontAlgn="b"/>
                      <a:r>
                        <a:rPr lang="en-US" sz="1800" b="1" i="0" u="none" strike="noStrike" dirty="0">
                          <a:latin typeface="Arial"/>
                        </a:rPr>
                        <a:t>Week 6</a:t>
                      </a:r>
                    </a:p>
                  </a:txBody>
                  <a:tcPr marL="5055" marR="5055" marT="505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5213">
                <a:tc gridSpan="5">
                  <a:txBody>
                    <a:bodyPr/>
                    <a:lstStyle/>
                    <a:p>
                      <a:pPr algn="ctr" fontAlgn="b"/>
                      <a:r>
                        <a:rPr lang="en-US" sz="1400" b="1" i="0" u="none" strike="noStrike" dirty="0" smtClean="0">
                          <a:solidFill>
                            <a:srgbClr val="FFFFFF"/>
                          </a:solidFill>
                          <a:latin typeface="Arial"/>
                        </a:rPr>
                        <a:t>Monday, July 2, 2012</a:t>
                      </a:r>
                      <a:endParaRPr lang="en-US" sz="1400" b="1" i="0" u="none" strike="noStrike" dirty="0">
                        <a:solidFill>
                          <a:srgbClr val="FFFFFF"/>
                        </a:solidFill>
                        <a:latin typeface="Arial"/>
                      </a:endParaRPr>
                    </a:p>
                  </a:txBody>
                  <a:tcPr marL="5055" marR="5055" marT="5055"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5213">
                <a:tc>
                  <a:txBody>
                    <a:bodyPr/>
                    <a:lstStyle/>
                    <a:p>
                      <a:pPr algn="ctr" fontAlgn="b"/>
                      <a:r>
                        <a:rPr lang="en-US" sz="14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dirty="0">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55213">
                <a:tc>
                  <a:txBody>
                    <a:bodyPr/>
                    <a:lstStyle/>
                    <a:p>
                      <a:pPr algn="l" fontAlgn="b"/>
                      <a:r>
                        <a:rPr lang="en-US" sz="1400" b="1" i="0" u="none" strike="noStrike">
                          <a:latin typeface="Arial"/>
                        </a:rPr>
                        <a:t>Power Pull</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4-70%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latin typeface="Arial"/>
                        </a:rPr>
                        <a:t>4-80%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4-90%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400" b="1" i="0" u="none" strike="noStrike">
                          <a:latin typeface="Arial"/>
                        </a:rPr>
                        <a:t>Backsquat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4-60%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latin typeface="Arial"/>
                        </a:rPr>
                        <a:t>4-70%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8-80%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400" b="1" i="0" u="none" strike="noStrike">
                          <a:latin typeface="Arial"/>
                        </a:rPr>
                        <a:t>4-Way Physioball Hamstring</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8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400" b="1" i="0" u="none" strike="noStrike">
                          <a:latin typeface="Arial"/>
                        </a:rPr>
                        <a:t>Backwards Lunge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1" i="0" u="none" strike="noStrike">
                          <a:latin typeface="Arial"/>
                        </a:rPr>
                        <a:t>Use 35% Backsquat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1" i="0" u="none" strike="noStrike">
                          <a:latin typeface="Arial"/>
                        </a:rPr>
                        <a:t>8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400" b="1" i="0" u="none" strike="noStrike">
                          <a:latin typeface="Arial"/>
                        </a:rPr>
                        <a:t>Physioball Hip Raise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dirty="0">
                          <a:latin typeface="Arial"/>
                        </a:rPr>
                        <a:t>8</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400" b="1" i="0" u="none" strike="noStrike">
                          <a:latin typeface="Arial"/>
                        </a:rPr>
                        <a:t>Hyperextensions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8</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gridSpan="5">
                  <a:txBody>
                    <a:bodyPr/>
                    <a:lstStyle/>
                    <a:p>
                      <a:pPr algn="ctr" fontAlgn="b"/>
                      <a:r>
                        <a:rPr lang="en-US" sz="1400" b="1" i="0" u="none" strike="noStrike" dirty="0" smtClean="0">
                          <a:solidFill>
                            <a:srgbClr val="FFFFFF"/>
                          </a:solidFill>
                          <a:latin typeface="Arial"/>
                        </a:rPr>
                        <a:t>Tuesday, July 3, 2012</a:t>
                      </a:r>
                      <a:endParaRPr lang="en-US" sz="1400" b="1" i="0" u="none" strike="noStrike" dirty="0">
                        <a:solidFill>
                          <a:srgbClr val="FFFFFF"/>
                        </a:solidFill>
                        <a:latin typeface="Arial"/>
                      </a:endParaRPr>
                    </a:p>
                  </a:txBody>
                  <a:tcPr marL="5055" marR="5055" marT="50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5213">
                <a:tc>
                  <a:txBody>
                    <a:bodyPr/>
                    <a:lstStyle/>
                    <a:p>
                      <a:pPr algn="ctr" fontAlgn="b"/>
                      <a:r>
                        <a:rPr lang="en-US" sz="14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55213">
                <a:tc>
                  <a:txBody>
                    <a:bodyPr/>
                    <a:lstStyle/>
                    <a:p>
                      <a:pPr algn="l" fontAlgn="b"/>
                      <a:r>
                        <a:rPr lang="en-US" sz="1400" b="1" i="0" u="none" strike="noStrike">
                          <a:latin typeface="Arial"/>
                        </a:rPr>
                        <a:t>Push Press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4-70%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4-80%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4-90%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400" b="1" i="0" u="none" strike="noStrike">
                          <a:latin typeface="Arial"/>
                        </a:rPr>
                        <a:t>Incline Bench Press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4-60%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4-70%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8-80%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400" b="1" i="0" u="none" strike="noStrike">
                          <a:latin typeface="Arial"/>
                        </a:rPr>
                        <a:t>Pull-ups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Failure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400" b="1" i="0" u="none" strike="noStrike">
                          <a:latin typeface="Arial"/>
                        </a:rPr>
                        <a:t>Shoulder Press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8-80%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400" b="1" i="0" u="none" strike="noStrike">
                          <a:latin typeface="Arial"/>
                        </a:rPr>
                        <a:t>Bentover Row</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1" i="0" u="none" strike="noStrike">
                          <a:latin typeface="Arial"/>
                        </a:rPr>
                        <a:t>Use 80% Seated Row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1" i="0" u="none" strike="noStrike">
                          <a:latin typeface="Arial"/>
                        </a:rPr>
                        <a:t>8-80%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400" b="1" i="0" u="none" strike="noStrike">
                          <a:latin typeface="Arial"/>
                        </a:rPr>
                        <a:t>Super Circuit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1" i="0" u="none" strike="noStrike">
                          <a:latin typeface="Arial"/>
                        </a:rPr>
                        <a:t>EZ Curls/Skullcrushers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1" i="0" u="none" strike="noStrike">
                          <a:latin typeface="Arial"/>
                        </a:rPr>
                        <a:t>8</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gridSpan="5">
                  <a:txBody>
                    <a:bodyPr/>
                    <a:lstStyle/>
                    <a:p>
                      <a:pPr algn="ctr" fontAlgn="b"/>
                      <a:r>
                        <a:rPr lang="en-US" sz="1400" b="1" i="0" u="none" strike="noStrike" dirty="0" smtClean="0">
                          <a:solidFill>
                            <a:srgbClr val="FFFFFF"/>
                          </a:solidFill>
                          <a:latin typeface="Arial"/>
                        </a:rPr>
                        <a:t>Thursday, July 5, 2012</a:t>
                      </a:r>
                      <a:endParaRPr lang="en-US" sz="1400" b="1" i="0" u="none" strike="noStrike" dirty="0">
                        <a:solidFill>
                          <a:srgbClr val="FFFFFF"/>
                        </a:solidFill>
                        <a:latin typeface="Arial"/>
                      </a:endParaRPr>
                    </a:p>
                  </a:txBody>
                  <a:tcPr marL="5055" marR="5055" marT="50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5213">
                <a:tc>
                  <a:txBody>
                    <a:bodyPr/>
                    <a:lstStyle/>
                    <a:p>
                      <a:pPr algn="ctr" fontAlgn="b"/>
                      <a:r>
                        <a:rPr lang="en-US" sz="14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55213">
                <a:tc>
                  <a:txBody>
                    <a:bodyPr/>
                    <a:lstStyle/>
                    <a:p>
                      <a:pPr algn="l" fontAlgn="b"/>
                      <a:r>
                        <a:rPr lang="en-US" sz="1400" b="0" i="1" u="none" strike="noStrike">
                          <a:latin typeface="Arial"/>
                        </a:rPr>
                        <a:t>Jump Shrug</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4-60%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4-70%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4-80%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400" b="0" i="1" u="none" strike="noStrike">
                          <a:latin typeface="Arial"/>
                        </a:rPr>
                        <a:t>Backsquat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4-60%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4-70%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4-82.5%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400" b="0" i="1" u="none" strike="noStrike">
                          <a:latin typeface="Arial"/>
                        </a:rPr>
                        <a:t>RDL</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0" i="1" u="none" strike="noStrike">
                          <a:latin typeface="Arial"/>
                        </a:rPr>
                        <a:t>Use Jump Shrug Weight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0" i="1" u="none" strike="noStrike">
                          <a:latin typeface="Arial"/>
                        </a:rPr>
                        <a:t>4</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400" b="0" i="1" u="none" strike="noStrike">
                          <a:latin typeface="Arial"/>
                        </a:rPr>
                        <a:t>Lateral Lunge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0" i="1" u="none" strike="noStrike">
                          <a:latin typeface="Arial"/>
                        </a:rPr>
                        <a:t>Use 35% Backsquat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0" i="1" u="none" strike="noStrike">
                          <a:latin typeface="Arial"/>
                        </a:rPr>
                        <a:t>4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400" b="0" i="1" u="none" strike="noStrike">
                          <a:latin typeface="Arial"/>
                        </a:rPr>
                        <a:t>Single Leg DB RDL (80% Clean)</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0" i="1" u="none" strike="noStrike">
                          <a:latin typeface="Arial"/>
                        </a:rPr>
                        <a:t>Cut Weight in Half</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0" i="1" u="none" strike="noStrike">
                          <a:latin typeface="Arial"/>
                        </a:rPr>
                        <a:t>4-82.5%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400" b="0" i="1" u="none" strike="noStrike">
                          <a:latin typeface="Arial"/>
                        </a:rPr>
                        <a:t>Reverse Hyperextensions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4</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gridSpan="5">
                  <a:txBody>
                    <a:bodyPr/>
                    <a:lstStyle/>
                    <a:p>
                      <a:pPr algn="ctr" fontAlgn="b"/>
                      <a:r>
                        <a:rPr lang="en-US" sz="1400" b="1" i="0" u="none" strike="noStrike" dirty="0" smtClean="0">
                          <a:solidFill>
                            <a:srgbClr val="FFFFFF"/>
                          </a:solidFill>
                          <a:latin typeface="Arial"/>
                        </a:rPr>
                        <a:t>Friday, July 6, 2012</a:t>
                      </a:r>
                      <a:endParaRPr lang="en-US" sz="1400" b="1" i="0" u="none" strike="noStrike" dirty="0">
                        <a:solidFill>
                          <a:srgbClr val="FFFFFF"/>
                        </a:solidFill>
                        <a:latin typeface="Arial"/>
                      </a:endParaRPr>
                    </a:p>
                  </a:txBody>
                  <a:tcPr marL="5055" marR="5055" marT="50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5213">
                <a:tc>
                  <a:txBody>
                    <a:bodyPr/>
                    <a:lstStyle/>
                    <a:p>
                      <a:pPr algn="ctr" fontAlgn="b"/>
                      <a:r>
                        <a:rPr lang="en-US" sz="14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55213">
                <a:tc>
                  <a:txBody>
                    <a:bodyPr/>
                    <a:lstStyle/>
                    <a:p>
                      <a:pPr algn="l" fontAlgn="b"/>
                      <a:r>
                        <a:rPr lang="en-US" sz="1400" b="0" i="1" u="none" strike="noStrike">
                          <a:latin typeface="Arial"/>
                        </a:rPr>
                        <a:t>Box Jumps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4</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400" b="0" i="1" u="none" strike="noStrike">
                          <a:latin typeface="Arial"/>
                        </a:rPr>
                        <a:t>Bench Press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4-60%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4-70%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4-82.5%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400" b="0" i="1" u="none" strike="noStrike">
                          <a:latin typeface="Arial"/>
                        </a:rPr>
                        <a:t>Lat Pulldown</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4-82.5%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400" b="0" i="1" u="none" strike="noStrike">
                          <a:latin typeface="Arial"/>
                        </a:rPr>
                        <a:t>Upright Row</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4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400" b="0" i="1" u="none" strike="noStrike">
                          <a:latin typeface="Arial"/>
                        </a:rPr>
                        <a:t>Seated Row</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4-82.5%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400" b="0" i="1" u="none" strike="noStrike">
                          <a:latin typeface="Arial"/>
                        </a:rPr>
                        <a:t>Push-ups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Failure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0" y="-101765"/>
          <a:ext cx="6766560" cy="9245765"/>
        </p:xfrm>
        <a:graphic>
          <a:graphicData uri="http://schemas.openxmlformats.org/drawingml/2006/table">
            <a:tbl>
              <a:tblPr/>
              <a:tblGrid>
                <a:gridCol w="3025891"/>
                <a:gridCol w="1274688"/>
                <a:gridCol w="941123"/>
                <a:gridCol w="762429"/>
                <a:gridCol w="762429"/>
              </a:tblGrid>
              <a:tr h="491158">
                <a:tc gridSpan="5">
                  <a:txBody>
                    <a:bodyPr/>
                    <a:lstStyle/>
                    <a:p>
                      <a:pPr algn="ctr" fontAlgn="b"/>
                      <a:r>
                        <a:rPr lang="en-US" sz="2400" b="1" i="0" u="none" strike="noStrike" dirty="0">
                          <a:latin typeface="CCSU" pitchFamily="2" charset="0"/>
                        </a:rPr>
                        <a:t>Blue Devil Men's Soccer</a:t>
                      </a:r>
                    </a:p>
                  </a:txBody>
                  <a:tcPr marL="5055" marR="5055" marT="505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36795">
                <a:tc gridSpan="5">
                  <a:txBody>
                    <a:bodyPr/>
                    <a:lstStyle/>
                    <a:p>
                      <a:pPr algn="ctr" fontAlgn="b"/>
                      <a:r>
                        <a:rPr lang="en-US" sz="1800" b="1" i="0" u="none" strike="noStrike" dirty="0">
                          <a:latin typeface="Arial"/>
                        </a:rPr>
                        <a:t>Week 7</a:t>
                      </a:r>
                    </a:p>
                  </a:txBody>
                  <a:tcPr marL="5055" marR="5055" marT="505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8561">
                <a:tc gridSpan="5">
                  <a:txBody>
                    <a:bodyPr/>
                    <a:lstStyle/>
                    <a:p>
                      <a:pPr algn="ctr" fontAlgn="b"/>
                      <a:r>
                        <a:rPr lang="en-US" sz="1400" b="1" i="0" u="none" strike="noStrike" dirty="0" smtClean="0">
                          <a:solidFill>
                            <a:srgbClr val="FFFFFF"/>
                          </a:solidFill>
                          <a:latin typeface="Arial"/>
                        </a:rPr>
                        <a:t>Monday, July 9, 2012</a:t>
                      </a:r>
                      <a:endParaRPr lang="en-US" sz="1400" b="1" i="0" u="none" strike="noStrike" dirty="0">
                        <a:solidFill>
                          <a:srgbClr val="FFFFFF"/>
                        </a:solidFill>
                        <a:latin typeface="Arial"/>
                      </a:endParaRPr>
                    </a:p>
                  </a:txBody>
                  <a:tcPr marL="5055" marR="5055" marT="5055"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8561">
                <a:tc>
                  <a:txBody>
                    <a:bodyPr/>
                    <a:lstStyle/>
                    <a:p>
                      <a:pPr algn="ctr" fontAlgn="b"/>
                      <a:r>
                        <a:rPr lang="en-US" sz="14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dirty="0">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38561">
                <a:tc>
                  <a:txBody>
                    <a:bodyPr/>
                    <a:lstStyle/>
                    <a:p>
                      <a:pPr algn="l" fontAlgn="b"/>
                      <a:r>
                        <a:rPr lang="en-US" sz="1400" b="1" i="0" u="none" strike="noStrike">
                          <a:latin typeface="Arial"/>
                        </a:rPr>
                        <a:t>Push Press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latin typeface="Arial"/>
                        </a:rPr>
                        <a:t>3-80%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3-92.5%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561">
                <a:tc>
                  <a:txBody>
                    <a:bodyPr/>
                    <a:lstStyle/>
                    <a:p>
                      <a:pPr algn="l" fontAlgn="b"/>
                      <a:r>
                        <a:rPr lang="en-US" sz="1400" b="1" i="0" u="none" strike="noStrike">
                          <a:latin typeface="Arial"/>
                        </a:rPr>
                        <a:t>DB Bench Press (80% Bench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3-65%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latin typeface="Arial"/>
                        </a:rPr>
                        <a:t>3-75%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6-85%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561">
                <a:tc>
                  <a:txBody>
                    <a:bodyPr/>
                    <a:lstStyle/>
                    <a:p>
                      <a:pPr algn="l" fontAlgn="b"/>
                      <a:r>
                        <a:rPr lang="en-US" sz="1400" b="1" i="0" u="none" strike="noStrike">
                          <a:latin typeface="Arial"/>
                        </a:rPr>
                        <a:t>Lat Pulldown</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dirty="0">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dirty="0">
                          <a:latin typeface="Arial"/>
                        </a:rPr>
                        <a:t>6-85%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561">
                <a:tc>
                  <a:txBody>
                    <a:bodyPr/>
                    <a:lstStyle/>
                    <a:p>
                      <a:pPr algn="l" fontAlgn="b"/>
                      <a:r>
                        <a:rPr lang="en-US" sz="1400" b="1" i="0" u="none" strike="noStrike">
                          <a:latin typeface="Arial"/>
                        </a:rPr>
                        <a:t>3-Way Shoulder</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6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561">
                <a:tc>
                  <a:txBody>
                    <a:bodyPr/>
                    <a:lstStyle/>
                    <a:p>
                      <a:pPr algn="l" fontAlgn="b"/>
                      <a:r>
                        <a:rPr lang="en-US" sz="1400" b="1" i="0" u="none" strike="noStrike">
                          <a:latin typeface="Arial"/>
                        </a:rPr>
                        <a:t>Inverted Row</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Failure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35443">
                <a:tc>
                  <a:txBody>
                    <a:bodyPr/>
                    <a:lstStyle/>
                    <a:p>
                      <a:pPr algn="l" fontAlgn="b"/>
                      <a:r>
                        <a:rPr lang="en-US" sz="1400" b="1" i="0" u="none" strike="noStrike">
                          <a:latin typeface="Arial"/>
                        </a:rPr>
                        <a:t>Super Circuit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1" i="0" u="none" strike="noStrike">
                          <a:latin typeface="Arial"/>
                        </a:rPr>
                        <a:t>DB Curls/Overhead Extensions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1" i="0" u="none" strike="noStrike">
                          <a:latin typeface="Arial"/>
                        </a:rPr>
                        <a:t>6</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561">
                <a:tc gridSpan="5">
                  <a:txBody>
                    <a:bodyPr/>
                    <a:lstStyle/>
                    <a:p>
                      <a:pPr algn="ctr" fontAlgn="b"/>
                      <a:r>
                        <a:rPr lang="en-US" sz="1400" b="1" i="0" u="none" strike="noStrike" dirty="0" smtClean="0">
                          <a:solidFill>
                            <a:srgbClr val="FFFFFF"/>
                          </a:solidFill>
                          <a:latin typeface="Arial"/>
                        </a:rPr>
                        <a:t>Tuesday, July 10, 2012</a:t>
                      </a:r>
                      <a:endParaRPr lang="en-US" sz="1400" b="1" i="0" u="none" strike="noStrike" dirty="0">
                        <a:solidFill>
                          <a:srgbClr val="FFFFFF"/>
                        </a:solidFill>
                        <a:latin typeface="Arial"/>
                      </a:endParaRPr>
                    </a:p>
                  </a:txBody>
                  <a:tcPr marL="5055" marR="5055" marT="50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8561">
                <a:tc>
                  <a:txBody>
                    <a:bodyPr/>
                    <a:lstStyle/>
                    <a:p>
                      <a:pPr algn="ctr" fontAlgn="b"/>
                      <a:r>
                        <a:rPr lang="en-US" sz="14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38561">
                <a:tc>
                  <a:txBody>
                    <a:bodyPr/>
                    <a:lstStyle/>
                    <a:p>
                      <a:pPr algn="l" fontAlgn="b"/>
                      <a:r>
                        <a:rPr lang="en-US" sz="1400" b="1" i="0" u="none" strike="noStrike">
                          <a:latin typeface="Arial"/>
                        </a:rPr>
                        <a:t>Power Pull</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3-80%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3-92.5%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561">
                <a:tc>
                  <a:txBody>
                    <a:bodyPr/>
                    <a:lstStyle/>
                    <a:p>
                      <a:pPr algn="l" fontAlgn="b"/>
                      <a:r>
                        <a:rPr lang="en-US" sz="1400" b="1" i="0" u="none" strike="noStrike">
                          <a:latin typeface="Arial"/>
                        </a:rPr>
                        <a:t>Backsquat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3-65%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6-85%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561">
                <a:tc>
                  <a:txBody>
                    <a:bodyPr/>
                    <a:lstStyle/>
                    <a:p>
                      <a:pPr algn="l" fontAlgn="b"/>
                      <a:r>
                        <a:rPr lang="en-US" sz="1400" b="1" i="0" u="none" strike="noStrike">
                          <a:latin typeface="Arial"/>
                        </a:rPr>
                        <a:t>RDL</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1" i="0" u="none" strike="noStrike">
                          <a:latin typeface="Arial"/>
                        </a:rPr>
                        <a:t>Use Power Pull Weight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1" i="0" u="none" strike="noStrike">
                          <a:latin typeface="Arial"/>
                        </a:rPr>
                        <a:t>6</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561">
                <a:tc>
                  <a:txBody>
                    <a:bodyPr/>
                    <a:lstStyle/>
                    <a:p>
                      <a:pPr algn="l" fontAlgn="b"/>
                      <a:r>
                        <a:rPr lang="en-US" sz="1400" b="1" i="0" u="none" strike="noStrike">
                          <a:latin typeface="Arial"/>
                        </a:rPr>
                        <a:t>Bulgarian Split Squat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1" i="0" u="none" strike="noStrike">
                          <a:latin typeface="Arial"/>
                        </a:rPr>
                        <a:t>Use 37.5% Backsquat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1" i="0" u="none" strike="noStrike">
                          <a:latin typeface="Arial"/>
                        </a:rPr>
                        <a:t>6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561">
                <a:tc>
                  <a:txBody>
                    <a:bodyPr/>
                    <a:lstStyle/>
                    <a:p>
                      <a:pPr algn="l" fontAlgn="b"/>
                      <a:r>
                        <a:rPr lang="en-US" sz="1400" b="1" i="0" u="none" strike="noStrike">
                          <a:latin typeface="Arial"/>
                        </a:rPr>
                        <a:t>4-Way Med-Ball Hamstring</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6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561">
                <a:tc>
                  <a:txBody>
                    <a:bodyPr/>
                    <a:lstStyle/>
                    <a:p>
                      <a:pPr algn="l" fontAlgn="b"/>
                      <a:r>
                        <a:rPr lang="en-US" sz="1400" b="1" i="0" u="none" strike="noStrike">
                          <a:latin typeface="Arial"/>
                        </a:rPr>
                        <a:t>Hyperextensions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6</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561">
                <a:tc gridSpan="5">
                  <a:txBody>
                    <a:bodyPr/>
                    <a:lstStyle/>
                    <a:p>
                      <a:pPr algn="ctr" fontAlgn="b"/>
                      <a:r>
                        <a:rPr lang="en-US" sz="1400" b="1" i="0" u="none" strike="noStrike" dirty="0" smtClean="0">
                          <a:solidFill>
                            <a:srgbClr val="FFFFFF"/>
                          </a:solidFill>
                          <a:latin typeface="Arial"/>
                        </a:rPr>
                        <a:t>Thursday, July 12, 2012</a:t>
                      </a:r>
                      <a:endParaRPr lang="en-US" sz="1400" b="1" i="0" u="none" strike="noStrike" dirty="0">
                        <a:solidFill>
                          <a:srgbClr val="FFFFFF"/>
                        </a:solidFill>
                        <a:latin typeface="Arial"/>
                      </a:endParaRPr>
                    </a:p>
                  </a:txBody>
                  <a:tcPr marL="5055" marR="5055" marT="50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8561">
                <a:tc>
                  <a:txBody>
                    <a:bodyPr/>
                    <a:lstStyle/>
                    <a:p>
                      <a:pPr algn="ctr" fontAlgn="b"/>
                      <a:r>
                        <a:rPr lang="en-US" sz="14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dirty="0">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38561">
                <a:tc>
                  <a:txBody>
                    <a:bodyPr/>
                    <a:lstStyle/>
                    <a:p>
                      <a:pPr algn="l" fontAlgn="b"/>
                      <a:r>
                        <a:rPr lang="en-US" sz="1400" b="0" i="1" u="none" strike="noStrike">
                          <a:latin typeface="Arial"/>
                        </a:rPr>
                        <a:t>Box Jumps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6</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35443">
                <a:tc>
                  <a:txBody>
                    <a:bodyPr/>
                    <a:lstStyle/>
                    <a:p>
                      <a:pPr algn="l" fontAlgn="b"/>
                      <a:r>
                        <a:rPr lang="en-US" sz="1400" b="0" i="1" u="none" strike="noStrike">
                          <a:latin typeface="Arial"/>
                        </a:rPr>
                        <a:t>DB Incline Bench Press (80% Incline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3-65%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3-87.5%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561">
                <a:tc>
                  <a:txBody>
                    <a:bodyPr/>
                    <a:lstStyle/>
                    <a:p>
                      <a:pPr algn="l" fontAlgn="b"/>
                      <a:r>
                        <a:rPr lang="en-US" sz="1400" b="0" i="1" u="none" strike="noStrike">
                          <a:latin typeface="Arial"/>
                        </a:rPr>
                        <a:t>Pull-ups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Failure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35443">
                <a:tc>
                  <a:txBody>
                    <a:bodyPr/>
                    <a:lstStyle/>
                    <a:p>
                      <a:pPr algn="l" fontAlgn="b"/>
                      <a:r>
                        <a:rPr lang="en-US" sz="1400" b="0" i="1" u="none" strike="noStrike">
                          <a:latin typeface="Arial"/>
                        </a:rPr>
                        <a:t>DB Shoulder Press (80% Shoulder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3-87.5%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561">
                <a:tc>
                  <a:txBody>
                    <a:bodyPr/>
                    <a:lstStyle/>
                    <a:p>
                      <a:pPr algn="l" fontAlgn="b"/>
                      <a:r>
                        <a:rPr lang="en-US" sz="1400" b="0" i="1" u="none" strike="noStrike">
                          <a:latin typeface="Arial"/>
                        </a:rPr>
                        <a:t>Bentover Row</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0" i="1" u="none" strike="noStrike">
                          <a:latin typeface="Arial"/>
                        </a:rPr>
                        <a:t>Use 80% Seated Row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0" i="1" u="none" strike="noStrike">
                          <a:latin typeface="Arial"/>
                        </a:rPr>
                        <a:t>3-87.5%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561">
                <a:tc>
                  <a:txBody>
                    <a:bodyPr/>
                    <a:lstStyle/>
                    <a:p>
                      <a:pPr algn="l" fontAlgn="b"/>
                      <a:r>
                        <a:rPr lang="en-US" sz="1400" b="0" i="1" u="none" strike="noStrike">
                          <a:latin typeface="Arial"/>
                        </a:rPr>
                        <a:t>Push-ups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Failure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561">
                <a:tc gridSpan="5">
                  <a:txBody>
                    <a:bodyPr/>
                    <a:lstStyle/>
                    <a:p>
                      <a:pPr algn="ctr" fontAlgn="b"/>
                      <a:r>
                        <a:rPr lang="en-US" sz="1400" b="1" i="0" u="none" strike="noStrike" dirty="0" smtClean="0">
                          <a:solidFill>
                            <a:srgbClr val="FFFFFF"/>
                          </a:solidFill>
                          <a:latin typeface="Arial"/>
                        </a:rPr>
                        <a:t>Friday, July 13, 2012</a:t>
                      </a:r>
                      <a:endParaRPr lang="en-US" sz="1400" b="1" i="0" u="none" strike="noStrike" dirty="0">
                        <a:solidFill>
                          <a:srgbClr val="FFFFFF"/>
                        </a:solidFill>
                        <a:latin typeface="Arial"/>
                      </a:endParaRPr>
                    </a:p>
                  </a:txBody>
                  <a:tcPr marL="5055" marR="5055" marT="50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8561">
                <a:tc>
                  <a:txBody>
                    <a:bodyPr/>
                    <a:lstStyle/>
                    <a:p>
                      <a:pPr algn="ctr" fontAlgn="b"/>
                      <a:r>
                        <a:rPr lang="en-US" sz="14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38561">
                <a:tc>
                  <a:txBody>
                    <a:bodyPr/>
                    <a:lstStyle/>
                    <a:p>
                      <a:pPr algn="l" fontAlgn="b"/>
                      <a:r>
                        <a:rPr lang="en-US" sz="1400" b="0" i="1" u="none" strike="noStrike">
                          <a:latin typeface="Arial"/>
                        </a:rPr>
                        <a:t>Jump Shrug</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3-60%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3-82.5%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561">
                <a:tc>
                  <a:txBody>
                    <a:bodyPr/>
                    <a:lstStyle/>
                    <a:p>
                      <a:pPr algn="l" fontAlgn="b"/>
                      <a:r>
                        <a:rPr lang="en-US" sz="1400" b="0" i="1" u="none" strike="noStrike">
                          <a:latin typeface="Arial"/>
                        </a:rPr>
                        <a:t>Backsquat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3-65%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3-87.5%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561">
                <a:tc>
                  <a:txBody>
                    <a:bodyPr/>
                    <a:lstStyle/>
                    <a:p>
                      <a:pPr algn="l" fontAlgn="b"/>
                      <a:r>
                        <a:rPr lang="en-US" sz="1400" b="0" i="1" u="none" strike="noStrike">
                          <a:latin typeface="Arial"/>
                        </a:rPr>
                        <a:t>Med-Ball Hip Raise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561">
                <a:tc>
                  <a:txBody>
                    <a:bodyPr/>
                    <a:lstStyle/>
                    <a:p>
                      <a:pPr algn="l" fontAlgn="b"/>
                      <a:r>
                        <a:rPr lang="en-US" sz="1400" b="0" i="1" u="none" strike="noStrike">
                          <a:latin typeface="Arial"/>
                        </a:rPr>
                        <a:t>Step-ups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0" i="1" u="none" strike="noStrike">
                          <a:latin typeface="Arial"/>
                        </a:rPr>
                        <a:t>Use 37.5% Backsquat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0" i="1" u="none" strike="noStrike">
                          <a:latin typeface="Arial"/>
                        </a:rPr>
                        <a:t>3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561">
                <a:tc>
                  <a:txBody>
                    <a:bodyPr/>
                    <a:lstStyle/>
                    <a:p>
                      <a:pPr algn="l" fontAlgn="b"/>
                      <a:r>
                        <a:rPr lang="en-US" sz="1400" b="0" i="1" u="none" strike="noStrike">
                          <a:latin typeface="Arial"/>
                        </a:rPr>
                        <a:t>4-Way Physioball Hamstring</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3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561">
                <a:tc>
                  <a:txBody>
                    <a:bodyPr/>
                    <a:lstStyle/>
                    <a:p>
                      <a:pPr algn="l" fontAlgn="b"/>
                      <a:r>
                        <a:rPr lang="en-US" sz="1400" b="0" i="1" u="none" strike="noStrike">
                          <a:latin typeface="Arial"/>
                        </a:rPr>
                        <a:t>Reverse Hyperextensions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6</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0" y="91430"/>
          <a:ext cx="6766560" cy="9052570"/>
        </p:xfrm>
        <a:graphic>
          <a:graphicData uri="http://schemas.openxmlformats.org/drawingml/2006/table">
            <a:tbl>
              <a:tblPr/>
              <a:tblGrid>
                <a:gridCol w="3025889"/>
                <a:gridCol w="1274686"/>
                <a:gridCol w="941125"/>
                <a:gridCol w="762430"/>
                <a:gridCol w="762430"/>
              </a:tblGrid>
              <a:tr h="657947">
                <a:tc gridSpan="5">
                  <a:txBody>
                    <a:bodyPr/>
                    <a:lstStyle/>
                    <a:p>
                      <a:pPr algn="ctr" fontAlgn="b"/>
                      <a:r>
                        <a:rPr lang="en-US" sz="2400" b="1" i="0" u="none" strike="noStrike" dirty="0">
                          <a:latin typeface="CCSU" pitchFamily="2" charset="0"/>
                        </a:rPr>
                        <a:t>Blue Devil Men's Soccer</a:t>
                      </a:r>
                    </a:p>
                  </a:txBody>
                  <a:tcPr marL="6527" marR="6527" marT="6527"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57743">
                <a:tc gridSpan="5">
                  <a:txBody>
                    <a:bodyPr/>
                    <a:lstStyle/>
                    <a:p>
                      <a:pPr algn="ctr" fontAlgn="b"/>
                      <a:r>
                        <a:rPr lang="en-US" sz="1800" b="1" i="0" u="none" strike="noStrike" dirty="0">
                          <a:latin typeface="Arial"/>
                        </a:rPr>
                        <a:t>Week 8: Recovery Week (No Extra Reps!)</a:t>
                      </a:r>
                    </a:p>
                  </a:txBody>
                  <a:tcPr marL="6527" marR="6527" marT="6527"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26062">
                <a:tc gridSpan="5">
                  <a:txBody>
                    <a:bodyPr/>
                    <a:lstStyle/>
                    <a:p>
                      <a:pPr algn="ctr" fontAlgn="b"/>
                      <a:r>
                        <a:rPr lang="en-US" sz="1400" b="1" i="0" u="none" strike="noStrike" dirty="0" smtClean="0">
                          <a:solidFill>
                            <a:srgbClr val="FFFFFF"/>
                          </a:solidFill>
                          <a:latin typeface="Arial"/>
                        </a:rPr>
                        <a:t>Monday, July 16, 2012</a:t>
                      </a:r>
                      <a:endParaRPr lang="en-US" sz="1400" b="1" i="0" u="none" strike="noStrike" dirty="0">
                        <a:solidFill>
                          <a:srgbClr val="FFFFFF"/>
                        </a:solidFill>
                        <a:latin typeface="Arial"/>
                      </a:endParaRPr>
                    </a:p>
                  </a:txBody>
                  <a:tcPr marL="6527" marR="6527" marT="6527"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26062">
                <a:tc>
                  <a:txBody>
                    <a:bodyPr/>
                    <a:lstStyle/>
                    <a:p>
                      <a:pPr algn="ctr" fontAlgn="b"/>
                      <a:r>
                        <a:rPr lang="en-US" sz="1400" b="1" i="0" u="none" strike="noStrike">
                          <a:solidFill>
                            <a:srgbClr val="FFFFFF"/>
                          </a:solidFill>
                          <a:latin typeface="Arial"/>
                        </a:rPr>
                        <a:t>Exercise</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dirty="0">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Work set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Sets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326062">
                <a:tc>
                  <a:txBody>
                    <a:bodyPr/>
                    <a:lstStyle/>
                    <a:p>
                      <a:pPr algn="l" fontAlgn="b"/>
                      <a:r>
                        <a:rPr lang="en-US" sz="1400" b="0" i="1" u="none" strike="noStrike">
                          <a:latin typeface="Arial"/>
                        </a:rPr>
                        <a:t>Power Pull</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dirty="0">
                          <a:latin typeface="Arial"/>
                        </a:rPr>
                        <a:t>3-60%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3-72.5%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6062">
                <a:tc>
                  <a:txBody>
                    <a:bodyPr/>
                    <a:lstStyle/>
                    <a:p>
                      <a:pPr algn="l" fontAlgn="b"/>
                      <a:r>
                        <a:rPr lang="en-US" sz="1400" b="0" i="1" u="none" strike="noStrike">
                          <a:latin typeface="Arial"/>
                        </a:rPr>
                        <a:t>Backsquat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dirty="0">
                          <a:latin typeface="Arial"/>
                        </a:rPr>
                        <a:t>3-65%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3-77.5%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6062">
                <a:tc>
                  <a:txBody>
                    <a:bodyPr/>
                    <a:lstStyle/>
                    <a:p>
                      <a:pPr algn="l" fontAlgn="b"/>
                      <a:r>
                        <a:rPr lang="en-US" sz="1400" b="0" i="1" u="none" strike="noStrike">
                          <a:latin typeface="Arial"/>
                        </a:rPr>
                        <a:t>Single Leg DB RDL (80% Clean)</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0" i="1" u="none" strike="noStrike" dirty="0">
                          <a:latin typeface="Arial"/>
                        </a:rPr>
                        <a:t>Cut Weight in Half</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0" i="1" u="none" strike="noStrike" dirty="0">
                          <a:latin typeface="Arial"/>
                        </a:rPr>
                        <a:t>3-77.5%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6062">
                <a:tc>
                  <a:txBody>
                    <a:bodyPr/>
                    <a:lstStyle/>
                    <a:p>
                      <a:pPr algn="l" fontAlgn="b"/>
                      <a:r>
                        <a:rPr lang="en-US" sz="1400" b="0" i="1" u="none" strike="noStrike">
                          <a:latin typeface="Arial"/>
                        </a:rPr>
                        <a:t>Forward Lunge</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0" i="1" u="none" strike="noStrike">
                          <a:latin typeface="Arial"/>
                        </a:rPr>
                        <a:t>Use 30% Backsquat Max</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0" i="1" u="none" strike="noStrike" dirty="0">
                          <a:latin typeface="Arial"/>
                        </a:rPr>
                        <a:t>3 Each</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6062">
                <a:tc>
                  <a:txBody>
                    <a:bodyPr/>
                    <a:lstStyle/>
                    <a:p>
                      <a:pPr algn="l" fontAlgn="b"/>
                      <a:r>
                        <a:rPr lang="en-US" sz="1400" b="0" i="1" u="none" strike="noStrike">
                          <a:latin typeface="Arial"/>
                        </a:rPr>
                        <a:t>Med-Ball Hip Raise</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dirty="0">
                          <a:latin typeface="Arial"/>
                        </a:rPr>
                        <a:t>3</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6062">
                <a:tc>
                  <a:txBody>
                    <a:bodyPr/>
                    <a:lstStyle/>
                    <a:p>
                      <a:pPr algn="l" fontAlgn="b"/>
                      <a:r>
                        <a:rPr lang="en-US" sz="1400" b="0" i="1" u="none" strike="noStrike">
                          <a:latin typeface="Arial"/>
                        </a:rPr>
                        <a:t>Hyperextensions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6</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6062">
                <a:tc gridSpan="5">
                  <a:txBody>
                    <a:bodyPr/>
                    <a:lstStyle/>
                    <a:p>
                      <a:pPr algn="ctr" fontAlgn="b"/>
                      <a:r>
                        <a:rPr lang="en-US" sz="1400" b="1" i="0" u="none" strike="noStrike" dirty="0" smtClean="0">
                          <a:solidFill>
                            <a:srgbClr val="FFFFFF"/>
                          </a:solidFill>
                          <a:latin typeface="Arial"/>
                        </a:rPr>
                        <a:t>Wednesday, July 18, 2012</a:t>
                      </a:r>
                      <a:endParaRPr lang="en-US" sz="1400" b="1" i="0" u="none" strike="noStrike" dirty="0">
                        <a:solidFill>
                          <a:srgbClr val="FFFFFF"/>
                        </a:solidFill>
                        <a:latin typeface="Arial"/>
                      </a:endParaRPr>
                    </a:p>
                  </a:txBody>
                  <a:tcPr marL="6527" marR="6527" marT="652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26062">
                <a:tc>
                  <a:txBody>
                    <a:bodyPr/>
                    <a:lstStyle/>
                    <a:p>
                      <a:pPr algn="ctr" fontAlgn="b"/>
                      <a:r>
                        <a:rPr lang="en-US" sz="1400" b="1" i="0" u="none" strike="noStrike">
                          <a:solidFill>
                            <a:srgbClr val="FFFFFF"/>
                          </a:solidFill>
                          <a:latin typeface="Arial"/>
                        </a:rPr>
                        <a:t>Exercise</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Work set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Sets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326062">
                <a:tc>
                  <a:txBody>
                    <a:bodyPr/>
                    <a:lstStyle/>
                    <a:p>
                      <a:pPr algn="l" fontAlgn="b"/>
                      <a:r>
                        <a:rPr lang="en-US" sz="1400" b="0" i="1" u="none" strike="noStrike">
                          <a:latin typeface="Arial"/>
                        </a:rPr>
                        <a:t>Push Press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3-60%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3-72.5%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6062">
                <a:tc>
                  <a:txBody>
                    <a:bodyPr/>
                    <a:lstStyle/>
                    <a:p>
                      <a:pPr algn="l" fontAlgn="b"/>
                      <a:r>
                        <a:rPr lang="en-US" sz="1400" b="0" i="1" u="none" strike="noStrike">
                          <a:latin typeface="Arial"/>
                        </a:rPr>
                        <a:t>Incline Bench Press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3-65%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3-77.5%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6062">
                <a:tc>
                  <a:txBody>
                    <a:bodyPr/>
                    <a:lstStyle/>
                    <a:p>
                      <a:pPr algn="l" fontAlgn="b"/>
                      <a:r>
                        <a:rPr lang="en-US" sz="1400" b="0" i="1" u="none" strike="noStrike">
                          <a:latin typeface="Arial"/>
                        </a:rPr>
                        <a:t>Pull-ups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Failure</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6062">
                <a:tc>
                  <a:txBody>
                    <a:bodyPr/>
                    <a:lstStyle/>
                    <a:p>
                      <a:pPr algn="l" fontAlgn="b"/>
                      <a:r>
                        <a:rPr lang="en-US" sz="1400" b="0" i="1" u="none" strike="noStrike">
                          <a:latin typeface="Arial"/>
                        </a:rPr>
                        <a:t>Upright Row</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3-77.5%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6062">
                <a:tc>
                  <a:txBody>
                    <a:bodyPr/>
                    <a:lstStyle/>
                    <a:p>
                      <a:pPr algn="l" fontAlgn="b"/>
                      <a:r>
                        <a:rPr lang="en-US" sz="1400" b="0" i="1" u="none" strike="noStrike">
                          <a:latin typeface="Arial"/>
                        </a:rPr>
                        <a:t>Seated Row</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3-77.5%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37454">
                <a:tc>
                  <a:txBody>
                    <a:bodyPr/>
                    <a:lstStyle/>
                    <a:p>
                      <a:pPr algn="l" fontAlgn="b"/>
                      <a:r>
                        <a:rPr lang="en-US" sz="1400" b="0" i="1" u="none" strike="noStrike">
                          <a:latin typeface="Arial"/>
                        </a:rPr>
                        <a:t>Super Circuit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0" i="1" u="none" strike="noStrike">
                          <a:latin typeface="Arial"/>
                        </a:rPr>
                        <a:t>Straight Bar/Close Grip Bench</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0" i="1" u="none" strike="noStrike">
                          <a:latin typeface="Arial"/>
                        </a:rPr>
                        <a:t>6</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6062">
                <a:tc gridSpan="5">
                  <a:txBody>
                    <a:bodyPr/>
                    <a:lstStyle/>
                    <a:p>
                      <a:pPr algn="ctr" fontAlgn="b"/>
                      <a:r>
                        <a:rPr lang="en-US" sz="1400" b="1" i="0" u="none" strike="noStrike" dirty="0" smtClean="0">
                          <a:solidFill>
                            <a:srgbClr val="FFFFFF"/>
                          </a:solidFill>
                          <a:latin typeface="Arial"/>
                        </a:rPr>
                        <a:t>Friday,</a:t>
                      </a:r>
                      <a:r>
                        <a:rPr lang="en-US" sz="1400" b="1" i="0" u="none" strike="noStrike" baseline="0" dirty="0" smtClean="0">
                          <a:solidFill>
                            <a:srgbClr val="FFFFFF"/>
                          </a:solidFill>
                          <a:latin typeface="Arial"/>
                        </a:rPr>
                        <a:t> July 20, 2012</a:t>
                      </a:r>
                      <a:endParaRPr lang="en-US" sz="1400" b="1" i="0" u="none" strike="noStrike" dirty="0">
                        <a:solidFill>
                          <a:srgbClr val="FFFFFF"/>
                        </a:solidFill>
                        <a:latin typeface="Arial"/>
                      </a:endParaRPr>
                    </a:p>
                  </a:txBody>
                  <a:tcPr marL="6527" marR="6527" marT="652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26062">
                <a:tc>
                  <a:txBody>
                    <a:bodyPr/>
                    <a:lstStyle/>
                    <a:p>
                      <a:pPr algn="ctr" fontAlgn="b"/>
                      <a:r>
                        <a:rPr lang="en-US" sz="1400" b="1" i="0" u="none" strike="noStrike">
                          <a:solidFill>
                            <a:srgbClr val="FFFFFF"/>
                          </a:solidFill>
                          <a:latin typeface="Arial"/>
                        </a:rPr>
                        <a:t>Exercise</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Work set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dirty="0">
                          <a:solidFill>
                            <a:srgbClr val="FFFFFF"/>
                          </a:solidFill>
                          <a:latin typeface="Arial"/>
                        </a:rPr>
                        <a:t>Sets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326062">
                <a:tc>
                  <a:txBody>
                    <a:bodyPr/>
                    <a:lstStyle/>
                    <a:p>
                      <a:pPr algn="l" fontAlgn="b"/>
                      <a:r>
                        <a:rPr lang="en-US" sz="1400" b="0" i="1" u="none" strike="noStrike">
                          <a:latin typeface="Arial"/>
                        </a:rPr>
                        <a:t>Jump Shrug</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3-50%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3-60%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3-72.5%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6062">
                <a:tc>
                  <a:txBody>
                    <a:bodyPr/>
                    <a:lstStyle/>
                    <a:p>
                      <a:pPr algn="l" fontAlgn="b"/>
                      <a:r>
                        <a:rPr lang="en-US" sz="1400" b="0" i="1" u="none" strike="noStrike">
                          <a:latin typeface="Arial"/>
                        </a:rPr>
                        <a:t>Bench Press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3-65%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3-77.5%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6062">
                <a:tc>
                  <a:txBody>
                    <a:bodyPr/>
                    <a:lstStyle/>
                    <a:p>
                      <a:pPr algn="l" fontAlgn="b"/>
                      <a:r>
                        <a:rPr lang="en-US" sz="1400" b="0" i="1" u="none" strike="noStrike">
                          <a:latin typeface="Arial"/>
                        </a:rPr>
                        <a:t>Backsquat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3-65%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3-77.5%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6062">
                <a:tc>
                  <a:txBody>
                    <a:bodyPr/>
                    <a:lstStyle/>
                    <a:p>
                      <a:pPr algn="l" fontAlgn="b"/>
                      <a:r>
                        <a:rPr lang="en-US" sz="1400" b="0" i="1" u="none" strike="noStrike">
                          <a:latin typeface="Arial"/>
                        </a:rPr>
                        <a:t>Lat Pulldown</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3-77.5%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6062">
                <a:tc>
                  <a:txBody>
                    <a:bodyPr/>
                    <a:lstStyle/>
                    <a:p>
                      <a:pPr algn="l" fontAlgn="b"/>
                      <a:r>
                        <a:rPr lang="en-US" sz="1400" b="0" i="1" u="none" strike="noStrike">
                          <a:latin typeface="Arial"/>
                        </a:rPr>
                        <a:t>RDL</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0" i="1" u="none" strike="noStrike">
                          <a:latin typeface="Arial"/>
                        </a:rPr>
                        <a:t>Use Jump Shrug Weight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0" i="1" u="none" strike="noStrike">
                          <a:latin typeface="Arial"/>
                        </a:rPr>
                        <a:t>3</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6062">
                <a:tc>
                  <a:txBody>
                    <a:bodyPr/>
                    <a:lstStyle/>
                    <a:p>
                      <a:pPr algn="l" fontAlgn="b"/>
                      <a:r>
                        <a:rPr lang="en-US" sz="1400" b="0" i="1" u="none" strike="noStrike">
                          <a:latin typeface="Arial"/>
                        </a:rPr>
                        <a:t>Push-ups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Failure</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0" y="91445"/>
          <a:ext cx="6766560" cy="9052555"/>
        </p:xfrm>
        <a:graphic>
          <a:graphicData uri="http://schemas.openxmlformats.org/drawingml/2006/table">
            <a:tbl>
              <a:tblPr/>
              <a:tblGrid>
                <a:gridCol w="3025891"/>
                <a:gridCol w="1274688"/>
                <a:gridCol w="941123"/>
                <a:gridCol w="762429"/>
                <a:gridCol w="762429"/>
              </a:tblGrid>
              <a:tr h="525438">
                <a:tc gridSpan="5">
                  <a:txBody>
                    <a:bodyPr/>
                    <a:lstStyle/>
                    <a:p>
                      <a:pPr algn="ctr" fontAlgn="b"/>
                      <a:r>
                        <a:rPr lang="en-US" sz="2400" b="1" i="0" u="none" strike="noStrike" dirty="0">
                          <a:latin typeface="CCSU" pitchFamily="2" charset="0"/>
                        </a:rPr>
                        <a:t>Blue Devil Men's Soccer</a:t>
                      </a:r>
                    </a:p>
                  </a:txBody>
                  <a:tcPr marL="5055" marR="5055" marT="505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60301">
                <a:tc gridSpan="5">
                  <a:txBody>
                    <a:bodyPr/>
                    <a:lstStyle/>
                    <a:p>
                      <a:pPr algn="ctr" fontAlgn="b"/>
                      <a:r>
                        <a:rPr lang="en-US" sz="1800" b="1" i="0" u="none" strike="noStrike" dirty="0">
                          <a:latin typeface="Arial"/>
                        </a:rPr>
                        <a:t>Week 9</a:t>
                      </a:r>
                    </a:p>
                  </a:txBody>
                  <a:tcPr marL="5055" marR="5055" marT="505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5213">
                <a:tc gridSpan="5">
                  <a:txBody>
                    <a:bodyPr/>
                    <a:lstStyle/>
                    <a:p>
                      <a:pPr algn="ctr" fontAlgn="b"/>
                      <a:r>
                        <a:rPr lang="en-US" sz="1400" b="1" i="0" u="none" strike="noStrike" dirty="0" smtClean="0">
                          <a:solidFill>
                            <a:srgbClr val="FFFFFF"/>
                          </a:solidFill>
                          <a:latin typeface="Arial"/>
                        </a:rPr>
                        <a:t>Monday, July 23, 2012</a:t>
                      </a:r>
                      <a:endParaRPr lang="en-US" sz="1400" b="1" i="0" u="none" strike="noStrike" dirty="0">
                        <a:solidFill>
                          <a:srgbClr val="FFFFFF"/>
                        </a:solidFill>
                        <a:latin typeface="Arial"/>
                      </a:endParaRPr>
                    </a:p>
                  </a:txBody>
                  <a:tcPr marL="5055" marR="5055" marT="5055"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5213">
                <a:tc>
                  <a:txBody>
                    <a:bodyPr/>
                    <a:lstStyle/>
                    <a:p>
                      <a:pPr algn="ctr" fontAlgn="b"/>
                      <a:r>
                        <a:rPr lang="en-US" sz="14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dirty="0">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55213">
                <a:tc>
                  <a:txBody>
                    <a:bodyPr/>
                    <a:lstStyle/>
                    <a:p>
                      <a:pPr algn="l" fontAlgn="b"/>
                      <a:r>
                        <a:rPr lang="en-US" sz="1400" b="1" i="0" u="none" strike="noStrike" dirty="0">
                          <a:latin typeface="Arial"/>
                        </a:rPr>
                        <a:t>Push Press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4-70%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latin typeface="Arial"/>
                        </a:rPr>
                        <a:t>4-80%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4-90%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400" b="1" i="0" u="none" strike="noStrike">
                          <a:latin typeface="Arial"/>
                        </a:rPr>
                        <a:t>Bench Press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4-60%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4-70%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8-80%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400" b="1" i="0" u="none" strike="noStrike">
                          <a:latin typeface="Arial"/>
                        </a:rPr>
                        <a:t>Lat Pulldown</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dirty="0">
                          <a:latin typeface="Arial"/>
                        </a:rPr>
                        <a:t>8-80%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400" b="1" i="0" u="none" strike="noStrike">
                          <a:latin typeface="Arial"/>
                        </a:rPr>
                        <a:t>3-Way Shoulder</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8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400" b="1" i="0" u="none" strike="noStrike">
                          <a:latin typeface="Arial"/>
                        </a:rPr>
                        <a:t>Bentover Row</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1" i="0" u="none" strike="noStrike">
                          <a:latin typeface="Arial"/>
                        </a:rPr>
                        <a:t>Use 80% Seated Row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1" i="0" u="none" strike="noStrike" dirty="0">
                          <a:latin typeface="Arial"/>
                        </a:rPr>
                        <a:t>8-80%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400" b="1" i="0" u="none" strike="noStrike">
                          <a:latin typeface="Arial"/>
                        </a:rPr>
                        <a:t>Super Circuit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1" i="0" u="none" strike="noStrike">
                          <a:latin typeface="Arial"/>
                        </a:rPr>
                        <a:t>EZ Curls/Skullcrushers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1" i="0" u="none" strike="noStrike">
                          <a:latin typeface="Arial"/>
                        </a:rPr>
                        <a:t>8</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gridSpan="5">
                  <a:txBody>
                    <a:bodyPr/>
                    <a:lstStyle/>
                    <a:p>
                      <a:pPr algn="ctr" fontAlgn="b"/>
                      <a:r>
                        <a:rPr lang="en-US" sz="1400" b="1" i="0" u="none" strike="noStrike" dirty="0" smtClean="0">
                          <a:solidFill>
                            <a:srgbClr val="FFFFFF"/>
                          </a:solidFill>
                          <a:latin typeface="Arial"/>
                        </a:rPr>
                        <a:t>Tuesday, July 24, 2012</a:t>
                      </a:r>
                      <a:endParaRPr lang="en-US" sz="1400" b="1" i="0" u="none" strike="noStrike" dirty="0">
                        <a:solidFill>
                          <a:srgbClr val="FFFFFF"/>
                        </a:solidFill>
                        <a:latin typeface="Arial"/>
                      </a:endParaRPr>
                    </a:p>
                  </a:txBody>
                  <a:tcPr marL="5055" marR="5055" marT="50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5213">
                <a:tc>
                  <a:txBody>
                    <a:bodyPr/>
                    <a:lstStyle/>
                    <a:p>
                      <a:pPr algn="ctr" fontAlgn="b"/>
                      <a:r>
                        <a:rPr lang="en-US" sz="14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55213">
                <a:tc>
                  <a:txBody>
                    <a:bodyPr/>
                    <a:lstStyle/>
                    <a:p>
                      <a:pPr algn="l" fontAlgn="b"/>
                      <a:r>
                        <a:rPr lang="en-US" sz="1400" b="1" i="0" u="none" strike="noStrike">
                          <a:latin typeface="Arial"/>
                        </a:rPr>
                        <a:t>Power Pull</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4-70%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4-80%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4-90%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400" b="1" i="0" u="none" strike="noStrike">
                          <a:latin typeface="Arial"/>
                        </a:rPr>
                        <a:t>Backsquat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4-60%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4-70%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8-80%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400" b="1" i="0" u="none" strike="noStrike">
                          <a:latin typeface="Arial"/>
                        </a:rPr>
                        <a:t>RDL</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1" i="0" u="none" strike="noStrike">
                          <a:latin typeface="Arial"/>
                        </a:rPr>
                        <a:t>Use Power Pull Weight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1" i="0" u="none" strike="noStrike">
                          <a:latin typeface="Arial"/>
                        </a:rPr>
                        <a:t>8</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400" b="1" i="0" u="none" strike="noStrike">
                          <a:latin typeface="Arial"/>
                        </a:rPr>
                        <a:t>Lateral Lunge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1" i="0" u="none" strike="noStrike">
                          <a:latin typeface="Arial"/>
                        </a:rPr>
                        <a:t>Use 35% Backsquat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1" i="0" u="none" strike="noStrike">
                          <a:latin typeface="Arial"/>
                        </a:rPr>
                        <a:t>8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400" b="1" i="0" u="none" strike="noStrike">
                          <a:latin typeface="Arial"/>
                        </a:rPr>
                        <a:t>4-Way Physioball Hamstring</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8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400" b="1" i="0" u="none" strike="noStrike">
                          <a:latin typeface="Arial"/>
                        </a:rPr>
                        <a:t>Hyperextensions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8</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gridSpan="5">
                  <a:txBody>
                    <a:bodyPr/>
                    <a:lstStyle/>
                    <a:p>
                      <a:pPr algn="ctr" fontAlgn="b"/>
                      <a:r>
                        <a:rPr lang="en-US" sz="1400" b="1" i="0" u="none" strike="noStrike" dirty="0" smtClean="0">
                          <a:solidFill>
                            <a:srgbClr val="FFFFFF"/>
                          </a:solidFill>
                          <a:latin typeface="Arial"/>
                        </a:rPr>
                        <a:t>Thursday, July 26, 2012</a:t>
                      </a:r>
                      <a:endParaRPr lang="en-US" sz="1400" b="1" i="0" u="none" strike="noStrike" dirty="0">
                        <a:solidFill>
                          <a:srgbClr val="FFFFFF"/>
                        </a:solidFill>
                        <a:latin typeface="Arial"/>
                      </a:endParaRPr>
                    </a:p>
                  </a:txBody>
                  <a:tcPr marL="5055" marR="5055" marT="50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5213">
                <a:tc>
                  <a:txBody>
                    <a:bodyPr/>
                    <a:lstStyle/>
                    <a:p>
                      <a:pPr algn="ctr" fontAlgn="b"/>
                      <a:r>
                        <a:rPr lang="en-US" sz="14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55213">
                <a:tc>
                  <a:txBody>
                    <a:bodyPr/>
                    <a:lstStyle/>
                    <a:p>
                      <a:pPr algn="l" fontAlgn="b"/>
                      <a:r>
                        <a:rPr lang="en-US" sz="1400" b="0" i="1" u="none" strike="noStrike">
                          <a:latin typeface="Arial"/>
                        </a:rPr>
                        <a:t>Box Jumps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4</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400" b="0" i="1" u="none" strike="noStrike">
                          <a:latin typeface="Arial"/>
                        </a:rPr>
                        <a:t>Incline Bench Press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4-60%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4-70%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4-82.5%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400" b="0" i="1" u="none" strike="noStrike">
                          <a:latin typeface="Arial"/>
                        </a:rPr>
                        <a:t>Pull-ups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Failure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400" b="0" i="1" u="none" strike="noStrike">
                          <a:latin typeface="Arial"/>
                        </a:rPr>
                        <a:t>Shoulder Press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4-82.5%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400" b="0" i="1" u="none" strike="noStrike">
                          <a:latin typeface="Arial"/>
                        </a:rPr>
                        <a:t>Inverted Row</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Failure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400" b="0" i="1" u="none" strike="noStrike">
                          <a:latin typeface="Arial"/>
                        </a:rPr>
                        <a:t>Push-ups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Failure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gridSpan="5">
                  <a:txBody>
                    <a:bodyPr/>
                    <a:lstStyle/>
                    <a:p>
                      <a:pPr algn="ctr" fontAlgn="b"/>
                      <a:r>
                        <a:rPr lang="en-US" sz="1400" b="1" i="0" u="none" strike="noStrike" dirty="0" smtClean="0">
                          <a:solidFill>
                            <a:srgbClr val="FFFFFF"/>
                          </a:solidFill>
                          <a:latin typeface="Arial"/>
                        </a:rPr>
                        <a:t>Friday, July 27, 2012</a:t>
                      </a:r>
                      <a:endParaRPr lang="en-US" sz="1400" b="1" i="0" u="none" strike="noStrike" dirty="0">
                        <a:solidFill>
                          <a:srgbClr val="FFFFFF"/>
                        </a:solidFill>
                        <a:latin typeface="Arial"/>
                      </a:endParaRPr>
                    </a:p>
                  </a:txBody>
                  <a:tcPr marL="5055" marR="5055" marT="50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5213">
                <a:tc>
                  <a:txBody>
                    <a:bodyPr/>
                    <a:lstStyle/>
                    <a:p>
                      <a:pPr algn="ctr" fontAlgn="b"/>
                      <a:r>
                        <a:rPr lang="en-US" sz="14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55213">
                <a:tc>
                  <a:txBody>
                    <a:bodyPr/>
                    <a:lstStyle/>
                    <a:p>
                      <a:pPr algn="l" fontAlgn="b"/>
                      <a:r>
                        <a:rPr lang="en-US" sz="1400" b="0" i="1" u="none" strike="noStrike">
                          <a:latin typeface="Arial"/>
                        </a:rPr>
                        <a:t>Jump Shrug</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4-60%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4-70%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4-80%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400" b="0" i="1" u="none" strike="noStrike">
                          <a:latin typeface="Arial"/>
                        </a:rPr>
                        <a:t>Backsquat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4-60%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4-70%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4-82.5%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400" b="0" i="1" u="none" strike="noStrike">
                          <a:latin typeface="Arial"/>
                        </a:rPr>
                        <a:t>Single Leg DB RDL (80% Clean)</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0" i="1" u="none" strike="noStrike">
                          <a:latin typeface="Arial"/>
                        </a:rPr>
                        <a:t>Cut Weight in Half</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0" i="1" u="none" strike="noStrike">
                          <a:latin typeface="Arial"/>
                        </a:rPr>
                        <a:t>4-82.5%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400" b="0" i="1" u="none" strike="noStrike">
                          <a:latin typeface="Arial"/>
                        </a:rPr>
                        <a:t>Forward Lunge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0" i="1" u="none" strike="noStrike">
                          <a:latin typeface="Arial"/>
                        </a:rPr>
                        <a:t>Use 35% Backsquat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0" i="1" u="none" strike="noStrike">
                          <a:latin typeface="Arial"/>
                        </a:rPr>
                        <a:t>4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400" b="0" i="1" u="none" strike="noStrike">
                          <a:latin typeface="Arial"/>
                        </a:rPr>
                        <a:t>Med-Ball Hip Raise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4</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5213">
                <a:tc>
                  <a:txBody>
                    <a:bodyPr/>
                    <a:lstStyle/>
                    <a:p>
                      <a:pPr algn="l" fontAlgn="b"/>
                      <a:r>
                        <a:rPr lang="en-US" sz="1400" b="0" i="1" u="none" strike="noStrike">
                          <a:latin typeface="Arial"/>
                        </a:rPr>
                        <a:t>Reverse Hyperextensions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4</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0" y="78390"/>
          <a:ext cx="6766560" cy="9065610"/>
        </p:xfrm>
        <a:graphic>
          <a:graphicData uri="http://schemas.openxmlformats.org/drawingml/2006/table">
            <a:tbl>
              <a:tblPr/>
              <a:tblGrid>
                <a:gridCol w="3025891"/>
                <a:gridCol w="1274687"/>
                <a:gridCol w="941124"/>
                <a:gridCol w="762429"/>
                <a:gridCol w="762429"/>
              </a:tblGrid>
              <a:tr h="492685">
                <a:tc gridSpan="5">
                  <a:txBody>
                    <a:bodyPr/>
                    <a:lstStyle/>
                    <a:p>
                      <a:pPr algn="ctr" fontAlgn="b"/>
                      <a:r>
                        <a:rPr lang="en-US" sz="2800" b="1" i="0" u="none" strike="noStrike" dirty="0">
                          <a:latin typeface="CCSU" pitchFamily="2" charset="0"/>
                        </a:rPr>
                        <a:t>Blue Devil Men's Soccer</a:t>
                      </a:r>
                    </a:p>
                  </a:txBody>
                  <a:tcPr marL="5055" marR="5055" marT="505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37842">
                <a:tc gridSpan="5">
                  <a:txBody>
                    <a:bodyPr/>
                    <a:lstStyle/>
                    <a:p>
                      <a:pPr algn="ctr" fontAlgn="b"/>
                      <a:r>
                        <a:rPr lang="en-US" sz="1800" b="1" i="0" u="none" strike="noStrike" dirty="0">
                          <a:latin typeface="Arial"/>
                        </a:rPr>
                        <a:t>Week 10</a:t>
                      </a:r>
                    </a:p>
                  </a:txBody>
                  <a:tcPr marL="5055" marR="5055" marT="505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9302">
                <a:tc gridSpan="5">
                  <a:txBody>
                    <a:bodyPr/>
                    <a:lstStyle/>
                    <a:p>
                      <a:pPr algn="ctr" fontAlgn="b"/>
                      <a:r>
                        <a:rPr lang="en-US" sz="1400" b="1" i="0" u="none" strike="noStrike" dirty="0" smtClean="0">
                          <a:solidFill>
                            <a:srgbClr val="FFFFFF"/>
                          </a:solidFill>
                          <a:latin typeface="Arial"/>
                        </a:rPr>
                        <a:t>Monday, July 30, 2012</a:t>
                      </a:r>
                      <a:endParaRPr lang="en-US" sz="1400" b="1" i="0" u="none" strike="noStrike" dirty="0">
                        <a:solidFill>
                          <a:srgbClr val="FFFFFF"/>
                        </a:solidFill>
                        <a:latin typeface="Arial"/>
                      </a:endParaRPr>
                    </a:p>
                  </a:txBody>
                  <a:tcPr marL="5055" marR="5055" marT="5055"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9302">
                <a:tc>
                  <a:txBody>
                    <a:bodyPr/>
                    <a:lstStyle/>
                    <a:p>
                      <a:pPr algn="ctr" fontAlgn="b"/>
                      <a:r>
                        <a:rPr lang="en-US" sz="14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dirty="0">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39302">
                <a:tc>
                  <a:txBody>
                    <a:bodyPr/>
                    <a:lstStyle/>
                    <a:p>
                      <a:pPr algn="l" fontAlgn="b"/>
                      <a:r>
                        <a:rPr lang="en-US" sz="1400" b="1" i="0" u="none" strike="noStrike">
                          <a:latin typeface="Arial"/>
                        </a:rPr>
                        <a:t>Power Pull</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latin typeface="Arial"/>
                        </a:rPr>
                        <a:t>3-80%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3-92.5%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9302">
                <a:tc>
                  <a:txBody>
                    <a:bodyPr/>
                    <a:lstStyle/>
                    <a:p>
                      <a:pPr algn="l" fontAlgn="b"/>
                      <a:r>
                        <a:rPr lang="en-US" sz="1400" b="1" i="0" u="none" strike="noStrike">
                          <a:latin typeface="Arial"/>
                        </a:rPr>
                        <a:t>Backsquat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3-65%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latin typeface="Arial"/>
                        </a:rPr>
                        <a:t>3-75%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6-85%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9302">
                <a:tc>
                  <a:txBody>
                    <a:bodyPr/>
                    <a:lstStyle/>
                    <a:p>
                      <a:pPr algn="l" fontAlgn="b"/>
                      <a:r>
                        <a:rPr lang="en-US" sz="1400" b="1" i="0" u="none" strike="noStrike">
                          <a:latin typeface="Arial"/>
                        </a:rPr>
                        <a:t>4-Way Med-Ball Hamstring</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dirty="0">
                          <a:latin typeface="Arial"/>
                        </a:rPr>
                        <a:t>6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27421">
                <a:tc>
                  <a:txBody>
                    <a:bodyPr/>
                    <a:lstStyle/>
                    <a:p>
                      <a:pPr algn="l" fontAlgn="b"/>
                      <a:r>
                        <a:rPr lang="en-US" sz="1400" b="1" i="0" u="none" strike="noStrike">
                          <a:latin typeface="Arial"/>
                        </a:rPr>
                        <a:t>Step-ups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1" i="0" u="none" strike="noStrike">
                          <a:latin typeface="Arial"/>
                        </a:rPr>
                        <a:t>Use 37.5% Backsquat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1" i="0" u="none" strike="noStrike">
                          <a:latin typeface="Arial"/>
                        </a:rPr>
                        <a:t>6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9302">
                <a:tc>
                  <a:txBody>
                    <a:bodyPr/>
                    <a:lstStyle/>
                    <a:p>
                      <a:pPr algn="l" fontAlgn="b"/>
                      <a:r>
                        <a:rPr lang="en-US" sz="1400" b="1" i="0" u="none" strike="noStrike">
                          <a:latin typeface="Arial"/>
                        </a:rPr>
                        <a:t>Med-Ball Hip Raise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6</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9302">
                <a:tc>
                  <a:txBody>
                    <a:bodyPr/>
                    <a:lstStyle/>
                    <a:p>
                      <a:pPr algn="l" fontAlgn="b"/>
                      <a:r>
                        <a:rPr lang="en-US" sz="1400" b="1" i="0" u="none" strike="noStrike">
                          <a:latin typeface="Arial"/>
                        </a:rPr>
                        <a:t>Hyperextensions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dirty="0">
                          <a:latin typeface="Arial"/>
                        </a:rPr>
                        <a:t>6</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9302">
                <a:tc gridSpan="5">
                  <a:txBody>
                    <a:bodyPr/>
                    <a:lstStyle/>
                    <a:p>
                      <a:pPr algn="ctr" fontAlgn="b"/>
                      <a:r>
                        <a:rPr lang="en-US" sz="1400" b="1" i="0" u="none" strike="noStrike" dirty="0" smtClean="0">
                          <a:solidFill>
                            <a:srgbClr val="FFFFFF"/>
                          </a:solidFill>
                          <a:latin typeface="Arial"/>
                        </a:rPr>
                        <a:t>Tuesday, July 31, 2012</a:t>
                      </a:r>
                      <a:endParaRPr lang="en-US" sz="1400" b="1" i="0" u="none" strike="noStrike" dirty="0">
                        <a:solidFill>
                          <a:srgbClr val="FFFFFF"/>
                        </a:solidFill>
                        <a:latin typeface="Arial"/>
                      </a:endParaRPr>
                    </a:p>
                  </a:txBody>
                  <a:tcPr marL="5055" marR="5055" marT="50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9302">
                <a:tc>
                  <a:txBody>
                    <a:bodyPr/>
                    <a:lstStyle/>
                    <a:p>
                      <a:pPr algn="ctr" fontAlgn="b"/>
                      <a:r>
                        <a:rPr lang="en-US" sz="14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39302">
                <a:tc>
                  <a:txBody>
                    <a:bodyPr/>
                    <a:lstStyle/>
                    <a:p>
                      <a:pPr algn="l" fontAlgn="b"/>
                      <a:r>
                        <a:rPr lang="en-US" sz="1400" b="1" i="0" u="none" strike="noStrike">
                          <a:latin typeface="Arial"/>
                        </a:rPr>
                        <a:t>Push Press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3-80%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3-92.5%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27421">
                <a:tc>
                  <a:txBody>
                    <a:bodyPr/>
                    <a:lstStyle/>
                    <a:p>
                      <a:pPr algn="l" fontAlgn="b"/>
                      <a:r>
                        <a:rPr lang="en-US" sz="1400" b="1" i="0" u="none" strike="noStrike">
                          <a:latin typeface="Arial"/>
                        </a:rPr>
                        <a:t>DB Incline Bench Press (80% Incline)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3-65%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6-85%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9302">
                <a:tc>
                  <a:txBody>
                    <a:bodyPr/>
                    <a:lstStyle/>
                    <a:p>
                      <a:pPr algn="l" fontAlgn="b"/>
                      <a:r>
                        <a:rPr lang="en-US" sz="1400" b="1" i="0" u="none" strike="noStrike">
                          <a:latin typeface="Arial"/>
                        </a:rPr>
                        <a:t>Pull-ups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Failure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9302">
                <a:tc>
                  <a:txBody>
                    <a:bodyPr/>
                    <a:lstStyle/>
                    <a:p>
                      <a:pPr algn="l" fontAlgn="b"/>
                      <a:r>
                        <a:rPr lang="en-US" sz="1400" b="1" i="0" u="none" strike="noStrike">
                          <a:latin typeface="Arial"/>
                        </a:rPr>
                        <a:t>Upright Row</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6-85%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9302">
                <a:tc>
                  <a:txBody>
                    <a:bodyPr/>
                    <a:lstStyle/>
                    <a:p>
                      <a:pPr algn="l" fontAlgn="b"/>
                      <a:r>
                        <a:rPr lang="en-US" sz="1400" b="1" i="0" u="none" strike="noStrike">
                          <a:latin typeface="Arial"/>
                        </a:rPr>
                        <a:t>Seated Row</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6-85%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27421">
                <a:tc>
                  <a:txBody>
                    <a:bodyPr/>
                    <a:lstStyle/>
                    <a:p>
                      <a:pPr algn="l" fontAlgn="b"/>
                      <a:r>
                        <a:rPr lang="en-US" sz="1400" b="1" i="0" u="none" strike="noStrike">
                          <a:latin typeface="Arial"/>
                        </a:rPr>
                        <a:t>Super Circuit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1" i="0" u="none" strike="noStrike">
                          <a:latin typeface="Arial"/>
                        </a:rPr>
                        <a:t>DB Curls/Overhead Extensions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1" i="0" u="none" strike="noStrike">
                          <a:latin typeface="Arial"/>
                        </a:rPr>
                        <a:t>6</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9302">
                <a:tc gridSpan="5">
                  <a:txBody>
                    <a:bodyPr/>
                    <a:lstStyle/>
                    <a:p>
                      <a:pPr algn="ctr" fontAlgn="b"/>
                      <a:r>
                        <a:rPr lang="en-US" sz="1400" b="1" i="0" u="none" strike="noStrike" dirty="0" smtClean="0">
                          <a:solidFill>
                            <a:srgbClr val="FFFFFF"/>
                          </a:solidFill>
                          <a:latin typeface="Arial"/>
                        </a:rPr>
                        <a:t>Thursday, August</a:t>
                      </a:r>
                      <a:r>
                        <a:rPr lang="en-US" sz="1400" b="1" i="0" u="none" strike="noStrike" baseline="0" dirty="0" smtClean="0">
                          <a:solidFill>
                            <a:srgbClr val="FFFFFF"/>
                          </a:solidFill>
                          <a:latin typeface="Arial"/>
                        </a:rPr>
                        <a:t> 2, 2012</a:t>
                      </a:r>
                      <a:endParaRPr lang="en-US" sz="1400" b="1" i="0" u="none" strike="noStrike" dirty="0">
                        <a:solidFill>
                          <a:srgbClr val="FFFFFF"/>
                        </a:solidFill>
                        <a:latin typeface="Arial"/>
                      </a:endParaRPr>
                    </a:p>
                  </a:txBody>
                  <a:tcPr marL="5055" marR="5055" marT="50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9302">
                <a:tc>
                  <a:txBody>
                    <a:bodyPr/>
                    <a:lstStyle/>
                    <a:p>
                      <a:pPr algn="ctr" fontAlgn="b"/>
                      <a:r>
                        <a:rPr lang="en-US" sz="14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39302">
                <a:tc>
                  <a:txBody>
                    <a:bodyPr/>
                    <a:lstStyle/>
                    <a:p>
                      <a:pPr algn="l" fontAlgn="b"/>
                      <a:r>
                        <a:rPr lang="en-US" sz="1400" b="0" i="1" u="none" strike="noStrike">
                          <a:latin typeface="Arial"/>
                        </a:rPr>
                        <a:t>Jump Shrug</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3-60%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3-82.5%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9302">
                <a:tc>
                  <a:txBody>
                    <a:bodyPr/>
                    <a:lstStyle/>
                    <a:p>
                      <a:pPr algn="l" fontAlgn="b"/>
                      <a:r>
                        <a:rPr lang="en-US" sz="1400" b="0" i="1" u="none" strike="noStrike">
                          <a:latin typeface="Arial"/>
                        </a:rPr>
                        <a:t>Backsquat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3-65%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3-87.5%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9302">
                <a:tc>
                  <a:txBody>
                    <a:bodyPr/>
                    <a:lstStyle/>
                    <a:p>
                      <a:pPr algn="l" fontAlgn="b"/>
                      <a:r>
                        <a:rPr lang="en-US" sz="1400" b="0" i="1" u="none" strike="noStrike">
                          <a:latin typeface="Arial"/>
                        </a:rPr>
                        <a:t>RDL</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0" i="1" u="none" strike="noStrike">
                          <a:latin typeface="Arial"/>
                        </a:rPr>
                        <a:t>Use Jump Shrug Weight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9302">
                <a:tc>
                  <a:txBody>
                    <a:bodyPr/>
                    <a:lstStyle/>
                    <a:p>
                      <a:pPr algn="l" fontAlgn="b"/>
                      <a:r>
                        <a:rPr lang="en-US" sz="1400" b="0" i="1" u="none" strike="noStrike">
                          <a:latin typeface="Arial"/>
                        </a:rPr>
                        <a:t>Split Squat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0" i="1" u="none" strike="noStrike">
                          <a:latin typeface="Arial"/>
                        </a:rPr>
                        <a:t>Use 37.5% Backsquat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0" i="1" u="none" strike="noStrike">
                          <a:latin typeface="Arial"/>
                        </a:rPr>
                        <a:t>3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9302">
                <a:tc>
                  <a:txBody>
                    <a:bodyPr/>
                    <a:lstStyle/>
                    <a:p>
                      <a:pPr algn="l" fontAlgn="b"/>
                      <a:r>
                        <a:rPr lang="en-US" sz="1400" b="0" i="1" u="none" strike="noStrike">
                          <a:latin typeface="Arial"/>
                        </a:rPr>
                        <a:t>Single Leg DB RDL (80% Clean)</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0" i="1" u="none" strike="noStrike">
                          <a:latin typeface="Arial"/>
                        </a:rPr>
                        <a:t>Cut Weight in Half</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0" i="1" u="none" strike="noStrike">
                          <a:latin typeface="Arial"/>
                        </a:rPr>
                        <a:t>3-87.5%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9302">
                <a:tc>
                  <a:txBody>
                    <a:bodyPr/>
                    <a:lstStyle/>
                    <a:p>
                      <a:pPr algn="l" fontAlgn="b"/>
                      <a:r>
                        <a:rPr lang="en-US" sz="1400" b="0" i="1" u="none" strike="noStrike">
                          <a:latin typeface="Arial"/>
                        </a:rPr>
                        <a:t>Reverse Hyperextensions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6</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9302">
                <a:tc gridSpan="5">
                  <a:txBody>
                    <a:bodyPr/>
                    <a:lstStyle/>
                    <a:p>
                      <a:pPr algn="ctr" fontAlgn="b"/>
                      <a:r>
                        <a:rPr lang="en-US" sz="1400" b="1" i="0" u="none" strike="noStrike" dirty="0" smtClean="0">
                          <a:solidFill>
                            <a:srgbClr val="FFFFFF"/>
                          </a:solidFill>
                          <a:latin typeface="Arial"/>
                        </a:rPr>
                        <a:t>Friday, August 3, 2012</a:t>
                      </a:r>
                      <a:endParaRPr lang="en-US" sz="1400" b="1" i="0" u="none" strike="noStrike" dirty="0">
                        <a:solidFill>
                          <a:srgbClr val="FFFFFF"/>
                        </a:solidFill>
                        <a:latin typeface="Arial"/>
                      </a:endParaRPr>
                    </a:p>
                  </a:txBody>
                  <a:tcPr marL="5055" marR="5055" marT="50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9302">
                <a:tc>
                  <a:txBody>
                    <a:bodyPr/>
                    <a:lstStyle/>
                    <a:p>
                      <a:pPr algn="ctr" fontAlgn="b"/>
                      <a:r>
                        <a:rPr lang="en-US" sz="14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39302">
                <a:tc>
                  <a:txBody>
                    <a:bodyPr/>
                    <a:lstStyle/>
                    <a:p>
                      <a:pPr algn="l" fontAlgn="b"/>
                      <a:r>
                        <a:rPr lang="en-US" sz="1400" b="0" i="1" u="none" strike="noStrike">
                          <a:latin typeface="Arial"/>
                        </a:rPr>
                        <a:t>Box Jumps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6</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9302">
                <a:tc>
                  <a:txBody>
                    <a:bodyPr/>
                    <a:lstStyle/>
                    <a:p>
                      <a:pPr algn="l" fontAlgn="b"/>
                      <a:r>
                        <a:rPr lang="en-US" sz="1400" b="0" i="1" u="none" strike="noStrike">
                          <a:latin typeface="Arial"/>
                        </a:rPr>
                        <a:t>DB Bench Press (80% Bench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3-65%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3-87.5%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9302">
                <a:tc>
                  <a:txBody>
                    <a:bodyPr/>
                    <a:lstStyle/>
                    <a:p>
                      <a:pPr algn="l" fontAlgn="b"/>
                      <a:r>
                        <a:rPr lang="en-US" sz="1400" b="0" i="1" u="none" strike="noStrike">
                          <a:latin typeface="Arial"/>
                        </a:rPr>
                        <a:t>Lat Pulldown</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3-75%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3-87.5%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9302">
                <a:tc>
                  <a:txBody>
                    <a:bodyPr/>
                    <a:lstStyle/>
                    <a:p>
                      <a:pPr algn="l" fontAlgn="b"/>
                      <a:r>
                        <a:rPr lang="en-US" sz="1400" b="0" i="1" u="none" strike="noStrike">
                          <a:latin typeface="Arial"/>
                        </a:rPr>
                        <a:t>3-Way Shoulder</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3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9302">
                <a:tc>
                  <a:txBody>
                    <a:bodyPr/>
                    <a:lstStyle/>
                    <a:p>
                      <a:pPr algn="l" fontAlgn="b"/>
                      <a:r>
                        <a:rPr lang="en-US" sz="1400" b="0" i="1" u="none" strike="noStrike">
                          <a:latin typeface="Arial"/>
                        </a:rPr>
                        <a:t>Inverted Row</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Failure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9302">
                <a:tc>
                  <a:txBody>
                    <a:bodyPr/>
                    <a:lstStyle/>
                    <a:p>
                      <a:pPr algn="l" fontAlgn="b"/>
                      <a:r>
                        <a:rPr lang="en-US" sz="1400" b="0" i="1" u="none" strike="noStrike">
                          <a:latin typeface="Arial"/>
                        </a:rPr>
                        <a:t>Push-ups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Failure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0" y="87101"/>
          <a:ext cx="6766560" cy="9056899"/>
        </p:xfrm>
        <a:graphic>
          <a:graphicData uri="http://schemas.openxmlformats.org/drawingml/2006/table">
            <a:tbl>
              <a:tblPr/>
              <a:tblGrid>
                <a:gridCol w="3025891"/>
                <a:gridCol w="1274688"/>
                <a:gridCol w="941123"/>
                <a:gridCol w="762429"/>
                <a:gridCol w="762429"/>
              </a:tblGrid>
              <a:tr h="515151">
                <a:tc gridSpan="5">
                  <a:txBody>
                    <a:bodyPr/>
                    <a:lstStyle/>
                    <a:p>
                      <a:pPr algn="ctr" fontAlgn="b"/>
                      <a:r>
                        <a:rPr lang="en-US" sz="2400" b="1" i="0" u="none" strike="noStrike" dirty="0">
                          <a:latin typeface="CCSU" pitchFamily="2" charset="0"/>
                        </a:rPr>
                        <a:t>Blue Devil Men's Soccer</a:t>
                      </a:r>
                    </a:p>
                  </a:txBody>
                  <a:tcPr marL="5055" marR="5055" marT="505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53246">
                <a:tc gridSpan="5">
                  <a:txBody>
                    <a:bodyPr/>
                    <a:lstStyle/>
                    <a:p>
                      <a:pPr algn="ctr" fontAlgn="b"/>
                      <a:r>
                        <a:rPr lang="en-US" sz="1800" b="1" i="0" u="none" strike="noStrike" dirty="0">
                          <a:latin typeface="Arial"/>
                        </a:rPr>
                        <a:t>Week 11</a:t>
                      </a:r>
                    </a:p>
                  </a:txBody>
                  <a:tcPr marL="5055" marR="5055" marT="505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0217">
                <a:tc gridSpan="5">
                  <a:txBody>
                    <a:bodyPr/>
                    <a:lstStyle/>
                    <a:p>
                      <a:pPr algn="ctr" fontAlgn="b"/>
                      <a:r>
                        <a:rPr lang="en-US" sz="1400" b="1" i="0" u="none" strike="noStrike" dirty="0" smtClean="0">
                          <a:solidFill>
                            <a:srgbClr val="FFFFFF"/>
                          </a:solidFill>
                          <a:latin typeface="Arial"/>
                        </a:rPr>
                        <a:t>Monday,</a:t>
                      </a:r>
                      <a:r>
                        <a:rPr lang="en-US" sz="1400" b="1" i="0" u="none" strike="noStrike" baseline="0" dirty="0" smtClean="0">
                          <a:solidFill>
                            <a:srgbClr val="FFFFFF"/>
                          </a:solidFill>
                          <a:latin typeface="Arial"/>
                        </a:rPr>
                        <a:t> August 6, 2012</a:t>
                      </a:r>
                      <a:endParaRPr lang="en-US" sz="1400" b="1" i="0" u="none" strike="noStrike" dirty="0">
                        <a:solidFill>
                          <a:srgbClr val="FFFFFF"/>
                        </a:solidFill>
                        <a:latin typeface="Arial"/>
                      </a:endParaRPr>
                    </a:p>
                  </a:txBody>
                  <a:tcPr marL="5055" marR="5055" marT="5055"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0217">
                <a:tc>
                  <a:txBody>
                    <a:bodyPr/>
                    <a:lstStyle/>
                    <a:p>
                      <a:pPr algn="ctr" fontAlgn="b"/>
                      <a:r>
                        <a:rPr lang="en-US" sz="14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50217">
                <a:tc>
                  <a:txBody>
                    <a:bodyPr/>
                    <a:lstStyle/>
                    <a:p>
                      <a:pPr algn="l" fontAlgn="b"/>
                      <a:r>
                        <a:rPr lang="en-US" sz="1400" b="1" i="0" u="none" strike="noStrike">
                          <a:latin typeface="Arial"/>
                        </a:rPr>
                        <a:t>Push Press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latin typeface="Arial"/>
                        </a:rPr>
                        <a:t>2-75%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2-85%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2-95%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0217">
                <a:tc>
                  <a:txBody>
                    <a:bodyPr/>
                    <a:lstStyle/>
                    <a:p>
                      <a:pPr algn="l" fontAlgn="b"/>
                      <a:r>
                        <a:rPr lang="en-US" sz="1400" b="1" i="0" u="none" strike="noStrike">
                          <a:latin typeface="Arial"/>
                        </a:rPr>
                        <a:t>Bench Press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latin typeface="Arial"/>
                        </a:rPr>
                        <a:t>4-70%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4-80%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4-90%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0217">
                <a:tc>
                  <a:txBody>
                    <a:bodyPr/>
                    <a:lstStyle/>
                    <a:p>
                      <a:pPr algn="l" fontAlgn="b"/>
                      <a:r>
                        <a:rPr lang="en-US" sz="1400" b="1" i="0" u="none" strike="noStrike">
                          <a:latin typeface="Arial"/>
                        </a:rPr>
                        <a:t>Lat Pulldown</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dirty="0">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4-90%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0217">
                <a:tc>
                  <a:txBody>
                    <a:bodyPr/>
                    <a:lstStyle/>
                    <a:p>
                      <a:pPr algn="l" fontAlgn="b"/>
                      <a:r>
                        <a:rPr lang="en-US" sz="1400" b="1" i="0" u="none" strike="noStrike">
                          <a:latin typeface="Arial"/>
                        </a:rPr>
                        <a:t>Upright Row</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1" i="0" u="none" strike="noStrike" dirty="0">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4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0217">
                <a:tc>
                  <a:txBody>
                    <a:bodyPr/>
                    <a:lstStyle/>
                    <a:p>
                      <a:pPr algn="l" fontAlgn="b"/>
                      <a:r>
                        <a:rPr lang="en-US" sz="1400" b="1" i="0" u="none" strike="noStrike">
                          <a:latin typeface="Arial"/>
                        </a:rPr>
                        <a:t>Bentover Row</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1" i="0" u="none" strike="noStrike">
                          <a:latin typeface="Arial"/>
                        </a:rPr>
                        <a:t>Use 80% Seated Row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1" i="0" u="none" strike="noStrike">
                          <a:latin typeface="Arial"/>
                        </a:rPr>
                        <a:t>4-90%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27447">
                <a:tc>
                  <a:txBody>
                    <a:bodyPr/>
                    <a:lstStyle/>
                    <a:p>
                      <a:pPr algn="l" fontAlgn="b"/>
                      <a:r>
                        <a:rPr lang="en-US" sz="1400" b="1" i="0" u="none" strike="noStrike">
                          <a:latin typeface="Arial"/>
                        </a:rPr>
                        <a:t>Super Circuit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1" i="0" u="none" strike="noStrike">
                          <a:latin typeface="Arial"/>
                        </a:rPr>
                        <a:t>Straight Bar/Close Grip Bench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1" i="0" u="none" strike="noStrike">
                          <a:latin typeface="Arial"/>
                        </a:rPr>
                        <a:t>4</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0217">
                <a:tc gridSpan="5">
                  <a:txBody>
                    <a:bodyPr/>
                    <a:lstStyle/>
                    <a:p>
                      <a:pPr algn="ctr" fontAlgn="b"/>
                      <a:r>
                        <a:rPr lang="en-US" sz="1400" b="1" i="0" u="none" strike="noStrike" dirty="0" smtClean="0">
                          <a:solidFill>
                            <a:srgbClr val="FFFFFF"/>
                          </a:solidFill>
                          <a:latin typeface="Arial"/>
                        </a:rPr>
                        <a:t>Tuesday,</a:t>
                      </a:r>
                      <a:r>
                        <a:rPr lang="en-US" sz="1400" b="1" i="0" u="none" strike="noStrike" baseline="0" dirty="0" smtClean="0">
                          <a:solidFill>
                            <a:srgbClr val="FFFFFF"/>
                          </a:solidFill>
                          <a:latin typeface="Arial"/>
                        </a:rPr>
                        <a:t> August 7, 2012</a:t>
                      </a:r>
                      <a:endParaRPr lang="en-US" sz="1400" b="1" i="0" u="none" strike="noStrike" dirty="0">
                        <a:solidFill>
                          <a:srgbClr val="FFFFFF"/>
                        </a:solidFill>
                        <a:latin typeface="Arial"/>
                      </a:endParaRPr>
                    </a:p>
                  </a:txBody>
                  <a:tcPr marL="5055" marR="5055" marT="50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0217">
                <a:tc>
                  <a:txBody>
                    <a:bodyPr/>
                    <a:lstStyle/>
                    <a:p>
                      <a:pPr algn="ctr" fontAlgn="b"/>
                      <a:r>
                        <a:rPr lang="en-US" sz="14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dirty="0">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50217">
                <a:tc>
                  <a:txBody>
                    <a:bodyPr/>
                    <a:lstStyle/>
                    <a:p>
                      <a:pPr algn="l" fontAlgn="b"/>
                      <a:r>
                        <a:rPr lang="en-US" sz="1400" b="1" i="0" u="none" strike="noStrike">
                          <a:latin typeface="Arial"/>
                        </a:rPr>
                        <a:t>Power Pull</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2-85%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2-95%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0217">
                <a:tc>
                  <a:txBody>
                    <a:bodyPr/>
                    <a:lstStyle/>
                    <a:p>
                      <a:pPr algn="l" fontAlgn="b"/>
                      <a:r>
                        <a:rPr lang="en-US" sz="1400" b="1" i="0" u="none" strike="noStrike">
                          <a:latin typeface="Arial"/>
                        </a:rPr>
                        <a:t>Backsquat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4-70%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4-80%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latin typeface="Arial"/>
                        </a:rPr>
                        <a:t>4-90%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0217">
                <a:tc>
                  <a:txBody>
                    <a:bodyPr/>
                    <a:lstStyle/>
                    <a:p>
                      <a:pPr algn="l" fontAlgn="b"/>
                      <a:r>
                        <a:rPr lang="en-US" sz="1400" b="1" i="0" u="none" strike="noStrike">
                          <a:latin typeface="Arial"/>
                        </a:rPr>
                        <a:t>RDL</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1" i="0" u="none" strike="noStrike">
                          <a:latin typeface="Arial"/>
                        </a:rPr>
                        <a:t>Use Power Pull Weight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1" i="0" u="none" strike="noStrike">
                          <a:latin typeface="Arial"/>
                        </a:rPr>
                        <a:t>4</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0217">
                <a:tc>
                  <a:txBody>
                    <a:bodyPr/>
                    <a:lstStyle/>
                    <a:p>
                      <a:pPr algn="l" fontAlgn="b"/>
                      <a:r>
                        <a:rPr lang="en-US" sz="1400" b="1" i="0" u="none" strike="noStrike">
                          <a:latin typeface="Arial"/>
                        </a:rPr>
                        <a:t>Backwards Lunge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1" i="0" u="none" strike="noStrike">
                          <a:latin typeface="Arial"/>
                        </a:rPr>
                        <a:t>Use 40% Backsquat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1" i="0" u="none" strike="noStrike">
                          <a:latin typeface="Arial"/>
                        </a:rPr>
                        <a:t>4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0217">
                <a:tc>
                  <a:txBody>
                    <a:bodyPr/>
                    <a:lstStyle/>
                    <a:p>
                      <a:pPr algn="l" fontAlgn="b"/>
                      <a:r>
                        <a:rPr lang="en-US" sz="1400" b="1" i="0" u="none" strike="noStrike">
                          <a:latin typeface="Arial"/>
                        </a:rPr>
                        <a:t>4-Way Physioball Hamstring</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4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0217">
                <a:tc>
                  <a:txBody>
                    <a:bodyPr/>
                    <a:lstStyle/>
                    <a:p>
                      <a:pPr algn="l" fontAlgn="b"/>
                      <a:r>
                        <a:rPr lang="en-US" sz="1400" b="1" i="0" u="none" strike="noStrike">
                          <a:latin typeface="Arial"/>
                        </a:rPr>
                        <a:t>Hyperextensions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1" i="0"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latin typeface="Arial"/>
                        </a:rPr>
                        <a:t>4</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0217">
                <a:tc gridSpan="5">
                  <a:txBody>
                    <a:bodyPr/>
                    <a:lstStyle/>
                    <a:p>
                      <a:pPr algn="ctr" fontAlgn="b"/>
                      <a:r>
                        <a:rPr lang="en-US" sz="1400" b="1" i="0" u="none" strike="noStrike" dirty="0" smtClean="0">
                          <a:solidFill>
                            <a:srgbClr val="FFFFFF"/>
                          </a:solidFill>
                          <a:latin typeface="Arial"/>
                        </a:rPr>
                        <a:t>Thursday, August 9, 2012</a:t>
                      </a:r>
                      <a:endParaRPr lang="en-US" sz="1400" b="1" i="0" u="none" strike="noStrike" dirty="0">
                        <a:solidFill>
                          <a:srgbClr val="FFFFFF"/>
                        </a:solidFill>
                        <a:latin typeface="Arial"/>
                      </a:endParaRPr>
                    </a:p>
                  </a:txBody>
                  <a:tcPr marL="5055" marR="5055" marT="50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0217">
                <a:tc>
                  <a:txBody>
                    <a:bodyPr/>
                    <a:lstStyle/>
                    <a:p>
                      <a:pPr algn="ctr" fontAlgn="b"/>
                      <a:r>
                        <a:rPr lang="en-US" sz="14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50217">
                <a:tc>
                  <a:txBody>
                    <a:bodyPr/>
                    <a:lstStyle/>
                    <a:p>
                      <a:pPr algn="l" fontAlgn="b"/>
                      <a:r>
                        <a:rPr lang="en-US" sz="1400" b="0" i="1" u="none" strike="noStrike">
                          <a:latin typeface="Arial"/>
                        </a:rPr>
                        <a:t>Box Jumps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4</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0217">
                <a:tc>
                  <a:txBody>
                    <a:bodyPr/>
                    <a:lstStyle/>
                    <a:p>
                      <a:pPr algn="l" fontAlgn="b"/>
                      <a:r>
                        <a:rPr lang="en-US" sz="1400" b="0" i="1" u="none" strike="noStrike">
                          <a:latin typeface="Arial"/>
                        </a:rPr>
                        <a:t>Incline Bench Press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2-80%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2-92.5%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0217">
                <a:tc>
                  <a:txBody>
                    <a:bodyPr/>
                    <a:lstStyle/>
                    <a:p>
                      <a:pPr algn="l" fontAlgn="b"/>
                      <a:r>
                        <a:rPr lang="en-US" sz="1400" b="0" i="1" u="none" strike="noStrike">
                          <a:latin typeface="Arial"/>
                        </a:rPr>
                        <a:t>Pull-ups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Failure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0217">
                <a:tc>
                  <a:txBody>
                    <a:bodyPr/>
                    <a:lstStyle/>
                    <a:p>
                      <a:pPr algn="l" fontAlgn="b"/>
                      <a:r>
                        <a:rPr lang="en-US" sz="1400" b="0" i="1" u="none" strike="noStrike">
                          <a:latin typeface="Arial"/>
                        </a:rPr>
                        <a:t>Shoulder Press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2-92.5%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0217">
                <a:tc>
                  <a:txBody>
                    <a:bodyPr/>
                    <a:lstStyle/>
                    <a:p>
                      <a:pPr algn="l" fontAlgn="b"/>
                      <a:r>
                        <a:rPr lang="en-US" sz="1400" b="0" i="1" u="none" strike="noStrike">
                          <a:latin typeface="Arial"/>
                        </a:rPr>
                        <a:t>Seated Row</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2-92.5%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0217">
                <a:tc>
                  <a:txBody>
                    <a:bodyPr/>
                    <a:lstStyle/>
                    <a:p>
                      <a:pPr algn="l" fontAlgn="b"/>
                      <a:r>
                        <a:rPr lang="en-US" sz="1400" b="0" i="1" u="none" strike="noStrike">
                          <a:latin typeface="Arial"/>
                        </a:rPr>
                        <a:t>Push-ups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Failure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0217">
                <a:tc gridSpan="5">
                  <a:txBody>
                    <a:bodyPr/>
                    <a:lstStyle/>
                    <a:p>
                      <a:pPr algn="ctr" fontAlgn="b"/>
                      <a:r>
                        <a:rPr lang="en-US" sz="1400" b="1" i="0" u="none" strike="noStrike" dirty="0" smtClean="0">
                          <a:solidFill>
                            <a:srgbClr val="FFFFFF"/>
                          </a:solidFill>
                          <a:latin typeface="Arial"/>
                        </a:rPr>
                        <a:t>Friday, August 10, 2012</a:t>
                      </a:r>
                      <a:endParaRPr lang="en-US" sz="1400" b="1" i="0" u="none" strike="noStrike" dirty="0">
                        <a:solidFill>
                          <a:srgbClr val="FFFFFF"/>
                        </a:solidFill>
                        <a:latin typeface="Arial"/>
                      </a:endParaRPr>
                    </a:p>
                  </a:txBody>
                  <a:tcPr marL="5055" marR="5055" marT="50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0217">
                <a:tc>
                  <a:txBody>
                    <a:bodyPr/>
                    <a:lstStyle/>
                    <a:p>
                      <a:pPr algn="ctr" fontAlgn="b"/>
                      <a:r>
                        <a:rPr lang="en-US" sz="1400" b="1" i="0" u="none" strike="noStrike">
                          <a:solidFill>
                            <a:srgbClr val="FFFFFF"/>
                          </a:solidFill>
                          <a:latin typeface="Arial"/>
                        </a:rPr>
                        <a:t>Exercise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Work set</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dirty="0">
                          <a:solidFill>
                            <a:srgbClr val="FFFFFF"/>
                          </a:solidFill>
                          <a:latin typeface="Arial"/>
                        </a:rPr>
                        <a:t>Sets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50217">
                <a:tc>
                  <a:txBody>
                    <a:bodyPr/>
                    <a:lstStyle/>
                    <a:p>
                      <a:pPr algn="l" fontAlgn="b"/>
                      <a:r>
                        <a:rPr lang="en-US" sz="1400" b="0" i="1" u="none" strike="noStrike">
                          <a:latin typeface="Arial"/>
                        </a:rPr>
                        <a:t>Jump Shrug</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2-65%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2-75%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2-85%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0217">
                <a:tc>
                  <a:txBody>
                    <a:bodyPr/>
                    <a:lstStyle/>
                    <a:p>
                      <a:pPr algn="l" fontAlgn="b"/>
                      <a:r>
                        <a:rPr lang="en-US" sz="1400" b="0" i="1" u="none" strike="noStrike">
                          <a:latin typeface="Arial"/>
                        </a:rPr>
                        <a:t>Backsquat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2-70%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2-80%</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2-92.5%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0217">
                <a:tc>
                  <a:txBody>
                    <a:bodyPr/>
                    <a:lstStyle/>
                    <a:p>
                      <a:pPr algn="l" fontAlgn="b"/>
                      <a:r>
                        <a:rPr lang="en-US" sz="1400" b="0" i="1" u="none" strike="noStrike">
                          <a:latin typeface="Arial"/>
                        </a:rPr>
                        <a:t>Single Leg DB RDL (80% Clean)</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0" i="1" u="none" strike="noStrike">
                          <a:latin typeface="Arial"/>
                        </a:rPr>
                        <a:t>Cut Weight in Half</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0" i="1" u="none" strike="noStrike">
                          <a:latin typeface="Arial"/>
                        </a:rPr>
                        <a:t>4-92.5%</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3</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0217">
                <a:tc>
                  <a:txBody>
                    <a:bodyPr/>
                    <a:lstStyle/>
                    <a:p>
                      <a:pPr algn="l" fontAlgn="b"/>
                      <a:r>
                        <a:rPr lang="en-US" sz="1400" b="0" i="1" u="none" strike="noStrike">
                          <a:latin typeface="Arial"/>
                        </a:rPr>
                        <a:t>Lateral Lunge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0" i="1" u="none" strike="noStrike">
                          <a:latin typeface="Arial"/>
                        </a:rPr>
                        <a:t>Use 40% Backsquat Max</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0" i="1" u="none" strike="noStrike">
                          <a:latin typeface="Arial"/>
                        </a:rPr>
                        <a:t>2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0217">
                <a:tc>
                  <a:txBody>
                    <a:bodyPr/>
                    <a:lstStyle/>
                    <a:p>
                      <a:pPr algn="l" fontAlgn="b"/>
                      <a:r>
                        <a:rPr lang="en-US" sz="1400" b="0" i="1" u="none" strike="noStrike">
                          <a:latin typeface="Arial"/>
                        </a:rPr>
                        <a:t>Med-Ball Hip Raise</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4 Each</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0217">
                <a:tc>
                  <a:txBody>
                    <a:bodyPr/>
                    <a:lstStyle/>
                    <a:p>
                      <a:pPr algn="l" fontAlgn="b"/>
                      <a:r>
                        <a:rPr lang="en-US" sz="1400" b="0" i="1" u="none" strike="noStrike">
                          <a:latin typeface="Arial"/>
                        </a:rPr>
                        <a:t>Reverse Hyperextensions</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1" u="none" strike="noStrike">
                          <a:latin typeface="Arial"/>
                        </a:rPr>
                        <a:t> </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4</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2</a:t>
                      </a:r>
                    </a:p>
                  </a:txBody>
                  <a:tcPr marL="5055" marR="5055" marT="50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0" y="91431"/>
          <a:ext cx="6766560" cy="9052569"/>
        </p:xfrm>
        <a:graphic>
          <a:graphicData uri="http://schemas.openxmlformats.org/drawingml/2006/table">
            <a:tbl>
              <a:tblPr/>
              <a:tblGrid>
                <a:gridCol w="3025889"/>
                <a:gridCol w="1274686"/>
                <a:gridCol w="941125"/>
                <a:gridCol w="762430"/>
                <a:gridCol w="762430"/>
              </a:tblGrid>
              <a:tr h="666146">
                <a:tc gridSpan="5">
                  <a:txBody>
                    <a:bodyPr/>
                    <a:lstStyle/>
                    <a:p>
                      <a:pPr algn="ctr" fontAlgn="b"/>
                      <a:r>
                        <a:rPr lang="en-US" sz="2400" b="1" i="0" u="none" strike="noStrike" dirty="0">
                          <a:latin typeface="CCSU" pitchFamily="2" charset="0"/>
                        </a:rPr>
                        <a:t>Blue Devil Men's Soccer</a:t>
                      </a:r>
                    </a:p>
                  </a:txBody>
                  <a:tcPr marL="6527" marR="6527" marT="6527"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63447">
                <a:tc gridSpan="5">
                  <a:txBody>
                    <a:bodyPr/>
                    <a:lstStyle/>
                    <a:p>
                      <a:pPr algn="ctr" fontAlgn="b"/>
                      <a:r>
                        <a:rPr lang="en-US" sz="1800" b="1" i="0" u="none" strike="noStrike" dirty="0">
                          <a:latin typeface="Arial"/>
                        </a:rPr>
                        <a:t>Week 12: Recovery Week (No Extra Reps!)</a:t>
                      </a:r>
                    </a:p>
                  </a:txBody>
                  <a:tcPr marL="6527" marR="6527" marT="6527"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30124">
                <a:tc gridSpan="5">
                  <a:txBody>
                    <a:bodyPr/>
                    <a:lstStyle/>
                    <a:p>
                      <a:pPr algn="ctr" fontAlgn="b"/>
                      <a:r>
                        <a:rPr lang="en-US" sz="1400" b="1" i="0" u="none" strike="noStrike" dirty="0" smtClean="0">
                          <a:solidFill>
                            <a:srgbClr val="FFFFFF"/>
                          </a:solidFill>
                          <a:latin typeface="Arial"/>
                        </a:rPr>
                        <a:t>Monday,</a:t>
                      </a:r>
                      <a:r>
                        <a:rPr lang="en-US" sz="1400" b="1" i="0" u="none" strike="noStrike" baseline="0" dirty="0" smtClean="0">
                          <a:solidFill>
                            <a:srgbClr val="FFFFFF"/>
                          </a:solidFill>
                          <a:latin typeface="Arial"/>
                        </a:rPr>
                        <a:t> August 13, 2012</a:t>
                      </a:r>
                      <a:endParaRPr lang="en-US" sz="1400" b="1" i="0" u="none" strike="noStrike" dirty="0">
                        <a:solidFill>
                          <a:srgbClr val="FFFFFF"/>
                        </a:solidFill>
                        <a:latin typeface="Arial"/>
                      </a:endParaRPr>
                    </a:p>
                  </a:txBody>
                  <a:tcPr marL="6527" marR="6527" marT="6527"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30124">
                <a:tc>
                  <a:txBody>
                    <a:bodyPr/>
                    <a:lstStyle/>
                    <a:p>
                      <a:pPr algn="ctr" fontAlgn="b"/>
                      <a:r>
                        <a:rPr lang="en-US" sz="1400" b="1" i="0" u="none" strike="noStrike">
                          <a:solidFill>
                            <a:srgbClr val="FFFFFF"/>
                          </a:solidFill>
                          <a:latin typeface="Arial"/>
                        </a:rPr>
                        <a:t>Exercise</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dirty="0">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Work set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Sets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330124">
                <a:tc>
                  <a:txBody>
                    <a:bodyPr/>
                    <a:lstStyle/>
                    <a:p>
                      <a:pPr algn="l" fontAlgn="b"/>
                      <a:r>
                        <a:rPr lang="en-US" sz="1400" b="0" i="1" u="none" strike="noStrike">
                          <a:latin typeface="Arial"/>
                        </a:rPr>
                        <a:t>Power Pull</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dirty="0">
                          <a:latin typeface="Arial"/>
                        </a:rPr>
                        <a:t>2-65%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2-75%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124">
                <a:tc>
                  <a:txBody>
                    <a:bodyPr/>
                    <a:lstStyle/>
                    <a:p>
                      <a:pPr algn="l" fontAlgn="b"/>
                      <a:r>
                        <a:rPr lang="en-US" sz="1400" b="0" i="1" u="none" strike="noStrike">
                          <a:latin typeface="Arial"/>
                        </a:rPr>
                        <a:t>Backsquat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2-75%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2-82.5%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124">
                <a:tc>
                  <a:txBody>
                    <a:bodyPr/>
                    <a:lstStyle/>
                    <a:p>
                      <a:pPr algn="l" fontAlgn="b"/>
                      <a:r>
                        <a:rPr lang="en-US" sz="1400" b="0" i="1" u="none" strike="noStrike">
                          <a:latin typeface="Arial"/>
                        </a:rPr>
                        <a:t>4-Way Med-Ball Hamstring</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dirty="0">
                          <a:latin typeface="Arial"/>
                        </a:rPr>
                        <a:t>2 Each</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124">
                <a:tc>
                  <a:txBody>
                    <a:bodyPr/>
                    <a:lstStyle/>
                    <a:p>
                      <a:pPr algn="l" fontAlgn="b"/>
                      <a:r>
                        <a:rPr lang="en-US" sz="1400" b="0" i="1" u="none" strike="noStrike">
                          <a:latin typeface="Arial"/>
                        </a:rPr>
                        <a:t>Lateral Lunge</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0" i="1" u="none" strike="noStrike">
                          <a:latin typeface="Arial"/>
                        </a:rPr>
                        <a:t>Use 30% Backsquat Max</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0" i="1" u="none" strike="noStrike" dirty="0">
                          <a:latin typeface="Arial"/>
                        </a:rPr>
                        <a:t>2 Each</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124">
                <a:tc>
                  <a:txBody>
                    <a:bodyPr/>
                    <a:lstStyle/>
                    <a:p>
                      <a:pPr algn="l" fontAlgn="b"/>
                      <a:r>
                        <a:rPr lang="en-US" sz="1400" b="0" i="1" u="none" strike="noStrike">
                          <a:latin typeface="Arial"/>
                        </a:rPr>
                        <a:t>Med-Ball Hip Raise</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124">
                <a:tc>
                  <a:txBody>
                    <a:bodyPr/>
                    <a:lstStyle/>
                    <a:p>
                      <a:pPr algn="l" fontAlgn="b"/>
                      <a:r>
                        <a:rPr lang="en-US" sz="1400" b="0" i="1" u="none" strike="noStrike">
                          <a:latin typeface="Arial"/>
                        </a:rPr>
                        <a:t>Hyperextensions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124">
                <a:tc gridSpan="5">
                  <a:txBody>
                    <a:bodyPr/>
                    <a:lstStyle/>
                    <a:p>
                      <a:pPr algn="ctr" fontAlgn="b"/>
                      <a:r>
                        <a:rPr lang="en-US" sz="1400" b="1" i="0" u="none" strike="noStrike" dirty="0" smtClean="0">
                          <a:solidFill>
                            <a:srgbClr val="FFFFFF"/>
                          </a:solidFill>
                          <a:latin typeface="Arial"/>
                        </a:rPr>
                        <a:t>Wednesday, August 15, 2012</a:t>
                      </a:r>
                      <a:endParaRPr lang="en-US" sz="1400" b="1" i="0" u="none" strike="noStrike" dirty="0">
                        <a:solidFill>
                          <a:srgbClr val="FFFFFF"/>
                        </a:solidFill>
                        <a:latin typeface="Arial"/>
                      </a:endParaRPr>
                    </a:p>
                  </a:txBody>
                  <a:tcPr marL="6527" marR="6527" marT="652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30124">
                <a:tc>
                  <a:txBody>
                    <a:bodyPr/>
                    <a:lstStyle/>
                    <a:p>
                      <a:pPr algn="ctr" fontAlgn="b"/>
                      <a:r>
                        <a:rPr lang="en-US" sz="1400" b="1" i="0" u="none" strike="noStrike">
                          <a:solidFill>
                            <a:srgbClr val="FFFFFF"/>
                          </a:solidFill>
                          <a:latin typeface="Arial"/>
                        </a:rPr>
                        <a:t>Exercise</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Work set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Sets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330124">
                <a:tc>
                  <a:txBody>
                    <a:bodyPr/>
                    <a:lstStyle/>
                    <a:p>
                      <a:pPr algn="l" fontAlgn="b"/>
                      <a:r>
                        <a:rPr lang="en-US" sz="1400" b="0" i="1" u="none" strike="noStrike">
                          <a:latin typeface="Arial"/>
                        </a:rPr>
                        <a:t>Push Press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2-65%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2-75%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124">
                <a:tc>
                  <a:txBody>
                    <a:bodyPr/>
                    <a:lstStyle/>
                    <a:p>
                      <a:pPr algn="l" fontAlgn="b"/>
                      <a:r>
                        <a:rPr lang="en-US" sz="1400" b="0" i="1" u="none" strike="noStrike">
                          <a:latin typeface="Arial"/>
                        </a:rPr>
                        <a:t>Incline Bench Press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2-75%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2-82.5%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124">
                <a:tc>
                  <a:txBody>
                    <a:bodyPr/>
                    <a:lstStyle/>
                    <a:p>
                      <a:pPr algn="l" fontAlgn="b"/>
                      <a:r>
                        <a:rPr lang="en-US" sz="1400" b="0" i="1" u="none" strike="noStrike">
                          <a:latin typeface="Arial"/>
                        </a:rPr>
                        <a:t>Pull-ups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Failure</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124">
                <a:tc>
                  <a:txBody>
                    <a:bodyPr/>
                    <a:lstStyle/>
                    <a:p>
                      <a:pPr algn="l" fontAlgn="b"/>
                      <a:r>
                        <a:rPr lang="en-US" sz="1400" b="0" i="1" u="none" strike="noStrike">
                          <a:latin typeface="Arial"/>
                        </a:rPr>
                        <a:t>Shoulder Press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2-82.5%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124">
                <a:tc>
                  <a:txBody>
                    <a:bodyPr/>
                    <a:lstStyle/>
                    <a:p>
                      <a:pPr algn="l" fontAlgn="b"/>
                      <a:r>
                        <a:rPr lang="en-US" sz="1400" b="0" i="1" u="none" strike="noStrike">
                          <a:latin typeface="Arial"/>
                        </a:rPr>
                        <a:t>Seated Row</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2-82.5%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124">
                <a:tc>
                  <a:txBody>
                    <a:bodyPr/>
                    <a:lstStyle/>
                    <a:p>
                      <a:pPr algn="l" fontAlgn="b"/>
                      <a:r>
                        <a:rPr lang="en-US" sz="1400" b="0" i="1" u="none" strike="noStrike">
                          <a:latin typeface="Arial"/>
                        </a:rPr>
                        <a:t>Super Circuit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0" i="1" u="none" strike="noStrike">
                          <a:latin typeface="Arial"/>
                        </a:rPr>
                        <a:t>EZ Curls/Skullcrushers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0" i="1" u="none" strike="noStrike">
                          <a:latin typeface="Arial"/>
                        </a:rPr>
                        <a:t>4</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124">
                <a:tc gridSpan="5">
                  <a:txBody>
                    <a:bodyPr/>
                    <a:lstStyle/>
                    <a:p>
                      <a:pPr algn="ctr" fontAlgn="b"/>
                      <a:r>
                        <a:rPr lang="en-US" sz="1400" b="1" i="0" u="none" strike="noStrike" dirty="0" smtClean="0">
                          <a:solidFill>
                            <a:srgbClr val="FFFFFF"/>
                          </a:solidFill>
                          <a:latin typeface="Arial"/>
                        </a:rPr>
                        <a:t>Friday, August 17, 2012</a:t>
                      </a:r>
                      <a:endParaRPr lang="en-US" sz="1400" b="1" i="0" u="none" strike="noStrike" dirty="0">
                        <a:solidFill>
                          <a:srgbClr val="FFFFFF"/>
                        </a:solidFill>
                        <a:latin typeface="Arial"/>
                      </a:endParaRPr>
                    </a:p>
                  </a:txBody>
                  <a:tcPr marL="6527" marR="6527" marT="652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30124">
                <a:tc>
                  <a:txBody>
                    <a:bodyPr/>
                    <a:lstStyle/>
                    <a:p>
                      <a:pPr algn="ctr" fontAlgn="b"/>
                      <a:r>
                        <a:rPr lang="en-US" sz="1400" b="1" i="0" u="none" strike="noStrike">
                          <a:solidFill>
                            <a:srgbClr val="FFFFFF"/>
                          </a:solidFill>
                          <a:latin typeface="Arial"/>
                        </a:rPr>
                        <a:t>Exercise</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Work set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1" i="0" u="none" strike="noStrike">
                          <a:solidFill>
                            <a:srgbClr val="FFFFFF"/>
                          </a:solidFill>
                          <a:latin typeface="Arial"/>
                        </a:rPr>
                        <a:t>Sets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330124">
                <a:tc>
                  <a:txBody>
                    <a:bodyPr/>
                    <a:lstStyle/>
                    <a:p>
                      <a:pPr algn="l" fontAlgn="b"/>
                      <a:r>
                        <a:rPr lang="en-US" sz="1400" b="0" i="1" u="none" strike="noStrike">
                          <a:latin typeface="Arial"/>
                        </a:rPr>
                        <a:t>Jump Shrug</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2-65%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2-75%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124">
                <a:tc>
                  <a:txBody>
                    <a:bodyPr/>
                    <a:lstStyle/>
                    <a:p>
                      <a:pPr algn="l" fontAlgn="b"/>
                      <a:r>
                        <a:rPr lang="en-US" sz="1400" b="0" i="1" u="none" strike="noStrike">
                          <a:latin typeface="Arial"/>
                        </a:rPr>
                        <a:t>Bench Press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2-65%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2-75%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2-82.5%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124">
                <a:tc>
                  <a:txBody>
                    <a:bodyPr/>
                    <a:lstStyle/>
                    <a:p>
                      <a:pPr algn="l" fontAlgn="b"/>
                      <a:r>
                        <a:rPr lang="en-US" sz="1400" b="0" i="1" u="none" strike="noStrike">
                          <a:latin typeface="Arial"/>
                        </a:rPr>
                        <a:t>RDL</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124">
                <a:tc>
                  <a:txBody>
                    <a:bodyPr/>
                    <a:lstStyle/>
                    <a:p>
                      <a:pPr algn="l" fontAlgn="b"/>
                      <a:r>
                        <a:rPr lang="en-US" sz="1400" b="0" i="1" u="none" strike="noStrike">
                          <a:latin typeface="Arial"/>
                        </a:rPr>
                        <a:t>Lat Pulldown</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2-82.5%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124">
                <a:tc>
                  <a:txBody>
                    <a:bodyPr/>
                    <a:lstStyle/>
                    <a:p>
                      <a:pPr algn="l" fontAlgn="b"/>
                      <a:r>
                        <a:rPr lang="en-US" sz="1400" b="0" i="1" u="none" strike="noStrike">
                          <a:latin typeface="Arial"/>
                        </a:rPr>
                        <a:t>Bulgarian Split Squat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400" b="0" i="1" u="none" strike="noStrike">
                          <a:latin typeface="Arial"/>
                        </a:rPr>
                        <a:t>Use 30% Backsquat Max</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0" i="1" u="none" strike="noStrike">
                          <a:latin typeface="Arial"/>
                        </a:rPr>
                        <a:t>2 Each</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124">
                <a:tc>
                  <a:txBody>
                    <a:bodyPr/>
                    <a:lstStyle/>
                    <a:p>
                      <a:pPr algn="l" fontAlgn="b"/>
                      <a:r>
                        <a:rPr lang="en-US" sz="1400" b="0" i="1" u="none" strike="noStrike">
                          <a:latin typeface="Arial"/>
                        </a:rPr>
                        <a:t>Reverse Hyperextensions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4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400" b="0" i="1" u="none" strike="noStrike">
                          <a:latin typeface="Arial"/>
                        </a:rPr>
                        <a:t>4</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CSU" pitchFamily="2" charset="0"/>
              </a:rPr>
              <a:t>Max Sheet</a:t>
            </a:r>
            <a:endParaRPr lang="en-US" dirty="0">
              <a:latin typeface="CCSU" pitchFamily="2" charset="0"/>
            </a:endParaRPr>
          </a:p>
        </p:txBody>
      </p:sp>
      <p:pic>
        <p:nvPicPr>
          <p:cNvPr id="4" name="Picture 3" descr="Small Strength Logo.JPG"/>
          <p:cNvPicPr>
            <a:picLocks noChangeAspect="1"/>
          </p:cNvPicPr>
          <p:nvPr/>
        </p:nvPicPr>
        <p:blipFill>
          <a:blip r:embed="rId2" cstate="print"/>
          <a:stretch>
            <a:fillRect/>
          </a:stretch>
        </p:blipFill>
        <p:spPr>
          <a:xfrm>
            <a:off x="1981200" y="2895600"/>
            <a:ext cx="2895600" cy="2987040"/>
          </a:xfrm>
          <a:prstGeom prst="rect">
            <a:avLst/>
          </a:prstGeom>
        </p:spPr>
      </p:pic>
    </p:spTree>
    <p:extLst>
      <p:ext uri="{BB962C8B-B14F-4D97-AF65-F5344CB8AC3E}">
        <p14:creationId xmlns:p14="http://schemas.microsoft.com/office/powerpoint/2010/main" xmlns="" val="236570622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xmlns="" val="2036550673"/>
              </p:ext>
            </p:extLst>
          </p:nvPr>
        </p:nvGraphicFramePr>
        <p:xfrm>
          <a:off x="274319" y="2011680"/>
          <a:ext cx="6309362" cy="5120642"/>
        </p:xfrm>
        <a:graphic>
          <a:graphicData uri="http://schemas.openxmlformats.org/drawingml/2006/table">
            <a:tbl>
              <a:tblPr/>
              <a:tblGrid>
                <a:gridCol w="775698"/>
                <a:gridCol w="172927"/>
                <a:gridCol w="172927"/>
                <a:gridCol w="172927"/>
                <a:gridCol w="172927"/>
                <a:gridCol w="172927"/>
                <a:gridCol w="172927"/>
                <a:gridCol w="172927"/>
                <a:gridCol w="172927"/>
                <a:gridCol w="172927"/>
                <a:gridCol w="172927"/>
                <a:gridCol w="172927"/>
                <a:gridCol w="172927"/>
                <a:gridCol w="172927"/>
                <a:gridCol w="172927"/>
                <a:gridCol w="172927"/>
                <a:gridCol w="172927"/>
                <a:gridCol w="172927"/>
                <a:gridCol w="172927"/>
                <a:gridCol w="172927"/>
                <a:gridCol w="172927"/>
                <a:gridCol w="172927"/>
                <a:gridCol w="172927"/>
                <a:gridCol w="172927"/>
                <a:gridCol w="172927"/>
                <a:gridCol w="172927"/>
                <a:gridCol w="172927"/>
                <a:gridCol w="172927"/>
                <a:gridCol w="172927"/>
                <a:gridCol w="172927"/>
                <a:gridCol w="172927"/>
                <a:gridCol w="172927"/>
                <a:gridCol w="172927"/>
              </a:tblGrid>
              <a:tr h="466592">
                <a:tc gridSpan="33">
                  <a:txBody>
                    <a:bodyPr/>
                    <a:lstStyle/>
                    <a:p>
                      <a:pPr algn="ctr" fontAlgn="ctr"/>
                      <a:r>
                        <a:rPr lang="en-US" sz="2500" b="0" i="0" u="none" strike="noStrike" dirty="0">
                          <a:solidFill>
                            <a:srgbClr val="000000"/>
                          </a:solidFill>
                          <a:effectLst/>
                          <a:latin typeface="CCSU"/>
                        </a:rPr>
                        <a:t>Blue Devil Men's Soccer</a:t>
                      </a:r>
                    </a:p>
                  </a:txBody>
                  <a:tcPr marL="4873" marR="4873" marT="4873"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7703">
                <a:tc>
                  <a:txBody>
                    <a:bodyPr/>
                    <a:lstStyle/>
                    <a:p>
                      <a:pPr algn="l" fontAlgn="ctr"/>
                      <a:r>
                        <a:rPr lang="en-US" sz="700" b="0" i="0" u="none" strike="noStrike" dirty="0">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gridSpan="4">
                  <a:txBody>
                    <a:bodyPr/>
                    <a:lstStyle/>
                    <a:p>
                      <a:pPr algn="ctr" fontAlgn="ctr"/>
                      <a:r>
                        <a:rPr lang="en-US" sz="500" b="1" i="0" u="none" strike="noStrike">
                          <a:solidFill>
                            <a:srgbClr val="000000"/>
                          </a:solidFill>
                          <a:effectLst/>
                          <a:latin typeface="Arial Rounded MT Bold"/>
                        </a:rPr>
                        <a:t>Power Pull</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ctr"/>
                      <a:r>
                        <a:rPr lang="en-US" sz="500" b="1" i="0" u="none" strike="noStrike">
                          <a:solidFill>
                            <a:srgbClr val="000000"/>
                          </a:solidFill>
                          <a:effectLst/>
                          <a:latin typeface="Arial Rounded MT Bold"/>
                        </a:rPr>
                        <a:t>SQUAT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ctr"/>
                      <a:r>
                        <a:rPr lang="en-US" sz="500" b="1" i="0" u="none" strike="noStrike">
                          <a:solidFill>
                            <a:srgbClr val="000000"/>
                          </a:solidFill>
                          <a:effectLst/>
                          <a:latin typeface="Arial Rounded MT Bold"/>
                        </a:rPr>
                        <a:t>SNATCH</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ctr"/>
                      <a:r>
                        <a:rPr lang="en-US" sz="500" b="1" i="0" u="none" strike="noStrike">
                          <a:solidFill>
                            <a:srgbClr val="000000"/>
                          </a:solidFill>
                          <a:effectLst/>
                          <a:latin typeface="Arial Rounded MT Bold"/>
                        </a:rPr>
                        <a:t>PUSH PRESS</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ctr"/>
                      <a:r>
                        <a:rPr lang="en-US" sz="500" b="1" i="0" u="none" strike="noStrike">
                          <a:solidFill>
                            <a:srgbClr val="000000"/>
                          </a:solidFill>
                          <a:effectLst/>
                          <a:latin typeface="Arial Rounded MT Bold"/>
                        </a:rPr>
                        <a:t>BENCH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ctr"/>
                      <a:r>
                        <a:rPr lang="en-US" sz="500" b="1" i="0" u="none" strike="noStrike">
                          <a:solidFill>
                            <a:srgbClr val="000000"/>
                          </a:solidFill>
                          <a:effectLst/>
                          <a:latin typeface="Arial Rounded MT Bold"/>
                        </a:rPr>
                        <a:t>LAT PULLDOWN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2">
                  <a:txBody>
                    <a:bodyPr/>
                    <a:lstStyle/>
                    <a:p>
                      <a:pPr algn="ctr" fontAlgn="ctr"/>
                      <a:r>
                        <a:rPr lang="en-US" sz="500" b="1" i="0" u="none" strike="noStrike">
                          <a:solidFill>
                            <a:srgbClr val="000000"/>
                          </a:solidFill>
                          <a:effectLst/>
                          <a:latin typeface="Arial Rounded MT Bold"/>
                        </a:rPr>
                        <a:t>INCLINE</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gridSpan="2">
                  <a:txBody>
                    <a:bodyPr/>
                    <a:lstStyle/>
                    <a:p>
                      <a:pPr algn="ctr" fontAlgn="ctr"/>
                      <a:r>
                        <a:rPr lang="en-US" sz="500" b="1" i="0" u="none" strike="noStrike">
                          <a:solidFill>
                            <a:srgbClr val="000000"/>
                          </a:solidFill>
                          <a:effectLst/>
                          <a:latin typeface="Arial Rounded MT Bold"/>
                        </a:rPr>
                        <a:t>SEATED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500" b="1" i="0" u="none" strike="noStrike">
                          <a:solidFill>
                            <a:srgbClr val="000000"/>
                          </a:solidFill>
                          <a:effectLst/>
                          <a:latin typeface="Arial Rounded MT Bold"/>
                        </a:rPr>
                        <a:t>SHOULDER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gridSpan="2">
                  <a:txBody>
                    <a:bodyPr/>
                    <a:lstStyle/>
                    <a:p>
                      <a:pPr algn="ctr" fontAlgn="ctr"/>
                      <a:r>
                        <a:rPr lang="en-US" sz="500" b="1" i="0" u="none" strike="noStrike">
                          <a:solidFill>
                            <a:srgbClr val="000000"/>
                          </a:solidFill>
                          <a:effectLst/>
                          <a:latin typeface="Arial Rounded MT Bold"/>
                        </a:rPr>
                        <a:t>UPRIGHT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133759">
                <a:tc>
                  <a:txBody>
                    <a:bodyPr/>
                    <a:lstStyle/>
                    <a:p>
                      <a:pPr algn="ctr" fontAlgn="ctr"/>
                      <a:r>
                        <a:rPr lang="en-US" sz="500" b="0" i="0" u="none" strike="noStrike">
                          <a:solidFill>
                            <a:srgbClr val="000000"/>
                          </a:solidFill>
                          <a:effectLst/>
                          <a:latin typeface="Arial Rounded MT Bold"/>
                        </a:rPr>
                        <a:t>MAX CHART</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MAX</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WU</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WU</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WS</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MAX</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WU</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WU</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WS</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MAX</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WU</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WU</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WS</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MAX</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WU</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WU</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WS</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MAX</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WU</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WU</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WS</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MAX</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WU</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WU</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WS</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MAX</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WS</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MAX</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WS</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MAX</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WS</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MAX</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WS</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3759">
                <a:tc>
                  <a:txBody>
                    <a:bodyPr/>
                    <a:lstStyle/>
                    <a:p>
                      <a:pPr algn="ctr" fontAlgn="ctr"/>
                      <a:r>
                        <a:rPr lang="en-US" sz="500" b="0" i="0" u="none" strike="noStrike">
                          <a:solidFill>
                            <a:srgbClr val="000000"/>
                          </a:solidFill>
                          <a:effectLst/>
                          <a:latin typeface="Arial Rounded MT Bold"/>
                        </a:rPr>
                        <a:t>NAME</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400" b="1" i="0" u="none" strike="noStrike">
                          <a:solidFill>
                            <a:srgbClr val="000000"/>
                          </a:solidFill>
                          <a:effectLst/>
                          <a:latin typeface="Arial Narrow"/>
                        </a:rPr>
                        <a:t>75.0%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400" b="1" i="0" u="none" strike="noStrike">
                          <a:solidFill>
                            <a:srgbClr val="000000"/>
                          </a:solidFill>
                          <a:effectLst/>
                          <a:latin typeface="Arial Narrow"/>
                        </a:rPr>
                        <a:t>85.0%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400" b="1" i="0" u="none" strike="noStrike">
                          <a:solidFill>
                            <a:srgbClr val="000000"/>
                          </a:solidFill>
                          <a:effectLst/>
                          <a:latin typeface="Arial Narrow"/>
                        </a:rPr>
                        <a:t>95.0%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400" b="1" i="0" u="none" strike="noStrike">
                          <a:solidFill>
                            <a:srgbClr val="000000"/>
                          </a:solidFill>
                          <a:effectLst/>
                          <a:latin typeface="Arial Narrow"/>
                        </a:rPr>
                        <a:t> </a:t>
                      </a:r>
                    </a:p>
                  </a:txBody>
                  <a:tcPr marL="4873" marR="4873" marT="48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400" b="1" i="0" u="none" strike="noStrike">
                          <a:solidFill>
                            <a:srgbClr val="000000"/>
                          </a:solidFill>
                          <a:effectLst/>
                          <a:latin typeface="Arial Narrow"/>
                        </a:rPr>
                        <a:t>70.0%</a:t>
                      </a:r>
                    </a:p>
                  </a:txBody>
                  <a:tcPr marL="4873" marR="4873" marT="48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400" b="1" i="0" u="none" strike="noStrike">
                          <a:solidFill>
                            <a:srgbClr val="000000"/>
                          </a:solidFill>
                          <a:effectLst/>
                          <a:latin typeface="Arial Narrow"/>
                        </a:rPr>
                        <a:t>80.0%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400" b="1" i="0" u="none" strike="noStrike">
                          <a:solidFill>
                            <a:srgbClr val="000000"/>
                          </a:solidFill>
                          <a:effectLst/>
                          <a:latin typeface="Arial Narrow"/>
                        </a:rPr>
                        <a:t>90.0%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4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400" b="1" i="0" u="none" strike="noStrike">
                          <a:solidFill>
                            <a:srgbClr val="000000"/>
                          </a:solidFill>
                          <a:effectLst/>
                          <a:latin typeface="Arial Narrow"/>
                        </a:rPr>
                        <a:t>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400" b="1" i="0" u="none" strike="noStrike">
                          <a:solidFill>
                            <a:srgbClr val="000000"/>
                          </a:solidFill>
                          <a:effectLst/>
                          <a:latin typeface="Arial Narrow"/>
                        </a:rPr>
                        <a:t>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400" b="1" i="0" u="none" strike="noStrike">
                          <a:solidFill>
                            <a:srgbClr val="000000"/>
                          </a:solidFill>
                          <a:effectLst/>
                          <a:latin typeface="Arial Narrow"/>
                        </a:rPr>
                        <a:t>0.0%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400" b="1" i="0" u="none" strike="noStrike">
                          <a:solidFill>
                            <a:srgbClr val="000000"/>
                          </a:solidFill>
                          <a:effectLst/>
                          <a:latin typeface="Arial Narrow"/>
                        </a:rPr>
                        <a:t> </a:t>
                      </a:r>
                    </a:p>
                  </a:txBody>
                  <a:tcPr marL="4873" marR="4873" marT="48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400" b="1" i="0" u="none" strike="noStrike">
                          <a:solidFill>
                            <a:srgbClr val="000000"/>
                          </a:solidFill>
                          <a:effectLst/>
                          <a:latin typeface="Arial Narrow"/>
                        </a:rPr>
                        <a:t>75.0%</a:t>
                      </a:r>
                    </a:p>
                  </a:txBody>
                  <a:tcPr marL="4873" marR="4873" marT="48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400" b="1" i="0" u="none" strike="noStrike">
                          <a:solidFill>
                            <a:srgbClr val="000000"/>
                          </a:solidFill>
                          <a:effectLst/>
                          <a:latin typeface="Arial Narrow"/>
                        </a:rPr>
                        <a:t>85.0%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400" b="1" i="0" u="none" strike="noStrike">
                          <a:solidFill>
                            <a:srgbClr val="000000"/>
                          </a:solidFill>
                          <a:effectLst/>
                          <a:latin typeface="Arial Narrow"/>
                        </a:rPr>
                        <a:t>95.0%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4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400" b="1" i="0" u="none" strike="noStrike">
                          <a:solidFill>
                            <a:srgbClr val="000000"/>
                          </a:solidFill>
                          <a:effectLst/>
                          <a:latin typeface="Arial Narrow"/>
                        </a:rPr>
                        <a:t>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400" b="1" i="0" u="none" strike="noStrike">
                          <a:solidFill>
                            <a:srgbClr val="000000"/>
                          </a:solidFill>
                          <a:effectLst/>
                          <a:latin typeface="Arial Narrow"/>
                        </a:rPr>
                        <a:t>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400" b="1" i="0" u="none" strike="noStrike">
                          <a:solidFill>
                            <a:srgbClr val="000000"/>
                          </a:solidFill>
                          <a:effectLst/>
                          <a:latin typeface="Arial Narrow"/>
                        </a:rPr>
                        <a:t>90.0%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4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400" b="1" i="0" u="none" strike="noStrike">
                          <a:solidFill>
                            <a:srgbClr val="000000"/>
                          </a:solidFill>
                          <a:effectLst/>
                          <a:latin typeface="Arial Narrow"/>
                        </a:rPr>
                        <a:t>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400" b="1" i="0" u="none" strike="noStrike">
                          <a:solidFill>
                            <a:srgbClr val="000000"/>
                          </a:solidFill>
                          <a:effectLst/>
                          <a:latin typeface="Arial Narrow"/>
                        </a:rPr>
                        <a:t>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400" b="1" i="0" u="none" strike="noStrike">
                          <a:solidFill>
                            <a:srgbClr val="000000"/>
                          </a:solidFill>
                          <a:effectLst/>
                          <a:latin typeface="Arial Narrow"/>
                        </a:rPr>
                        <a:t>0.0%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400" b="1" i="0" u="none" strike="noStrike">
                          <a:solidFill>
                            <a:srgbClr val="000000"/>
                          </a:solidFill>
                          <a:effectLst/>
                          <a:latin typeface="Arial Narrow"/>
                        </a:rPr>
                        <a:t> </a:t>
                      </a:r>
                    </a:p>
                  </a:txBody>
                  <a:tcPr marL="4873" marR="4873" marT="48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400" b="1" i="0" u="none" strike="noStrike">
                          <a:solidFill>
                            <a:srgbClr val="000000"/>
                          </a:solidFill>
                          <a:effectLst/>
                          <a:latin typeface="Arial Narrow"/>
                        </a:rPr>
                        <a:t>0.0%</a:t>
                      </a:r>
                    </a:p>
                  </a:txBody>
                  <a:tcPr marL="4873" marR="4873" marT="48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l" fontAlgn="ctr"/>
                      <a:r>
                        <a:rPr lang="en-US" sz="4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400" b="1" i="0" u="none" strike="noStrike">
                          <a:solidFill>
                            <a:srgbClr val="000000"/>
                          </a:solidFill>
                          <a:effectLst/>
                          <a:latin typeface="Arial Narrow"/>
                        </a:rPr>
                        <a:t>90.0%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400" b="1" i="0" u="none" strike="noStrike">
                          <a:solidFill>
                            <a:srgbClr val="000000"/>
                          </a:solidFill>
                          <a:effectLst/>
                          <a:latin typeface="Arial Narrow"/>
                        </a:rPr>
                        <a:t> </a:t>
                      </a:r>
                    </a:p>
                  </a:txBody>
                  <a:tcPr marL="4873" marR="4873" marT="48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400" b="1" i="0" u="none" strike="noStrike">
                          <a:solidFill>
                            <a:srgbClr val="000000"/>
                          </a:solidFill>
                          <a:effectLst/>
                          <a:latin typeface="Arial Narrow"/>
                        </a:rPr>
                        <a:t>90.0%</a:t>
                      </a:r>
                    </a:p>
                  </a:txBody>
                  <a:tcPr marL="4873" marR="4873" marT="48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r" fontAlgn="ctr"/>
                      <a:r>
                        <a:rPr lang="en-US" sz="400" b="1"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400" b="1" i="0" u="none" strike="noStrike">
                          <a:solidFill>
                            <a:srgbClr val="000000"/>
                          </a:solidFill>
                          <a:effectLst/>
                          <a:latin typeface="Arial Narrow"/>
                        </a:rPr>
                        <a:t>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991">
                <a:tc>
                  <a:txBody>
                    <a:bodyPr/>
                    <a:lstStyle/>
                    <a:p>
                      <a:pPr algn="l" fontAlgn="ctr"/>
                      <a:r>
                        <a:rPr lang="en-US" sz="700" b="0" i="0" u="none" strike="noStrike">
                          <a:solidFill>
                            <a:srgbClr val="000000"/>
                          </a:solidFill>
                          <a:effectLst/>
                          <a:latin typeface="Arial Narrow"/>
                        </a:rPr>
                        <a:t>Abelse, Josef</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160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140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155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245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175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200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225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155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120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135</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150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190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175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225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165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230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210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125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115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130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991">
                <a:tc>
                  <a:txBody>
                    <a:bodyPr/>
                    <a:lstStyle/>
                    <a:p>
                      <a:pPr algn="l" fontAlgn="ctr"/>
                      <a:r>
                        <a:rPr lang="en-US" sz="700" b="0" i="0" u="none" strike="noStrike">
                          <a:solidFill>
                            <a:srgbClr val="000000"/>
                          </a:solidFill>
                          <a:effectLst/>
                          <a:latin typeface="Arial Narrow"/>
                        </a:rPr>
                        <a:t>Bailey, Steven</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140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105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120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135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220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155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180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200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115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90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 </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110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145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135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190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165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190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175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115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105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120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991">
                <a:tc>
                  <a:txBody>
                    <a:bodyPr/>
                    <a:lstStyle/>
                    <a:p>
                      <a:pPr algn="l" fontAlgn="ctr"/>
                      <a:r>
                        <a:rPr lang="en-US" sz="700" b="0" i="0" u="none" strike="noStrike">
                          <a:solidFill>
                            <a:srgbClr val="000000"/>
                          </a:solidFill>
                          <a:effectLst/>
                          <a:latin typeface="Arial Narrow"/>
                        </a:rPr>
                        <a:t>Bogle, Eddy</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130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100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115</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125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300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210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240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270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145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110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125</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140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165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150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175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145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165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150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110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110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991">
                <a:tc>
                  <a:txBody>
                    <a:bodyPr/>
                    <a:lstStyle/>
                    <a:p>
                      <a:pPr algn="l" fontAlgn="ctr"/>
                      <a:r>
                        <a:rPr lang="en-US" sz="700" b="0" i="0" u="none" strike="noStrike">
                          <a:solidFill>
                            <a:srgbClr val="000000"/>
                          </a:solidFill>
                          <a:effectLst/>
                          <a:latin typeface="Arial Narrow"/>
                        </a:rPr>
                        <a:t>Chao, Josh</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145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110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125</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140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330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235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265</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300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dirty="0">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170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130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145</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165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160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145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185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120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215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195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115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105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120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991">
                <a:tc>
                  <a:txBody>
                    <a:bodyPr/>
                    <a:lstStyle/>
                    <a:p>
                      <a:pPr algn="l" fontAlgn="ctr"/>
                      <a:r>
                        <a:rPr lang="en-US" sz="700" b="0" i="0" u="none" strike="noStrike">
                          <a:solidFill>
                            <a:srgbClr val="000000"/>
                          </a:solidFill>
                          <a:effectLst/>
                          <a:latin typeface="Arial Narrow"/>
                        </a:rPr>
                        <a:t>Dioubate, Alpha</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135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105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115</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130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190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135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155</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175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150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115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130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145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145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135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180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120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225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205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110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115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991">
                <a:tc>
                  <a:txBody>
                    <a:bodyPr/>
                    <a:lstStyle/>
                    <a:p>
                      <a:pPr algn="l" fontAlgn="ctr"/>
                      <a:r>
                        <a:rPr lang="en-US" sz="700" b="0" i="0" u="none" strike="noStrike">
                          <a:solidFill>
                            <a:srgbClr val="000000"/>
                          </a:solidFill>
                          <a:effectLst/>
                          <a:latin typeface="Arial Narrow"/>
                        </a:rPr>
                        <a:t>Dioubate, Mamaoudou</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155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120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135</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150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235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165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190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215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125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95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110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120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225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205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200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185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170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90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85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85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991">
                <a:tc>
                  <a:txBody>
                    <a:bodyPr/>
                    <a:lstStyle/>
                    <a:p>
                      <a:pPr algn="l" fontAlgn="ctr"/>
                      <a:r>
                        <a:rPr lang="en-US" sz="700" b="0" i="0" u="none" strike="noStrike">
                          <a:solidFill>
                            <a:srgbClr val="000000"/>
                          </a:solidFill>
                          <a:effectLst/>
                          <a:latin typeface="Arial Narrow"/>
                        </a:rPr>
                        <a:t>DiTommaso, Sal</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190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145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165</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185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205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145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165</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185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dirty="0">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dirty="0">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dirty="0">
                          <a:solidFill>
                            <a:srgbClr val="000000"/>
                          </a:solidFill>
                          <a:effectLst/>
                          <a:latin typeface="Arial Narrow"/>
                        </a:rPr>
                        <a:t>150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115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130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145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140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130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115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135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125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90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85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991">
                <a:tc>
                  <a:txBody>
                    <a:bodyPr/>
                    <a:lstStyle/>
                    <a:p>
                      <a:pPr algn="l" fontAlgn="ctr"/>
                      <a:r>
                        <a:rPr lang="en-US" sz="700" b="0" i="0" u="none" strike="noStrike">
                          <a:solidFill>
                            <a:srgbClr val="000000"/>
                          </a:solidFill>
                          <a:effectLst/>
                          <a:latin typeface="Arial Narrow"/>
                        </a:rPr>
                        <a:t>Gamboa, Jose</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140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105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120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135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285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200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230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260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145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110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125</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dirty="0">
                          <a:solidFill>
                            <a:srgbClr val="000000"/>
                          </a:solidFill>
                          <a:effectLst/>
                          <a:latin typeface="Arial Narrow"/>
                        </a:rPr>
                        <a:t>140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150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135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215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120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175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160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115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105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115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991">
                <a:tc>
                  <a:txBody>
                    <a:bodyPr/>
                    <a:lstStyle/>
                    <a:p>
                      <a:pPr algn="l" fontAlgn="ctr"/>
                      <a:r>
                        <a:rPr lang="en-US" sz="700" b="0" i="0" u="none" strike="noStrike">
                          <a:solidFill>
                            <a:srgbClr val="000000"/>
                          </a:solidFill>
                          <a:effectLst/>
                          <a:latin typeface="Arial Narrow"/>
                        </a:rPr>
                        <a:t>Kurzatkowski, Mariusz</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85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65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75</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85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170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120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140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155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105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80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90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100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185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170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130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135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125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115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105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95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991">
                <a:tc>
                  <a:txBody>
                    <a:bodyPr/>
                    <a:lstStyle/>
                    <a:p>
                      <a:pPr algn="l" fontAlgn="ctr"/>
                      <a:r>
                        <a:rPr lang="en-US" sz="700" b="0" i="0" u="none" strike="noStrike">
                          <a:solidFill>
                            <a:srgbClr val="000000"/>
                          </a:solidFill>
                          <a:effectLst/>
                          <a:latin typeface="Arial Narrow"/>
                        </a:rPr>
                        <a:t>Martins, Tiago</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140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105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120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135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255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180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205</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230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145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110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125</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140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155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140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160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135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150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135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105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95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991">
                <a:tc>
                  <a:txBody>
                    <a:bodyPr/>
                    <a:lstStyle/>
                    <a:p>
                      <a:pPr algn="l" fontAlgn="ctr"/>
                      <a:r>
                        <a:rPr lang="en-US" sz="700" b="0" i="0" u="none" strike="noStrike">
                          <a:solidFill>
                            <a:srgbClr val="000000"/>
                          </a:solidFill>
                          <a:effectLst/>
                          <a:latin typeface="Arial Narrow"/>
                        </a:rPr>
                        <a:t>Menzies, Jesse</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215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165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185</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205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335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235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270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305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205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155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175</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195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235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215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205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235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215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195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155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140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125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991">
                <a:tc>
                  <a:txBody>
                    <a:bodyPr/>
                    <a:lstStyle/>
                    <a:p>
                      <a:pPr algn="l" fontAlgn="ctr"/>
                      <a:r>
                        <a:rPr lang="en-US" sz="700" b="0" i="0" u="none" strike="noStrike">
                          <a:solidFill>
                            <a:srgbClr val="000000"/>
                          </a:solidFill>
                          <a:effectLst/>
                          <a:latin typeface="Arial Narrow"/>
                        </a:rPr>
                        <a:t>Nobre, Manny</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145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110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125</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140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260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185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210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235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160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120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140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155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185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170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165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175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160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115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105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115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991">
                <a:tc>
                  <a:txBody>
                    <a:bodyPr/>
                    <a:lstStyle/>
                    <a:p>
                      <a:pPr algn="l" fontAlgn="ctr"/>
                      <a:r>
                        <a:rPr lang="en-US" sz="700" b="0" i="0" u="none" strike="noStrike">
                          <a:solidFill>
                            <a:srgbClr val="000000"/>
                          </a:solidFill>
                          <a:effectLst/>
                          <a:latin typeface="Arial Narrow"/>
                        </a:rPr>
                        <a:t>Obasi, Thomas</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135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105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115</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130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235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165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190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215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130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100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115</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125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205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185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180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dirty="0">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165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190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175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115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105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115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991">
                <a:tc>
                  <a:txBody>
                    <a:bodyPr/>
                    <a:lstStyle/>
                    <a:p>
                      <a:pPr algn="l" fontAlgn="ctr"/>
                      <a:r>
                        <a:rPr lang="en-US" sz="700" b="0" i="0" u="none" strike="noStrike">
                          <a:solidFill>
                            <a:srgbClr val="000000"/>
                          </a:solidFill>
                          <a:effectLst/>
                          <a:latin typeface="Arial Narrow"/>
                        </a:rPr>
                        <a:t>Occhialini, Anthony</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160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120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140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155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195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140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160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180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155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120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135</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150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215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195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160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dirty="0">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195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195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180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125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115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135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991">
                <a:tc>
                  <a:txBody>
                    <a:bodyPr/>
                    <a:lstStyle/>
                    <a:p>
                      <a:pPr algn="l" fontAlgn="ctr"/>
                      <a:r>
                        <a:rPr lang="en-US" sz="700" b="0" i="0" u="none" strike="noStrike">
                          <a:solidFill>
                            <a:srgbClr val="000000"/>
                          </a:solidFill>
                          <a:effectLst/>
                          <a:latin typeface="Arial Narrow"/>
                        </a:rPr>
                        <a:t>Taglianetti, Nick</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190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145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165</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185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275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195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220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250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160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120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140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155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185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170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185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180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180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125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115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120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991">
                <a:tc>
                  <a:txBody>
                    <a:bodyPr/>
                    <a:lstStyle/>
                    <a:p>
                      <a:pPr algn="l" fontAlgn="ctr"/>
                      <a:r>
                        <a:rPr lang="en-US" sz="700" b="0" i="0" u="none" strike="noStrike">
                          <a:solidFill>
                            <a:srgbClr val="000000"/>
                          </a:solidFill>
                          <a:effectLst/>
                          <a:latin typeface="Arial Narrow"/>
                        </a:rPr>
                        <a:t>Walmsley, Stephen</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150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115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130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145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220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155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180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200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125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95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110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120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130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120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170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120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dirty="0">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155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140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90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110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991">
                <a:tc>
                  <a:txBody>
                    <a:bodyPr/>
                    <a:lstStyle/>
                    <a:p>
                      <a:pPr algn="l" fontAlgn="ctr"/>
                      <a:r>
                        <a:rPr lang="en-US" sz="700" b="0" i="0" u="none" strike="noStrike">
                          <a:solidFill>
                            <a:srgbClr val="000000"/>
                          </a:solidFill>
                          <a:effectLst/>
                          <a:latin typeface="Arial Narrow"/>
                        </a:rPr>
                        <a:t>Walsh, Ben</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200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150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170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190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295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210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240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270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195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150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170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190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250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225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235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255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195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180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140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130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125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991">
                <a:tc>
                  <a:txBody>
                    <a:bodyPr/>
                    <a:lstStyle/>
                    <a:p>
                      <a:pPr algn="l" fontAlgn="ctr"/>
                      <a:r>
                        <a:rPr lang="en-US" sz="700" b="0" i="0" u="none" strike="noStrike">
                          <a:solidFill>
                            <a:srgbClr val="000000"/>
                          </a:solidFill>
                          <a:effectLst/>
                          <a:latin typeface="Arial Narrow"/>
                        </a:rPr>
                        <a:t>Wilson, Reese</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180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135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155</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175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290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205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235</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265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170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130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145</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165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205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185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175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170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190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175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125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115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135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991">
                <a:tc>
                  <a:txBody>
                    <a:bodyPr/>
                    <a:lstStyle/>
                    <a:p>
                      <a:pPr algn="l" fontAlgn="ctr"/>
                      <a:r>
                        <a:rPr lang="en-US" sz="700" b="0"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dirty="0">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dirty="0">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349785691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CSU" pitchFamily="2" charset="0"/>
              </a:rPr>
              <a:t>Max Chart</a:t>
            </a:r>
            <a:endParaRPr lang="en-US" dirty="0">
              <a:latin typeface="CCSU" pitchFamily="2" charset="0"/>
            </a:endParaRPr>
          </a:p>
        </p:txBody>
      </p:sp>
      <p:pic>
        <p:nvPicPr>
          <p:cNvPr id="4" name="Picture 3" descr="Small Strength Logo.JPG"/>
          <p:cNvPicPr>
            <a:picLocks noChangeAspect="1"/>
          </p:cNvPicPr>
          <p:nvPr/>
        </p:nvPicPr>
        <p:blipFill>
          <a:blip r:embed="rId2" cstate="print"/>
          <a:stretch>
            <a:fillRect/>
          </a:stretch>
        </p:blipFill>
        <p:spPr>
          <a:xfrm>
            <a:off x="2148840" y="2971800"/>
            <a:ext cx="2560320" cy="233172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a:stretch>
            <a:fillRect/>
          </a:stretch>
        </p:blipFill>
        <p:spPr bwMode="auto">
          <a:xfrm>
            <a:off x="381000" y="557213"/>
            <a:ext cx="6096000" cy="8029575"/>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395288" y="557213"/>
            <a:ext cx="6067425" cy="8029575"/>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a:stretch>
            <a:fillRect/>
          </a:stretch>
        </p:blipFill>
        <p:spPr bwMode="auto">
          <a:xfrm>
            <a:off x="414338" y="557213"/>
            <a:ext cx="6029325" cy="8029575"/>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CSU" pitchFamily="2" charset="0"/>
              </a:rPr>
              <a:t>Alternate Lifts</a:t>
            </a:r>
            <a:endParaRPr lang="en-US" dirty="0">
              <a:latin typeface="CCSU" pitchFamily="2" charset="0"/>
            </a:endParaRPr>
          </a:p>
        </p:txBody>
      </p:sp>
      <p:pic>
        <p:nvPicPr>
          <p:cNvPr id="5" name="Picture 4" descr="Small Strength Logo.JPG"/>
          <p:cNvPicPr>
            <a:picLocks noChangeAspect="1"/>
          </p:cNvPicPr>
          <p:nvPr/>
        </p:nvPicPr>
        <p:blipFill>
          <a:blip r:embed="rId2" cstate="print"/>
          <a:stretch>
            <a:fillRect/>
          </a:stretch>
        </p:blipFill>
        <p:spPr>
          <a:xfrm>
            <a:off x="1805940" y="2590800"/>
            <a:ext cx="3246120" cy="271272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45720" y="91443"/>
          <a:ext cx="6766560" cy="9052557"/>
        </p:xfrm>
        <a:graphic>
          <a:graphicData uri="http://schemas.openxmlformats.org/drawingml/2006/table">
            <a:tbl>
              <a:tblPr/>
              <a:tblGrid>
                <a:gridCol w="751840"/>
                <a:gridCol w="751840"/>
                <a:gridCol w="751840"/>
                <a:gridCol w="2255520"/>
                <a:gridCol w="751840"/>
                <a:gridCol w="751840"/>
                <a:gridCol w="751840"/>
              </a:tblGrid>
              <a:tr h="1270359">
                <a:tc gridSpan="7">
                  <a:txBody>
                    <a:bodyPr/>
                    <a:lstStyle/>
                    <a:p>
                      <a:pPr algn="ctr" fontAlgn="b"/>
                      <a:r>
                        <a:rPr lang="en-US" sz="2400" b="1" i="0" u="none" strike="noStrike" dirty="0">
                          <a:latin typeface="Arial"/>
                        </a:rPr>
                        <a:t>List Of Alternative Exercises</a:t>
                      </a:r>
                    </a:p>
                  </a:txBody>
                  <a:tcPr marL="7937" marR="7937" marT="7937"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763485">
                <a:tc gridSpan="3">
                  <a:txBody>
                    <a:bodyPr/>
                    <a:lstStyle/>
                    <a:p>
                      <a:pPr algn="ctr" fontAlgn="b"/>
                      <a:r>
                        <a:rPr lang="en-US" sz="1800" b="1" i="0" u="none" strike="noStrike" dirty="0">
                          <a:latin typeface="Arial"/>
                        </a:rPr>
                        <a:t>Lower Body</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800" b="1" i="0" u="none" strike="noStrike" dirty="0">
                          <a:latin typeface="Arial"/>
                        </a:rPr>
                        <a:t>Upper Body</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800" b="1" i="0" u="none" strike="noStrike" dirty="0">
                          <a:latin typeface="Arial"/>
                        </a:rPr>
                        <a:t>Explosive/Olympic</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539901">
                <a:tc gridSpan="3">
                  <a:txBody>
                    <a:bodyPr/>
                    <a:lstStyle/>
                    <a:p>
                      <a:pPr algn="ctr" fontAlgn="b"/>
                      <a:r>
                        <a:rPr lang="en-US" sz="1600" b="0" i="0" u="none" strike="noStrike" dirty="0">
                          <a:latin typeface="Arial"/>
                        </a:rPr>
                        <a:t>DB </a:t>
                      </a:r>
                      <a:r>
                        <a:rPr lang="en-US" sz="1600" b="0" i="0" u="none" strike="noStrike" dirty="0" err="1">
                          <a:latin typeface="Arial"/>
                        </a:rPr>
                        <a:t>Backsquat</a:t>
                      </a:r>
                      <a:endParaRPr lang="en-US" sz="1600" b="0" i="0" u="none" strike="noStrike" dirty="0">
                        <a:latin typeface="Arial"/>
                      </a:endParaRP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600" b="0" i="0" u="none" strike="noStrike">
                          <a:latin typeface="Arial"/>
                        </a:rPr>
                        <a:t>Barbell Bench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600" b="0" i="0" u="none" strike="noStrike">
                          <a:latin typeface="Arial"/>
                        </a:rPr>
                        <a:t>Barbell Power Clean</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539901">
                <a:tc gridSpan="3">
                  <a:txBody>
                    <a:bodyPr/>
                    <a:lstStyle/>
                    <a:p>
                      <a:pPr algn="ctr" fontAlgn="b"/>
                      <a:r>
                        <a:rPr lang="en-US" sz="1600" b="0" i="0" u="none" strike="noStrike" dirty="0">
                          <a:latin typeface="Arial"/>
                        </a:rPr>
                        <a:t>DB </a:t>
                      </a:r>
                      <a:r>
                        <a:rPr lang="en-US" sz="1600" b="0" i="0" u="none" strike="noStrike" dirty="0" err="1">
                          <a:latin typeface="Arial"/>
                        </a:rPr>
                        <a:t>Frontsquat</a:t>
                      </a:r>
                      <a:endParaRPr lang="en-US" sz="1600" b="0" i="0" u="none" strike="noStrike" dirty="0">
                        <a:latin typeface="Arial"/>
                      </a:endParaRP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600" b="0" i="0" u="none" strike="noStrike">
                          <a:latin typeface="Arial"/>
                        </a:rPr>
                        <a:t>DB Bench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600" b="0" i="0" u="none" strike="noStrike">
                          <a:latin typeface="Arial"/>
                        </a:rPr>
                        <a:t>DB Power Clean</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539901">
                <a:tc gridSpan="3">
                  <a:txBody>
                    <a:bodyPr/>
                    <a:lstStyle/>
                    <a:p>
                      <a:pPr algn="ctr" fontAlgn="b"/>
                      <a:r>
                        <a:rPr lang="en-US" sz="1600" b="0" i="0" u="none" strike="noStrike" dirty="0">
                          <a:latin typeface="Arial"/>
                        </a:rPr>
                        <a:t>Trap Bar Dead Lift</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600" b="0" i="0" u="none" strike="noStrike" dirty="0">
                          <a:latin typeface="Arial"/>
                        </a:rPr>
                        <a:t>Smith Machine Bench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600" b="0" i="0" u="none" strike="noStrike">
                          <a:latin typeface="Arial"/>
                        </a:rPr>
                        <a:t>Barbell Jump Shrug</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539901">
                <a:tc gridSpan="3">
                  <a:txBody>
                    <a:bodyPr/>
                    <a:lstStyle/>
                    <a:p>
                      <a:pPr algn="ctr" fontAlgn="b"/>
                      <a:r>
                        <a:rPr lang="en-US" sz="1600" b="0" i="0" u="none" strike="noStrike">
                          <a:latin typeface="Arial"/>
                        </a:rPr>
                        <a:t>Barbell Dead Lift</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600" b="0" i="0" u="none" strike="noStrike">
                          <a:latin typeface="Arial"/>
                        </a:rPr>
                        <a:t>Barbell Incline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600" b="0" i="0" u="none" strike="noStrike">
                          <a:latin typeface="Arial"/>
                        </a:rPr>
                        <a:t>DB Jump Shrug</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539901">
                <a:tc gridSpan="3">
                  <a:txBody>
                    <a:bodyPr/>
                    <a:lstStyle/>
                    <a:p>
                      <a:pPr algn="ctr" fontAlgn="b"/>
                      <a:r>
                        <a:rPr lang="en-US" sz="1600" b="0" i="0" u="none" strike="noStrike">
                          <a:latin typeface="Arial"/>
                        </a:rPr>
                        <a:t>Leg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600" b="0" i="0" u="none" strike="noStrike" dirty="0">
                          <a:latin typeface="Arial"/>
                        </a:rPr>
                        <a:t>DB Incline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600" b="0" i="0" u="none" strike="noStrike">
                          <a:latin typeface="Arial"/>
                        </a:rPr>
                        <a:t>Power Pull</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539901">
                <a:tc gridSpan="3">
                  <a:txBody>
                    <a:bodyPr/>
                    <a:lstStyle/>
                    <a:p>
                      <a:pPr algn="ctr" fontAlgn="b"/>
                      <a:r>
                        <a:rPr lang="en-US" sz="1600" b="0" i="0" u="none" strike="noStrike">
                          <a:latin typeface="Arial"/>
                        </a:rPr>
                        <a:t>Smith Machine Backsquat</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600" b="0" i="0" u="none" strike="noStrike">
                          <a:latin typeface="Arial"/>
                        </a:rPr>
                        <a:t>Smith Machine Incine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600" b="0" i="0" u="none" strike="noStrike" dirty="0">
                          <a:latin typeface="Arial"/>
                        </a:rPr>
                        <a:t>DB Power Pull</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539901">
                <a:tc gridSpan="3">
                  <a:txBody>
                    <a:bodyPr/>
                    <a:lstStyle/>
                    <a:p>
                      <a:pPr algn="ctr" fontAlgn="b"/>
                      <a:r>
                        <a:rPr lang="en-US" sz="1600" b="0" i="0" u="none" strike="noStrike">
                          <a:latin typeface="Arial"/>
                        </a:rPr>
                        <a:t>Smith Machine Frontsquat</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600" b="0" i="0" u="none" strike="noStrike">
                          <a:latin typeface="Arial"/>
                        </a:rPr>
                        <a:t>Barbell Shoulder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600" b="0" i="0" u="none" strike="noStrike" dirty="0">
                          <a:latin typeface="Arial"/>
                        </a:rPr>
                        <a:t>Barbell Push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539901">
                <a:tc gridSpan="3">
                  <a:txBody>
                    <a:bodyPr/>
                    <a:lstStyle/>
                    <a:p>
                      <a:pPr algn="ctr" fontAlgn="b"/>
                      <a:r>
                        <a:rPr lang="en-US" sz="1600" b="0" i="0" u="none" strike="noStrike">
                          <a:latin typeface="Arial"/>
                        </a:rPr>
                        <a:t>Full Body Squat</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600" b="0" i="0" u="none" strike="noStrike">
                          <a:latin typeface="Arial"/>
                        </a:rPr>
                        <a:t>DB Shoulder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600" b="0" i="0" u="none" strike="noStrike" dirty="0">
                          <a:latin typeface="Arial"/>
                        </a:rPr>
                        <a:t>DB Push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539901">
                <a:tc gridSpan="3">
                  <a:txBody>
                    <a:bodyPr/>
                    <a:lstStyle/>
                    <a:p>
                      <a:pPr algn="ctr" fontAlgn="b"/>
                      <a:r>
                        <a:rPr lang="en-US" sz="1600" b="0" i="0" u="none" strike="noStrike">
                          <a:latin typeface="Arial"/>
                        </a:rPr>
                        <a:t>Single Leg Leg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600" b="0" i="0" u="none" strike="noStrike">
                          <a:latin typeface="Arial"/>
                        </a:rPr>
                        <a:t>Smith Machine Shoulder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600" b="0" i="0" u="none" strike="noStrike" dirty="0">
                          <a:latin typeface="Arial"/>
                        </a:rPr>
                        <a:t>Single Arm DB Push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539901">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600" b="0" i="0" u="none" strike="noStrike">
                          <a:latin typeface="Arial"/>
                        </a:rPr>
                        <a:t>Single Arm Bentover Row</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600" b="0" i="0" u="none" strike="noStrike">
                          <a:latin typeface="Arial"/>
                        </a:rPr>
                        <a:t>Box Jumps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539901">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600" b="0" i="0" u="none" strike="noStrike">
                          <a:latin typeface="Arial"/>
                        </a:rPr>
                        <a:t>Barbell Upright Row</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dirty="0">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539901">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600" b="0" i="0" u="none" strike="noStrike">
                          <a:latin typeface="Arial"/>
                        </a:rPr>
                        <a:t>DB Upright Row</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dirty="0">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539901">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600" b="0" i="0" u="none" strike="noStrike">
                          <a:latin typeface="Arial"/>
                        </a:rPr>
                        <a:t>Smith Machine Upright Row</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dirty="0">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TotalTime>
  <Words>4428</Words>
  <Application>Microsoft Office PowerPoint</Application>
  <PresentationFormat>On-screen Show (4:3)</PresentationFormat>
  <Paragraphs>2930</Paragraphs>
  <Slides>29</Slides>
  <Notes>0</Notes>
  <HiddenSlides>0</HiddenSlides>
  <MMClips>0</MMClips>
  <ScaleCrop>false</ScaleCrop>
  <HeadingPairs>
    <vt:vector size="4" baseType="variant">
      <vt:variant>
        <vt:lpstr>Theme</vt:lpstr>
      </vt:variant>
      <vt:variant>
        <vt:i4>3</vt:i4>
      </vt:variant>
      <vt:variant>
        <vt:lpstr>Slide Titles</vt:lpstr>
      </vt:variant>
      <vt:variant>
        <vt:i4>29</vt:i4>
      </vt:variant>
    </vt:vector>
  </HeadingPairs>
  <TitlesOfParts>
    <vt:vector size="32" baseType="lpstr">
      <vt:lpstr>Office Theme</vt:lpstr>
      <vt:lpstr>1_Office Theme</vt:lpstr>
      <vt:lpstr>2_Office Theme</vt:lpstr>
      <vt:lpstr>Blue Devil Men’s Soccer</vt:lpstr>
      <vt:lpstr>Slide 2</vt:lpstr>
      <vt:lpstr>Abdominals/Low Back</vt:lpstr>
      <vt:lpstr>Slide 4</vt:lpstr>
      <vt:lpstr>Slide 5</vt:lpstr>
      <vt:lpstr>Slide 6</vt:lpstr>
      <vt:lpstr>Slide 7</vt:lpstr>
      <vt:lpstr>Slide 8</vt:lpstr>
      <vt:lpstr>Workout</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Max Sheet</vt:lpstr>
      <vt:lpstr>Slide 23</vt:lpstr>
      <vt:lpstr>Max Chart</vt:lpstr>
      <vt:lpstr>Slide 25</vt:lpstr>
      <vt:lpstr>Slide 26</vt:lpstr>
      <vt:lpstr>Slide 27</vt:lpstr>
      <vt:lpstr>Alternate Lifts</vt:lpstr>
      <vt:lpstr>Slide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Devil Men’s Soccer</dc:title>
  <dc:creator>Phillip</dc:creator>
  <cp:lastModifiedBy>CCSU</cp:lastModifiedBy>
  <cp:revision>8</cp:revision>
  <dcterms:created xsi:type="dcterms:W3CDTF">2011-05-11T03:48:40Z</dcterms:created>
  <dcterms:modified xsi:type="dcterms:W3CDTF">2012-05-04T11:37:07Z</dcterms:modified>
</cp:coreProperties>
</file>