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488"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73B22B-DA41-4339-8F43-F5FCAB56216E}"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73B22B-DA41-4339-8F43-F5FCAB56216E}"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73B22B-DA41-4339-8F43-F5FCAB56216E}"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73B22B-DA41-4339-8F43-F5FCAB56216E}"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73B22B-DA41-4339-8F43-F5FCAB56216E}" type="datetimeFigureOut">
              <a:rPr lang="en-US" smtClean="0"/>
              <a:pPr/>
              <a:t>5/2/2012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73B22B-DA41-4339-8F43-F5FCAB56216E}" type="datetimeFigureOut">
              <a:rPr lang="en-US" smtClean="0"/>
              <a:pPr/>
              <a:t>5/2/2012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73B22B-DA41-4339-8F43-F5FCAB56216E}" type="datetimeFigureOut">
              <a:rPr lang="en-US" smtClean="0"/>
              <a:pPr/>
              <a:t>5/2/2012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73B22B-DA41-4339-8F43-F5FCAB56216E}"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73B22B-DA41-4339-8F43-F5FCAB56216E}" type="datetimeFigureOut">
              <a:rPr lang="en-US" smtClean="0"/>
              <a:pPr/>
              <a:t>5/2/2012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73B22B-DA41-4339-8F43-F5FCAB56216E}"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73B22B-DA41-4339-8F43-F5FCAB56216E}" type="datetimeFigureOut">
              <a:rPr lang="en-US" smtClean="0"/>
              <a:pPr/>
              <a:t>5/2/2012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9F17-985F-478A-A88B-466160B7F2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573B22B-DA41-4339-8F43-F5FCAB56216E}" type="datetimeFigureOut">
              <a:rPr lang="en-US" smtClean="0"/>
              <a:pPr/>
              <a:t>5/2/2012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8709F17-985F-478A-A88B-466160B7F2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533400"/>
            <a:ext cx="5829300" cy="1960033"/>
          </a:xfrm>
        </p:spPr>
        <p:txBody>
          <a:bodyPr/>
          <a:lstStyle/>
          <a:p>
            <a:r>
              <a:rPr lang="en-US" dirty="0" smtClean="0">
                <a:latin typeface="CCSU" pitchFamily="2" charset="0"/>
              </a:rPr>
              <a:t>Blue Devil </a:t>
            </a:r>
            <a:br>
              <a:rPr lang="en-US" dirty="0" smtClean="0">
                <a:latin typeface="CCSU" pitchFamily="2" charset="0"/>
              </a:rPr>
            </a:br>
            <a:r>
              <a:rPr lang="en-US" dirty="0" smtClean="0">
                <a:latin typeface="CCSU" pitchFamily="2" charset="0"/>
              </a:rPr>
              <a:t>Men’s Soccer</a:t>
            </a:r>
            <a:endParaRPr lang="en-US" dirty="0">
              <a:latin typeface="CCSU" pitchFamily="2" charset="0"/>
            </a:endParaRPr>
          </a:p>
        </p:txBody>
      </p:sp>
      <p:sp>
        <p:nvSpPr>
          <p:cNvPr id="3" name="Subtitle 2"/>
          <p:cNvSpPr>
            <a:spLocks noGrp="1"/>
          </p:cNvSpPr>
          <p:nvPr>
            <p:ph type="subTitle" idx="1"/>
          </p:nvPr>
        </p:nvSpPr>
        <p:spPr>
          <a:xfrm>
            <a:off x="1028700" y="2819400"/>
            <a:ext cx="4800600" cy="2336800"/>
          </a:xfrm>
        </p:spPr>
        <p:txBody>
          <a:bodyPr/>
          <a:lstStyle/>
          <a:p>
            <a:r>
              <a:rPr lang="en-US" dirty="0" smtClean="0">
                <a:latin typeface="CCSU" pitchFamily="2" charset="0"/>
              </a:rPr>
              <a:t>Summer Bodyweight Circuit</a:t>
            </a:r>
          </a:p>
          <a:p>
            <a:r>
              <a:rPr lang="en-US" dirty="0" smtClean="0">
                <a:latin typeface="CCSU" pitchFamily="2" charset="0"/>
              </a:rPr>
              <a:t>Summer </a:t>
            </a:r>
            <a:r>
              <a:rPr lang="en-US" dirty="0" smtClean="0">
                <a:latin typeface="CCSU" pitchFamily="2" charset="0"/>
              </a:rPr>
              <a:t>2012</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400300" y="5715000"/>
            <a:ext cx="2057400" cy="20726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304801"/>
            <a:ext cx="6172200" cy="7863418"/>
          </a:xfrm>
        </p:spPr>
        <p:txBody>
          <a:bodyPr>
            <a:normAutofit fontScale="92500" lnSpcReduction="20000"/>
          </a:bodyPr>
          <a:lstStyle/>
          <a:p>
            <a:pPr>
              <a:buNone/>
            </a:pPr>
            <a:r>
              <a:rPr lang="en-US" dirty="0" smtClean="0"/>
              <a:t>Blue Devils,</a:t>
            </a:r>
          </a:p>
          <a:p>
            <a:pPr>
              <a:buNone/>
            </a:pPr>
            <a:endParaRPr lang="en-US" dirty="0" smtClean="0"/>
          </a:p>
          <a:p>
            <a:pPr>
              <a:buNone/>
            </a:pPr>
            <a:r>
              <a:rPr lang="en-US" dirty="0"/>
              <a:t>	</a:t>
            </a:r>
            <a:r>
              <a:rPr lang="en-US" dirty="0" smtClean="0"/>
              <a:t>If you are a returner to the program hopefully you did well on your final exams and are ready for the summer. If you are new to the program, welcome. In this packet there is a 12 week bodyweight circuit that will maintain your strength in preparation for the upcoming season. There are videos on the website so, if are confused by an exercise just click on a video and the video will show you how to perform the exercise. If you have any questions please email me at </a:t>
            </a:r>
            <a:r>
              <a:rPr lang="en-US" dirty="0" smtClean="0">
                <a:hlinkClick r:id="rId2"/>
              </a:rPr>
              <a:t>st_giampap@mail.ccsu.edu</a:t>
            </a:r>
            <a:r>
              <a:rPr lang="en-US" dirty="0" smtClean="0"/>
              <a:t>. Have a great summer!</a:t>
            </a:r>
          </a:p>
          <a:p>
            <a:pPr>
              <a:buNone/>
            </a:pPr>
            <a:r>
              <a:rPr lang="en-US" dirty="0"/>
              <a:t>	</a:t>
            </a:r>
            <a:r>
              <a:rPr lang="en-US" dirty="0" smtClean="0"/>
              <a:t>			Sincerely,</a:t>
            </a:r>
          </a:p>
          <a:p>
            <a:pPr>
              <a:buNone/>
            </a:pPr>
            <a:r>
              <a:rPr lang="en-US" dirty="0"/>
              <a:t>	</a:t>
            </a:r>
            <a:r>
              <a:rPr lang="en-US" dirty="0" smtClean="0"/>
              <a:t>			</a:t>
            </a:r>
            <a:r>
              <a:rPr lang="en-US" dirty="0"/>
              <a:t>	</a:t>
            </a:r>
            <a:r>
              <a:rPr lang="en-US" dirty="0" smtClean="0"/>
              <a:t>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Body Weight Circuit</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034540" y="3048000"/>
            <a:ext cx="2788920" cy="22555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88658"/>
          <a:ext cx="6766560" cy="9055342"/>
        </p:xfrm>
        <a:graphic>
          <a:graphicData uri="http://schemas.openxmlformats.org/drawingml/2006/table">
            <a:tbl>
              <a:tblPr/>
              <a:tblGrid>
                <a:gridCol w="751840"/>
                <a:gridCol w="751840"/>
                <a:gridCol w="751840"/>
                <a:gridCol w="751840"/>
                <a:gridCol w="751840"/>
                <a:gridCol w="751840"/>
                <a:gridCol w="751840"/>
                <a:gridCol w="751840"/>
                <a:gridCol w="751840"/>
              </a:tblGrid>
              <a:tr h="373746">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75" marR="4075" marT="407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10">
                <a:tc gridSpan="9">
                  <a:txBody>
                    <a:bodyPr/>
                    <a:lstStyle/>
                    <a:p>
                      <a:pPr algn="ctr" fontAlgn="b"/>
                      <a:r>
                        <a:rPr lang="en-US" sz="1800" b="1" i="0" u="none" strike="noStrike" dirty="0">
                          <a:solidFill>
                            <a:srgbClr val="000000"/>
                          </a:solidFill>
                          <a:latin typeface="Calibri"/>
                        </a:rPr>
                        <a:t>Summer Program</a:t>
                      </a:r>
                    </a:p>
                  </a:txBody>
                  <a:tcPr marL="4075" marR="4075" marT="407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1409">
                <a:tc gridSpan="9">
                  <a:txBody>
                    <a:bodyPr/>
                    <a:lstStyle/>
                    <a:p>
                      <a:pPr algn="ctr" fontAlgn="b"/>
                      <a:r>
                        <a:rPr lang="en-US" sz="1800" b="1" i="0" u="none" strike="noStrike" dirty="0">
                          <a:solidFill>
                            <a:srgbClr val="000000"/>
                          </a:solidFill>
                          <a:latin typeface="Calibri"/>
                        </a:rPr>
                        <a:t>Week 1</a:t>
                      </a:r>
                    </a:p>
                  </a:txBody>
                  <a:tcPr marL="4075" marR="4075" marT="407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smtClean="0">
                          <a:solidFill>
                            <a:srgbClr val="FFFFFF"/>
                          </a:solidFill>
                          <a:latin typeface="Calibri"/>
                        </a:rPr>
                        <a:t>Monday, May 28, 2012</a:t>
                      </a:r>
                      <a:endParaRPr lang="en-US" sz="1400" b="1" i="0" u="none" strike="noStrike" dirty="0">
                        <a:solidFill>
                          <a:srgbClr val="FFFFFF"/>
                        </a:solidFill>
                        <a:latin typeface="Calibri"/>
                      </a:endParaRP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Exercise x Time</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Squat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Regular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Regular Crunch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Split Squat x 10 seconds each leg</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Side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Russian Twist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Dead Fish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Repeat 2x 1:00 minute rest in between</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181">
                <a:tc gridSpan="9">
                  <a:txBody>
                    <a:bodyPr/>
                    <a:lstStyle/>
                    <a:p>
                      <a:pPr algn="ctr" fontAlgn="b"/>
                      <a:r>
                        <a:rPr lang="en-US" sz="1400" b="1" i="0" u="none" strike="noStrike" dirty="0" smtClean="0">
                          <a:solidFill>
                            <a:srgbClr val="FFFFFF"/>
                          </a:solidFill>
                          <a:latin typeface="Calibri"/>
                        </a:rPr>
                        <a:t>Wednesday,</a:t>
                      </a:r>
                      <a:r>
                        <a:rPr lang="en-US" sz="1400" b="1" i="0" u="none" strike="noStrike" baseline="0" dirty="0" smtClean="0">
                          <a:solidFill>
                            <a:srgbClr val="FFFFFF"/>
                          </a:solidFill>
                          <a:latin typeface="Calibri"/>
                        </a:rPr>
                        <a:t> May 30, 2012</a:t>
                      </a:r>
                      <a:endParaRPr lang="en-US" sz="1400" b="1" i="0" u="none" strike="noStrike" dirty="0">
                        <a:solidFill>
                          <a:srgbClr val="FFFFFF"/>
                        </a:solidFill>
                        <a:latin typeface="Calibri"/>
                      </a:endParaRP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Exercise x Time</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Squat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Spider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Crossover Crunch x 20 seconds each side</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Forward Lunge x 20 seconds alternating legs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Regular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Rocky Twist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Double Arm/Leg Superman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Repeat 2x 1:00 minute rest in between</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75" marR="4075" marT="407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181">
                <a:tc gridSpan="9">
                  <a:txBody>
                    <a:bodyPr/>
                    <a:lstStyle/>
                    <a:p>
                      <a:pPr algn="ctr" fontAlgn="b"/>
                      <a:r>
                        <a:rPr lang="en-US" sz="1400" b="1" i="0" u="none" strike="noStrike" dirty="0" smtClean="0">
                          <a:solidFill>
                            <a:srgbClr val="FFFFFF"/>
                          </a:solidFill>
                          <a:latin typeface="Calibri"/>
                        </a:rPr>
                        <a:t>Friday, June 1, 2012</a:t>
                      </a:r>
                      <a:endParaRPr lang="en-US" sz="1400" b="1" i="0" u="none" strike="noStrike" dirty="0">
                        <a:solidFill>
                          <a:srgbClr val="FFFFFF"/>
                        </a:solidFill>
                        <a:latin typeface="Calibri"/>
                      </a:endParaRP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Exercise x Time</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Squat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a:solidFill>
                            <a:srgbClr val="000000"/>
                          </a:solidFill>
                          <a:latin typeface="Calibri"/>
                        </a:rPr>
                        <a:t>Side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Side Crunch x 20 seconds each side</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Backwards Lunge x 20 seconds alternating legs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Spider Push Ups x 10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Prisoner Twist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Cobra x 20 seconds</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181">
                <a:tc gridSpan="9">
                  <a:txBody>
                    <a:bodyPr/>
                    <a:lstStyle/>
                    <a:p>
                      <a:pPr algn="ctr" fontAlgn="b"/>
                      <a:r>
                        <a:rPr lang="en-US" sz="1400" b="1" i="0" u="none" strike="noStrike" dirty="0">
                          <a:solidFill>
                            <a:srgbClr val="000000"/>
                          </a:solidFill>
                          <a:latin typeface="Calibri"/>
                        </a:rPr>
                        <a:t>Repeat 2x 1:00 minute rest in between</a:t>
                      </a:r>
                    </a:p>
                  </a:txBody>
                  <a:tcPr marL="4075" marR="4075" marT="40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88640"/>
          <a:ext cx="6766560" cy="9055360"/>
        </p:xfrm>
        <a:graphic>
          <a:graphicData uri="http://schemas.openxmlformats.org/drawingml/2006/table">
            <a:tbl>
              <a:tblPr/>
              <a:tblGrid>
                <a:gridCol w="751840"/>
                <a:gridCol w="751840"/>
                <a:gridCol w="751840"/>
                <a:gridCol w="751840"/>
                <a:gridCol w="751840"/>
                <a:gridCol w="751840"/>
                <a:gridCol w="751840"/>
                <a:gridCol w="751840"/>
                <a:gridCol w="751840"/>
              </a:tblGrid>
              <a:tr h="374773">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5">
                <a:tc gridSpan="9">
                  <a:txBody>
                    <a:bodyPr/>
                    <a:lstStyle/>
                    <a:p>
                      <a:pPr algn="ctr" fontAlgn="b"/>
                      <a:r>
                        <a:rPr lang="en-US" sz="1800" b="1" i="0" u="none" strike="noStrike" dirty="0">
                          <a:solidFill>
                            <a:srgbClr val="000000"/>
                          </a:solidFill>
                          <a:latin typeface="Calibri"/>
                        </a:rPr>
                        <a:t>Week 2</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June 4,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Butterfly Crunch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Lunge x 20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Squirm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it-IT" sz="1400" b="1" i="0" u="none" strike="noStrike">
                          <a:solidFill>
                            <a:srgbClr val="000000"/>
                          </a:solidFill>
                          <a:latin typeface="Calibri"/>
                        </a:rPr>
                        <a:t>Alternate Superman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June 6,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Curl Through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Split Squat x 20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Hip Bridge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June 8,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Wrist Curl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Forward Lunge x 20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Rocky Twist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Dead Fish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1"/>
          <a:ext cx="6766560" cy="9052569"/>
        </p:xfrm>
        <a:graphic>
          <a:graphicData uri="http://schemas.openxmlformats.org/drawingml/2006/table">
            <a:tbl>
              <a:tblPr/>
              <a:tblGrid>
                <a:gridCol w="751840"/>
                <a:gridCol w="751840"/>
                <a:gridCol w="751840"/>
                <a:gridCol w="751840"/>
                <a:gridCol w="751840"/>
                <a:gridCol w="751840"/>
                <a:gridCol w="751840"/>
                <a:gridCol w="751840"/>
                <a:gridCol w="751840"/>
              </a:tblGrid>
              <a:tr h="374525">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1447">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037">
                <a:tc gridSpan="9">
                  <a:txBody>
                    <a:bodyPr/>
                    <a:lstStyle/>
                    <a:p>
                      <a:pPr algn="ctr" fontAlgn="b"/>
                      <a:r>
                        <a:rPr lang="en-US" sz="1800" b="1" i="0" u="none" strike="noStrike" dirty="0">
                          <a:solidFill>
                            <a:srgbClr val="000000"/>
                          </a:solidFill>
                          <a:latin typeface="Calibri"/>
                        </a:rPr>
                        <a:t>Week 3</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smtClean="0">
                          <a:solidFill>
                            <a:srgbClr val="FFFFFF"/>
                          </a:solidFill>
                          <a:latin typeface="Calibri"/>
                        </a:rPr>
                        <a:t>Monday, June 11,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Crossover Crunch x 25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Backwards Lunge x 25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Prisoner Twist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Double Arm/Leg Superman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630">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710">
                <a:tc gridSpan="9">
                  <a:txBody>
                    <a:bodyPr/>
                    <a:lstStyle/>
                    <a:p>
                      <a:pPr algn="ctr" fontAlgn="b"/>
                      <a:r>
                        <a:rPr lang="en-US" sz="1400" b="1" i="0" u="none" strike="noStrike" dirty="0" smtClean="0">
                          <a:solidFill>
                            <a:srgbClr val="FFFFFF"/>
                          </a:solidFill>
                          <a:latin typeface="Calibri"/>
                        </a:rPr>
                        <a:t>Wednesday,</a:t>
                      </a:r>
                      <a:r>
                        <a:rPr lang="en-US" sz="1400" b="1" i="0" u="none" strike="noStrike" baseline="0" dirty="0" smtClean="0">
                          <a:solidFill>
                            <a:srgbClr val="FFFFFF"/>
                          </a:solidFill>
                          <a:latin typeface="Calibri"/>
                        </a:rPr>
                        <a:t> June 13,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Side Crunch x 25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Side Lunge x 25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Squirm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Cobra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630">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710">
                <a:tc gridSpan="9">
                  <a:txBody>
                    <a:bodyPr/>
                    <a:lstStyle/>
                    <a:p>
                      <a:pPr algn="ctr" fontAlgn="b"/>
                      <a:r>
                        <a:rPr lang="en-US" sz="1400" b="1" i="0" u="none" strike="noStrike" dirty="0" smtClean="0">
                          <a:solidFill>
                            <a:srgbClr val="FFFFFF"/>
                          </a:solidFill>
                          <a:latin typeface="Calibri"/>
                        </a:rPr>
                        <a:t>Friday, June 15,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Butterfly Crunch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Split Squat x 25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a:solidFill>
                            <a:srgbClr val="000000"/>
                          </a:solidFill>
                          <a:latin typeface="Calibri"/>
                        </a:rPr>
                        <a:t>Russian Twist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it-IT" sz="1400" b="1" i="0" u="none" strike="noStrike">
                          <a:solidFill>
                            <a:srgbClr val="000000"/>
                          </a:solidFill>
                          <a:latin typeface="Calibri"/>
                        </a:rPr>
                        <a:t>Alternate Superman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710">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40"/>
          <a:ext cx="6766560" cy="9055360"/>
        </p:xfrm>
        <a:graphic>
          <a:graphicData uri="http://schemas.openxmlformats.org/drawingml/2006/table">
            <a:tbl>
              <a:tblPr/>
              <a:tblGrid>
                <a:gridCol w="751840"/>
                <a:gridCol w="751840"/>
                <a:gridCol w="751840"/>
                <a:gridCol w="751840"/>
                <a:gridCol w="751840"/>
                <a:gridCol w="751840"/>
                <a:gridCol w="751840"/>
                <a:gridCol w="751840"/>
                <a:gridCol w="751840"/>
              </a:tblGrid>
              <a:tr h="374773">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5">
                <a:tc gridSpan="9">
                  <a:txBody>
                    <a:bodyPr/>
                    <a:lstStyle/>
                    <a:p>
                      <a:pPr algn="ctr" fontAlgn="b"/>
                      <a:r>
                        <a:rPr lang="en-US" sz="1800" b="1" i="0" u="none" strike="noStrike" dirty="0">
                          <a:solidFill>
                            <a:srgbClr val="000000"/>
                          </a:solidFill>
                          <a:latin typeface="Calibri"/>
                        </a:rPr>
                        <a:t>Week 4</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June 18,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Crunch x 25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Forward Lunge x 25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Rocky Twist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Hip Bridge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June 20,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Flat Crunch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Backwards Lunge x 25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Prisoner Twist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Dead Fish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a:t>
                      </a:r>
                      <a:r>
                        <a:rPr lang="en-US" sz="1400" b="1" i="0" u="none" strike="noStrike" baseline="0" dirty="0" smtClean="0">
                          <a:solidFill>
                            <a:srgbClr val="FFFFFF"/>
                          </a:solidFill>
                          <a:latin typeface="Calibri"/>
                        </a:rPr>
                        <a:t> June 22,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Wrist Curl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Lunge x 25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Squirm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Double Arm/Leg Superman x 25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40"/>
          <a:ext cx="6766560" cy="9055360"/>
        </p:xfrm>
        <a:graphic>
          <a:graphicData uri="http://schemas.openxmlformats.org/drawingml/2006/table">
            <a:tbl>
              <a:tblPr/>
              <a:tblGrid>
                <a:gridCol w="751840"/>
                <a:gridCol w="751840"/>
                <a:gridCol w="751840"/>
                <a:gridCol w="751840"/>
                <a:gridCol w="751840"/>
                <a:gridCol w="751840"/>
                <a:gridCol w="751840"/>
                <a:gridCol w="751840"/>
                <a:gridCol w="751840"/>
              </a:tblGrid>
              <a:tr h="374773">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5">
                <a:tc gridSpan="9">
                  <a:txBody>
                    <a:bodyPr/>
                    <a:lstStyle/>
                    <a:p>
                      <a:pPr algn="ctr" fontAlgn="b"/>
                      <a:r>
                        <a:rPr lang="en-US" sz="1800" b="1" i="0" u="none" strike="noStrike" dirty="0">
                          <a:solidFill>
                            <a:srgbClr val="000000"/>
                          </a:solidFill>
                          <a:latin typeface="Calibri"/>
                        </a:rPr>
                        <a:t>Week 5 </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June</a:t>
                      </a:r>
                      <a:r>
                        <a:rPr lang="en-US" sz="1400" b="1" i="0" u="none" strike="noStrike" baseline="0" dirty="0" smtClean="0">
                          <a:solidFill>
                            <a:srgbClr val="FFFFFF"/>
                          </a:solidFill>
                          <a:latin typeface="Calibri"/>
                        </a:rPr>
                        <a:t>  25, 2012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Front Plank Hold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Backwards Lunge x 30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Cobra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June 27,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Plank Hold x 30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Lunge x 30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Rocky Twist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it-IT" sz="1400" b="1" i="0" u="none" strike="noStrike" dirty="0">
                          <a:solidFill>
                            <a:srgbClr val="000000"/>
                          </a:solidFill>
                          <a:latin typeface="Calibri"/>
                        </a:rPr>
                        <a:t>Alternate Superman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June 29,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Plank Hip Raises x 30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Split Squat x 15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Prisoner Twist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Hip Bridge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9"/>
          <a:ext cx="6766560" cy="9055361"/>
        </p:xfrm>
        <a:graphic>
          <a:graphicData uri="http://schemas.openxmlformats.org/drawingml/2006/table">
            <a:tbl>
              <a:tblPr/>
              <a:tblGrid>
                <a:gridCol w="751840"/>
                <a:gridCol w="751840"/>
                <a:gridCol w="751840"/>
                <a:gridCol w="751840"/>
                <a:gridCol w="751840"/>
                <a:gridCol w="751840"/>
                <a:gridCol w="751840"/>
                <a:gridCol w="751840"/>
                <a:gridCol w="751840"/>
              </a:tblGrid>
              <a:tr h="374773">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4">
                <a:tc gridSpan="9">
                  <a:txBody>
                    <a:bodyPr/>
                    <a:lstStyle/>
                    <a:p>
                      <a:pPr algn="ctr" fontAlgn="b"/>
                      <a:r>
                        <a:rPr lang="en-US" sz="1800" b="1" i="0" u="none" strike="noStrike" dirty="0">
                          <a:solidFill>
                            <a:srgbClr val="000000"/>
                          </a:solidFill>
                          <a:latin typeface="Calibri"/>
                        </a:rPr>
                        <a:t>Week 6</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July</a:t>
                      </a:r>
                      <a:r>
                        <a:rPr lang="en-US" sz="1400" b="1" i="0" u="none" strike="noStrike" baseline="0" dirty="0" smtClean="0">
                          <a:solidFill>
                            <a:srgbClr val="FFFFFF"/>
                          </a:solidFill>
                          <a:latin typeface="Calibri"/>
                        </a:rPr>
                        <a:t> 2, 2012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Plank Hold x 30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Forward Lunge x 30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Squirm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Dead Fish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July 4,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Plank Hip Raises x 30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Backwards Lunge x 30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Double Arm/Leg Superman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July  6,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Front Plank Hold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Lunge x 30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Rocky Twist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Cobra x 30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9"/>
          <a:ext cx="6766560" cy="9055361"/>
        </p:xfrm>
        <a:graphic>
          <a:graphicData uri="http://schemas.openxmlformats.org/drawingml/2006/table">
            <a:tbl>
              <a:tblPr/>
              <a:tblGrid>
                <a:gridCol w="751840"/>
                <a:gridCol w="751840"/>
                <a:gridCol w="751840"/>
                <a:gridCol w="751840"/>
                <a:gridCol w="751840"/>
                <a:gridCol w="751840"/>
                <a:gridCol w="751840"/>
                <a:gridCol w="751840"/>
                <a:gridCol w="751840"/>
              </a:tblGrid>
              <a:tr h="374774">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5">
                <a:tc gridSpan="9">
                  <a:txBody>
                    <a:bodyPr/>
                    <a:lstStyle/>
                    <a:p>
                      <a:pPr algn="ctr" fontAlgn="b"/>
                      <a:r>
                        <a:rPr lang="en-US" sz="1800" b="1" i="0" u="none" strike="noStrike" dirty="0">
                          <a:solidFill>
                            <a:srgbClr val="000000"/>
                          </a:solidFill>
                          <a:latin typeface="Calibri"/>
                        </a:rPr>
                        <a:t>Week 7</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July 9,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Plank Hip Raises x 35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Split Squat x 17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Prisoner Twist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it-IT" sz="1400" b="1" i="0" u="none" strike="noStrike" dirty="0">
                          <a:solidFill>
                            <a:srgbClr val="000000"/>
                          </a:solidFill>
                          <a:latin typeface="Calibri"/>
                        </a:rPr>
                        <a:t>Alternate Superman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July 11,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Front Plank Hold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Forward Lunge x 35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Squirm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Hip Bridge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July 13,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Plank Hold x 35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Lunge x 35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Dead Fish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5"/>
          <a:ext cx="6949440" cy="9055365"/>
        </p:xfrm>
        <a:graphic>
          <a:graphicData uri="http://schemas.openxmlformats.org/drawingml/2006/table">
            <a:tbl>
              <a:tblPr/>
              <a:tblGrid>
                <a:gridCol w="772160"/>
                <a:gridCol w="772160"/>
                <a:gridCol w="772160"/>
                <a:gridCol w="772160"/>
                <a:gridCol w="772160"/>
                <a:gridCol w="772160"/>
                <a:gridCol w="772160"/>
                <a:gridCol w="772160"/>
                <a:gridCol w="772160"/>
              </a:tblGrid>
              <a:tr h="374775">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592">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6">
                <a:tc gridSpan="9">
                  <a:txBody>
                    <a:bodyPr/>
                    <a:lstStyle/>
                    <a:p>
                      <a:pPr algn="ctr" fontAlgn="b"/>
                      <a:r>
                        <a:rPr lang="en-US" sz="1800" b="1" i="0" u="none" strike="noStrike" dirty="0">
                          <a:solidFill>
                            <a:srgbClr val="000000"/>
                          </a:solidFill>
                          <a:latin typeface="Calibri"/>
                        </a:rPr>
                        <a:t>Week 8</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July 16,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Front Plank Hold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Lunge x 35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Rocky Twist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Double Arm/Leg Superman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July 18,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Plank Hold x 35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Split Squat x 17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Prisoner Twist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Cobra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July 20,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Plank Hip Raises x 35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Forward Lunge x 35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Squirm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Hip Bridge x 35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5"/>
          <a:ext cx="6766560" cy="9055365"/>
        </p:xfrm>
        <a:graphic>
          <a:graphicData uri="http://schemas.openxmlformats.org/drawingml/2006/table">
            <a:tbl>
              <a:tblPr/>
              <a:tblGrid>
                <a:gridCol w="751840"/>
                <a:gridCol w="751840"/>
                <a:gridCol w="751840"/>
                <a:gridCol w="751840"/>
                <a:gridCol w="751840"/>
                <a:gridCol w="751840"/>
                <a:gridCol w="751840"/>
                <a:gridCol w="751840"/>
                <a:gridCol w="751840"/>
              </a:tblGrid>
              <a:tr h="374775">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592">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6">
                <a:tc gridSpan="9">
                  <a:txBody>
                    <a:bodyPr/>
                    <a:lstStyle/>
                    <a:p>
                      <a:pPr algn="ctr" fontAlgn="b"/>
                      <a:r>
                        <a:rPr lang="en-US" sz="1800" b="1" i="0" u="none" strike="noStrike" dirty="0">
                          <a:solidFill>
                            <a:srgbClr val="000000"/>
                          </a:solidFill>
                          <a:latin typeface="Calibri"/>
                        </a:rPr>
                        <a:t>Week 9</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July 23,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Butterfly Crunch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Backwards Lunge x 40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Dead Fish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July 25,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Curl Through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Lunge x 40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Rocky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Double Arm/Leg Superman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July 27,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Wrist Curl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Split Squat x 20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15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Prisoner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Cobra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5"/>
          <a:ext cx="6766560" cy="9055365"/>
        </p:xfrm>
        <a:graphic>
          <a:graphicData uri="http://schemas.openxmlformats.org/drawingml/2006/table">
            <a:tbl>
              <a:tblPr/>
              <a:tblGrid>
                <a:gridCol w="751840"/>
                <a:gridCol w="751840"/>
                <a:gridCol w="751840"/>
                <a:gridCol w="751840"/>
                <a:gridCol w="751840"/>
                <a:gridCol w="751840"/>
                <a:gridCol w="751840"/>
                <a:gridCol w="751840"/>
                <a:gridCol w="751840"/>
              </a:tblGrid>
              <a:tr h="374775">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592">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6">
                <a:tc gridSpan="9">
                  <a:txBody>
                    <a:bodyPr/>
                    <a:lstStyle/>
                    <a:p>
                      <a:pPr algn="ctr" fontAlgn="b"/>
                      <a:r>
                        <a:rPr lang="en-US" sz="1800" b="1" i="0" u="none" strike="noStrike" dirty="0">
                          <a:solidFill>
                            <a:srgbClr val="000000"/>
                          </a:solidFill>
                          <a:latin typeface="Calibri"/>
                        </a:rPr>
                        <a:t>Week 10</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July 30,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Crossover Crunch x 40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Forward Lunge x 40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Squirm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it-IT" sz="1400" b="1" i="0" u="none" strike="noStrike">
                          <a:solidFill>
                            <a:srgbClr val="000000"/>
                          </a:solidFill>
                          <a:latin typeface="Calibri"/>
                        </a:rPr>
                        <a:t>Alternate Superman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August 1,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Crunch x 40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Backwards Lunge x 40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Hip Bridge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August 3,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Butterfly Crunch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Lunge x 40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Rocky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Dead Fish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88640"/>
          <a:ext cx="6766560" cy="9055360"/>
        </p:xfrm>
        <a:graphic>
          <a:graphicData uri="http://schemas.openxmlformats.org/drawingml/2006/table">
            <a:tbl>
              <a:tblPr/>
              <a:tblGrid>
                <a:gridCol w="751840"/>
                <a:gridCol w="751840"/>
                <a:gridCol w="751840"/>
                <a:gridCol w="751840"/>
                <a:gridCol w="751840"/>
                <a:gridCol w="751840"/>
                <a:gridCol w="751840"/>
                <a:gridCol w="751840"/>
                <a:gridCol w="751840"/>
              </a:tblGrid>
              <a:tr h="374773">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621">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5">
                <a:tc gridSpan="9">
                  <a:txBody>
                    <a:bodyPr/>
                    <a:lstStyle/>
                    <a:p>
                      <a:pPr algn="ctr" fontAlgn="b"/>
                      <a:r>
                        <a:rPr lang="en-US" sz="1800" b="1" i="0" u="none" strike="noStrike" dirty="0">
                          <a:solidFill>
                            <a:srgbClr val="000000"/>
                          </a:solidFill>
                          <a:latin typeface="Calibri"/>
                        </a:rPr>
                        <a:t>Week 11</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August 6,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Curl Through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Lunge x 40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Squirm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Double Arm/Leg Superman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August 8,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Wrist Curl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Split Squat x 20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Russian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Cobra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8">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August 10,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Regular Crunch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Forward Lunge x 40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Rocky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it-IT" sz="1400" b="1" i="0" u="none" strike="noStrike">
                          <a:solidFill>
                            <a:srgbClr val="000000"/>
                          </a:solidFill>
                          <a:latin typeface="Calibri"/>
                        </a:rPr>
                        <a:t>Alternate Superman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8635"/>
          <a:ext cx="6766560" cy="9055365"/>
        </p:xfrm>
        <a:graphic>
          <a:graphicData uri="http://schemas.openxmlformats.org/drawingml/2006/table">
            <a:tbl>
              <a:tblPr/>
              <a:tblGrid>
                <a:gridCol w="751840"/>
                <a:gridCol w="751840"/>
                <a:gridCol w="751840"/>
                <a:gridCol w="751840"/>
                <a:gridCol w="751840"/>
                <a:gridCol w="751840"/>
                <a:gridCol w="751840"/>
                <a:gridCol w="751840"/>
                <a:gridCol w="751840"/>
              </a:tblGrid>
              <a:tr h="374775">
                <a:tc gridSpan="9">
                  <a:txBody>
                    <a:bodyPr/>
                    <a:lstStyle/>
                    <a:p>
                      <a:pPr algn="ctr" fontAlgn="b"/>
                      <a:r>
                        <a:rPr lang="en-US" sz="1800" b="1" i="0" u="none" strike="noStrike" dirty="0">
                          <a:solidFill>
                            <a:srgbClr val="000000"/>
                          </a:solidFill>
                          <a:latin typeface="CCSU" pitchFamily="2" charset="0"/>
                        </a:rPr>
                        <a:t>Blue Devil Men's Soccer Bodyweight Circuit</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5592">
                <a:tc gridSpan="9">
                  <a:txBody>
                    <a:bodyPr/>
                    <a:lstStyle/>
                    <a:p>
                      <a:pPr algn="ctr" fontAlgn="b"/>
                      <a:r>
                        <a:rPr lang="en-US" sz="1800" b="1" i="0" u="none" strike="noStrike" dirty="0">
                          <a:solidFill>
                            <a:srgbClr val="000000"/>
                          </a:solidFill>
                          <a:latin typeface="Calibri"/>
                        </a:rPr>
                        <a:t>Summer Program</a:t>
                      </a:r>
                    </a:p>
                  </a:txBody>
                  <a:tcPr marL="4086" marR="4086" marT="40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2236">
                <a:tc gridSpan="9">
                  <a:txBody>
                    <a:bodyPr/>
                    <a:lstStyle/>
                    <a:p>
                      <a:pPr algn="ctr" fontAlgn="b"/>
                      <a:r>
                        <a:rPr lang="en-US" sz="1800" b="1" i="0" u="none" strike="noStrike" dirty="0">
                          <a:solidFill>
                            <a:srgbClr val="000000"/>
                          </a:solidFill>
                          <a:latin typeface="Calibri"/>
                        </a:rPr>
                        <a:t>Week 12</a:t>
                      </a:r>
                    </a:p>
                  </a:txBody>
                  <a:tcPr marL="4086" marR="4086" marT="40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smtClean="0">
                          <a:solidFill>
                            <a:srgbClr val="FFFFFF"/>
                          </a:solidFill>
                          <a:latin typeface="Calibri"/>
                        </a:rPr>
                        <a:t>Monday, August  13,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Crossover Crunch x 40 seconds each side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Backwards Lunge x 40 seconds alternating legs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Prisoner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Hip Bridge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Wednesday, August 15,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Regular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Curl Through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Lunge x 40 seconds alternating sides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Squirm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Dead Fish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789">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086" marR="4086" marT="408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3879">
                <a:tc gridSpan="9">
                  <a:txBody>
                    <a:bodyPr/>
                    <a:lstStyle/>
                    <a:p>
                      <a:pPr algn="ctr" fontAlgn="b"/>
                      <a:r>
                        <a:rPr lang="en-US" sz="1400" b="1" i="0" u="none" strike="noStrike" dirty="0" smtClean="0">
                          <a:solidFill>
                            <a:srgbClr val="FFFFFF"/>
                          </a:solidFill>
                          <a:latin typeface="Calibri"/>
                        </a:rPr>
                        <a:t>Friday, August 17, 2012</a:t>
                      </a:r>
                      <a:endParaRPr lang="en-US" sz="1400" b="1" i="0" u="none" strike="noStrike" dirty="0">
                        <a:solidFill>
                          <a:srgbClr val="FFFFFF"/>
                        </a:solidFill>
                        <a:latin typeface="Calibri"/>
                      </a:endParaRP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Exercise x Time</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Squat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Spider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Butterfly Crunch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Split Squat x 20 seconds each leg</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Side Push Ups x 20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a:solidFill>
                            <a:srgbClr val="000000"/>
                          </a:solidFill>
                          <a:latin typeface="Calibri"/>
                        </a:rPr>
                        <a:t>Russian Twist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Double Arm/Leg Superman x 40 seconds</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3879">
                <a:tc gridSpan="9">
                  <a:txBody>
                    <a:bodyPr/>
                    <a:lstStyle/>
                    <a:p>
                      <a:pPr algn="ctr" fontAlgn="b"/>
                      <a:r>
                        <a:rPr lang="en-US" sz="1400" b="1" i="0" u="none" strike="noStrike" dirty="0">
                          <a:solidFill>
                            <a:srgbClr val="000000"/>
                          </a:solidFill>
                          <a:latin typeface="Calibri"/>
                        </a:rPr>
                        <a:t>Repeat 2x 1:00 minute rest in between</a:t>
                      </a:r>
                    </a:p>
                  </a:txBody>
                  <a:tcPr marL="4086" marR="4086" marT="40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2116</Words>
  <Application>Microsoft Office PowerPoint</Application>
  <PresentationFormat>On-screen Show (4:3)</PresentationFormat>
  <Paragraphs>405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Blue Devil  Men’s Soccer</vt:lpstr>
      <vt:lpstr>Slide 2</vt:lpstr>
      <vt:lpstr>Body Weight Circuit</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Men’s Soccer</dc:title>
  <dc:creator>Phillip</dc:creator>
  <cp:lastModifiedBy>CCSU</cp:lastModifiedBy>
  <cp:revision>9</cp:revision>
  <dcterms:created xsi:type="dcterms:W3CDTF">2011-05-10T03:04:22Z</dcterms:created>
  <dcterms:modified xsi:type="dcterms:W3CDTF">2012-05-02T13:28:52Z</dcterms:modified>
</cp:coreProperties>
</file>