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1" r:id="rId5"/>
    <p:sldId id="259" r:id="rId6"/>
    <p:sldId id="282" r:id="rId7"/>
    <p:sldId id="283" r:id="rId8"/>
    <p:sldId id="261" r:id="rId9"/>
    <p:sldId id="262" r:id="rId10"/>
    <p:sldId id="302" r:id="rId11"/>
    <p:sldId id="301" r:id="rId12"/>
    <p:sldId id="300" r:id="rId13"/>
    <p:sldId id="299" r:id="rId14"/>
    <p:sldId id="298" r:id="rId15"/>
    <p:sldId id="297" r:id="rId16"/>
    <p:sldId id="296" r:id="rId17"/>
    <p:sldId id="295" r:id="rId18"/>
    <p:sldId id="294" r:id="rId19"/>
    <p:sldId id="263" r:id="rId20"/>
    <p:sldId id="264" r:id="rId21"/>
    <p:sldId id="265" r:id="rId22"/>
    <p:sldId id="266" r:id="rId23"/>
    <p:sldId id="267" r:id="rId24"/>
    <p:sldId id="268" r:id="rId25"/>
    <p:sldId id="276" r:id="rId26"/>
    <p:sldId id="284" r:id="rId27"/>
    <p:sldId id="278" r:id="rId28"/>
    <p:sldId id="279" r:id="rId29"/>
    <p:sldId id="29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57EA94-F34A-46D7-9E08-D7B78DDEFEAE}"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57EA94-F34A-46D7-9E08-D7B78DDEFEAE}" type="datetimeFigureOut">
              <a:rPr lang="en-US" smtClean="0"/>
              <a:pPr/>
              <a:t>5/4/2012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57EA94-F34A-46D7-9E08-D7B78DDEFEAE}" type="datetimeFigureOut">
              <a:rPr lang="en-US" smtClean="0"/>
              <a:pPr/>
              <a:t>5/4/2012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57EA94-F34A-46D7-9E08-D7B78DDEFEAE}" type="datetimeFigureOut">
              <a:rPr lang="en-US" smtClean="0"/>
              <a:pPr/>
              <a:t>5/4/2012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57EA94-F34A-46D7-9E08-D7B78DDEFEAE}"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57EA94-F34A-46D7-9E08-D7B78DDEFEAE}"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57EA94-F34A-46D7-9E08-D7B78DDEFEAE}" type="datetimeFigureOut">
              <a:rPr lang="en-US" smtClean="0"/>
              <a:pPr/>
              <a:t>5/4/2012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AA346-D537-4A08-861F-1F43359475A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trength-CCFace.jpg"/>
          <p:cNvPicPr>
            <a:picLocks noChangeAspect="1"/>
          </p:cNvPicPr>
          <p:nvPr/>
        </p:nvPicPr>
        <p:blipFill>
          <a:blip r:embed="rId2" cstate="print"/>
          <a:stretch>
            <a:fillRect/>
          </a:stretch>
        </p:blipFill>
        <p:spPr>
          <a:xfrm>
            <a:off x="2057400" y="1371600"/>
            <a:ext cx="4572000" cy="4572000"/>
          </a:xfrm>
          <a:prstGeom prst="rect">
            <a:avLst/>
          </a:prstGeom>
        </p:spPr>
      </p:pic>
      <p:sp>
        <p:nvSpPr>
          <p:cNvPr id="2" name="Title 1"/>
          <p:cNvSpPr>
            <a:spLocks noGrp="1"/>
          </p:cNvSpPr>
          <p:nvPr>
            <p:ph type="ctrTitle"/>
          </p:nvPr>
        </p:nvSpPr>
        <p:spPr>
          <a:xfrm>
            <a:off x="457200" y="152400"/>
            <a:ext cx="8458200" cy="2743199"/>
          </a:xfrm>
        </p:spPr>
        <p:txBody>
          <a:bodyPr>
            <a:normAutofit/>
          </a:bodyPr>
          <a:lstStyle/>
          <a:p>
            <a:r>
              <a:rPr lang="en-US" sz="4800" b="1"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BLUE DEVIL </a:t>
            </a:r>
            <a:r>
              <a:rPr lang="en-US" sz="48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TRACK AND FIELD</a:t>
            </a:r>
            <a:r>
              <a:rPr lang="en-US" dirty="0">
                <a:latin typeface="Rockwell Extra Bold" pitchFamily="18" charset="0"/>
              </a:rPr>
              <a:t/>
            </a:r>
            <a:br>
              <a:rPr lang="en-US" dirty="0">
                <a:latin typeface="Rockwell Extra Bold" pitchFamily="18" charset="0"/>
              </a:rPr>
            </a:br>
            <a:endParaRPr lang="en-US" dirty="0">
              <a:latin typeface="Rockwell Extra Bold" pitchFamily="18" charset="0"/>
            </a:endParaRPr>
          </a:p>
        </p:txBody>
      </p:sp>
      <p:sp>
        <p:nvSpPr>
          <p:cNvPr id="4" name="Rectangle 3"/>
          <p:cNvSpPr/>
          <p:nvPr/>
        </p:nvSpPr>
        <p:spPr>
          <a:xfrm>
            <a:off x="457200" y="5791200"/>
            <a:ext cx="8458200" cy="523220"/>
          </a:xfrm>
          <a:prstGeom prst="rect">
            <a:avLst/>
          </a:prstGeom>
          <a:noFill/>
        </p:spPr>
        <p:txBody>
          <a:bodyPr wrap="square" lIns="91440" tIns="45720" rIns="91440" bIns="45720">
            <a:spAutoFit/>
          </a:bodyPr>
          <a:lstStyle/>
          <a:p>
            <a:pPr algn="ctr"/>
            <a:r>
              <a:rPr lang="en-US" sz="2800" b="1" cap="none" spc="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MidnightKernboy" pitchFamily="50" charset="0"/>
              </a:rPr>
              <a:t>STRENGTH AND CONDITIONING SUMMER </a:t>
            </a:r>
            <a:r>
              <a:rPr lang="en-US" sz="2800" b="1" cap="none" spc="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MidnightKernboy" pitchFamily="50" charset="0"/>
              </a:rPr>
              <a:t>2012 MANUAL</a:t>
            </a:r>
            <a:endParaRPr lang="en-US" sz="2800" b="1" cap="none" spc="0" dirty="0">
              <a:ln w="12700">
                <a:solidFill>
                  <a:schemeClr val="tx2">
                    <a:satMod val="155000"/>
                  </a:schemeClr>
                </a:solidFill>
                <a:prstDash val="solid"/>
              </a:ln>
              <a:effectLst>
                <a:outerShdw blurRad="41275" dist="20320" dir="1800000" algn="tl" rotWithShape="0">
                  <a:srgbClr val="000000">
                    <a:alpha val="40000"/>
                  </a:srgbClr>
                </a:outerShdw>
              </a:effectLst>
              <a:latin typeface="MidnightKernboy" pitchFamily="50"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r>
              <a:rPr lang="en-US" sz="540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INTRODUCTION</a:t>
            </a:r>
            <a:endParaRPr lang="en-US" sz="5400"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6858000"/>
          </a:xfrm>
        </p:spPr>
        <p:style>
          <a:lnRef idx="2">
            <a:schemeClr val="dk1"/>
          </a:lnRef>
          <a:fillRef idx="1">
            <a:schemeClr val="lt1"/>
          </a:fillRef>
          <a:effectRef idx="0">
            <a:schemeClr val="dk1"/>
          </a:effectRef>
          <a:fontRef idx="minor">
            <a:schemeClr val="dk1"/>
          </a:fontRef>
        </p:style>
        <p:txBody>
          <a:bodyPr anchor="t">
            <a:normAutofit/>
          </a:bodyPr>
          <a:lstStyle/>
          <a:p>
            <a:pPr algn="l">
              <a:lnSpc>
                <a:spcPct val="150000"/>
              </a:lnSpc>
            </a:pPr>
            <a:r>
              <a:rPr lang="en-US" sz="3200" b="1" dirty="0">
                <a:latin typeface="CCSU" pitchFamily="2" charset="0"/>
              </a:rPr>
              <a:t>BLUE </a:t>
            </a:r>
            <a:r>
              <a:rPr lang="en-US" sz="3200" b="1" dirty="0" smtClean="0">
                <a:latin typeface="CCSU" pitchFamily="2" charset="0"/>
              </a:rPr>
              <a:t>DEVILS:</a:t>
            </a:r>
            <a:r>
              <a:rPr lang="en-US" sz="1400" dirty="0">
                <a:latin typeface="MidnightKernboy" pitchFamily="50" charset="0"/>
              </a:rPr>
              <a:t/>
            </a:r>
            <a:br>
              <a:rPr lang="en-US" sz="1400" dirty="0">
                <a:latin typeface="MidnightKernboy" pitchFamily="50" charset="0"/>
              </a:rPr>
            </a:br>
            <a:r>
              <a:rPr lang="en-US" sz="1400" dirty="0" smtClean="0">
                <a:latin typeface="MidnightKernboy" pitchFamily="50" charset="0"/>
              </a:rPr>
              <a:t>	</a:t>
            </a:r>
            <a:r>
              <a:rPr lang="en-US" sz="1400" b="1" dirty="0" smtClean="0">
                <a:latin typeface="MidnightKernboy" pitchFamily="50" charset="0"/>
              </a:rPr>
              <a:t>Over </a:t>
            </a:r>
            <a:r>
              <a:rPr lang="en-US" sz="1400" b="1" dirty="0">
                <a:latin typeface="MidnightKernboy" pitchFamily="50" charset="0"/>
              </a:rPr>
              <a:t>the course of the next </a:t>
            </a:r>
            <a:r>
              <a:rPr lang="en-US" sz="1400" b="1" dirty="0" smtClean="0">
                <a:latin typeface="MidnightKernboy" pitchFamily="50" charset="0"/>
              </a:rPr>
              <a:t>16 </a:t>
            </a:r>
            <a:r>
              <a:rPr lang="en-US" sz="1400" b="1" dirty="0">
                <a:latin typeface="MidnightKernboy" pitchFamily="50" charset="0"/>
              </a:rPr>
              <a:t>weeks, you will have the opportunity </a:t>
            </a:r>
            <a:r>
              <a:rPr lang="en-US" sz="1400" b="1" dirty="0" smtClean="0">
                <a:latin typeface="MidnightKernboy" pitchFamily="50" charset="0"/>
              </a:rPr>
              <a:t>to improve </a:t>
            </a:r>
            <a:r>
              <a:rPr lang="en-US" sz="1400" b="1" dirty="0">
                <a:latin typeface="MidnightKernboy" pitchFamily="50" charset="0"/>
              </a:rPr>
              <a:t>your physical and mental conditioning. Without the added pressure of classes, you will be able to focus all of your attention on training for the upcoming season. The summer is vital in preparation to increase your strength, agility, speed, and power.  DO NOT let all of your hard work from the spring semester go to waste</a:t>
            </a:r>
            <a:r>
              <a:rPr lang="en-US" sz="1400" b="1" dirty="0" smtClean="0">
                <a:latin typeface="MidnightKernboy" pitchFamily="50" charset="0"/>
              </a:rPr>
              <a:t>.</a:t>
            </a:r>
            <a:r>
              <a:rPr lang="en-US" sz="1400" dirty="0" smtClean="0">
                <a:latin typeface="MidnightKernboy" pitchFamily="50" charset="0"/>
              </a:rPr>
              <a:t/>
            </a:r>
            <a:br>
              <a:rPr lang="en-US" sz="1400" dirty="0" smtClean="0">
                <a:latin typeface="MidnightKernboy" pitchFamily="50" charset="0"/>
              </a:rPr>
            </a:br>
            <a:r>
              <a:rPr lang="en-US" sz="1400" dirty="0">
                <a:latin typeface="MidnightKernboy" pitchFamily="50" charset="0"/>
              </a:rPr>
              <a:t>	</a:t>
            </a:r>
            <a:r>
              <a:rPr lang="en-US" sz="1400" b="1" dirty="0" smtClean="0">
                <a:latin typeface="MidnightKernboy" pitchFamily="50" charset="0"/>
              </a:rPr>
              <a:t>The </a:t>
            </a:r>
            <a:r>
              <a:rPr lang="en-US" sz="1400" b="1" dirty="0">
                <a:latin typeface="MidnightKernboy" pitchFamily="50" charset="0"/>
              </a:rPr>
              <a:t>following is a packet that includes your summer lifting. The </a:t>
            </a:r>
            <a:r>
              <a:rPr lang="en-US" sz="1400" b="1" dirty="0" smtClean="0">
                <a:latin typeface="MidnightKernboy" pitchFamily="50" charset="0"/>
              </a:rPr>
              <a:t>warm-up given </a:t>
            </a:r>
            <a:r>
              <a:rPr lang="en-US" sz="1400" b="1" dirty="0">
                <a:latin typeface="MidnightKernboy" pitchFamily="50" charset="0"/>
              </a:rPr>
              <a:t>should be done prior to lifting. The nutrition program is given on the main page of the strength and conditioning site. There are recovery weeks given every 4 weeks. These lifts are meant to allow the body to recover and prepare for the next training cycle</a:t>
            </a:r>
            <a:r>
              <a:rPr lang="en-US" sz="1400" b="1" dirty="0" smtClean="0">
                <a:latin typeface="MidnightKernboy" pitchFamily="50" charset="0"/>
              </a:rPr>
              <a:t>.</a:t>
            </a:r>
            <a:r>
              <a:rPr lang="en-US" sz="1400" dirty="0" smtClean="0">
                <a:latin typeface="MidnightKernboy" pitchFamily="50" charset="0"/>
              </a:rPr>
              <a:t/>
            </a:r>
            <a:br>
              <a:rPr lang="en-US" sz="1400" dirty="0" smtClean="0">
                <a:latin typeface="MidnightKernboy" pitchFamily="50" charset="0"/>
              </a:rPr>
            </a:br>
            <a:r>
              <a:rPr lang="en-US" sz="1400" dirty="0">
                <a:latin typeface="MidnightKernboy" pitchFamily="50" charset="0"/>
              </a:rPr>
              <a:t>	</a:t>
            </a:r>
            <a:r>
              <a:rPr lang="en-US" sz="1400" b="1" dirty="0" smtClean="0">
                <a:latin typeface="MidnightKernboy" pitchFamily="50" charset="0"/>
              </a:rPr>
              <a:t>When </a:t>
            </a:r>
            <a:r>
              <a:rPr lang="en-US" sz="1400" b="1" dirty="0">
                <a:latin typeface="MidnightKernboy" pitchFamily="50" charset="0"/>
              </a:rPr>
              <a:t>you return in the fall we will be testing the following in the weight room: Vertical Jump, Back Squat, Clean, Bench </a:t>
            </a:r>
            <a:r>
              <a:rPr lang="en-US" sz="1400" b="1" dirty="0" smtClean="0">
                <a:latin typeface="MidnightKernboy" pitchFamily="50" charset="0"/>
              </a:rPr>
              <a:t>Press.  </a:t>
            </a:r>
            <a:r>
              <a:rPr lang="en-US" sz="1400" b="1" dirty="0">
                <a:latin typeface="MidnightKernboy" pitchFamily="50" charset="0"/>
              </a:rPr>
              <a:t>I </a:t>
            </a:r>
            <a:r>
              <a:rPr lang="en-US" sz="1400" b="1" u="sng" dirty="0">
                <a:latin typeface="MidnightKernboy" pitchFamily="50" charset="0"/>
              </a:rPr>
              <a:t>expect</a:t>
            </a:r>
            <a:r>
              <a:rPr lang="en-US" sz="1400" b="1" dirty="0">
                <a:latin typeface="MidnightKernboy" pitchFamily="50" charset="0"/>
              </a:rPr>
              <a:t> improvements on each test and nothing less, no excuses.  Push yourselves hard, good luck, and have a safe and fun summer. </a:t>
            </a:r>
            <a:r>
              <a:rPr lang="en-US" sz="1400" dirty="0" smtClean="0">
                <a:latin typeface="MidnightKernboy" pitchFamily="50" charset="0"/>
              </a:rPr>
              <a:t/>
            </a:r>
            <a:br>
              <a:rPr lang="en-US" sz="1400" dirty="0" smtClean="0">
                <a:latin typeface="MidnightKernboy" pitchFamily="50" charset="0"/>
              </a:rPr>
            </a:br>
            <a:r>
              <a:rPr lang="en-US" sz="1400" dirty="0">
                <a:latin typeface="MidnightKernboy" pitchFamily="50" charset="0"/>
              </a:rPr>
              <a:t>	</a:t>
            </a:r>
            <a:r>
              <a:rPr lang="en-US" sz="1400" b="1" dirty="0" smtClean="0">
                <a:latin typeface="MidnightKernboy" pitchFamily="50" charset="0"/>
              </a:rPr>
              <a:t>Contact </a:t>
            </a:r>
            <a:r>
              <a:rPr lang="en-US" sz="1400" b="1" dirty="0">
                <a:latin typeface="MidnightKernboy" pitchFamily="50" charset="0"/>
              </a:rPr>
              <a:t>me if you have any questions about the program or exercise variations</a:t>
            </a:r>
            <a:r>
              <a:rPr lang="en-US" sz="1400" b="1" dirty="0" smtClean="0">
                <a:latin typeface="MidnightKernboy" pitchFamily="50" charset="0"/>
              </a:rPr>
              <a:t>.</a:t>
            </a:r>
            <a:r>
              <a:rPr lang="en-US" sz="1400" dirty="0">
                <a:latin typeface="MidnightKernboy" pitchFamily="50" charset="0"/>
              </a:rPr>
              <a:t/>
            </a:r>
            <a:br>
              <a:rPr lang="en-US" sz="1400" dirty="0">
                <a:latin typeface="MidnightKernboy" pitchFamily="50" charset="0"/>
              </a:rPr>
            </a:br>
            <a:r>
              <a:rPr lang="en-US" sz="1400" dirty="0">
                <a:latin typeface="MidnightKernboy" pitchFamily="50" charset="0"/>
              </a:rPr>
              <a:t/>
            </a:r>
            <a:br>
              <a:rPr lang="en-US" sz="1400" dirty="0">
                <a:latin typeface="MidnightKernboy" pitchFamily="50" charset="0"/>
              </a:rPr>
            </a:br>
            <a:r>
              <a:rPr lang="en-US" sz="1400" b="1" dirty="0">
                <a:latin typeface="MidnightKernboy" pitchFamily="50" charset="0"/>
              </a:rPr>
              <a:t>(608) 225-2750</a:t>
            </a:r>
            <a:r>
              <a:rPr lang="en-US" sz="1400" dirty="0">
                <a:latin typeface="Arial Narrow" pitchFamily="34" charset="0"/>
              </a:rPr>
              <a:t/>
            </a:r>
            <a:br>
              <a:rPr lang="en-US" sz="1400" dirty="0">
                <a:latin typeface="Arial Narrow" pitchFamily="34" charset="0"/>
              </a:rPr>
            </a:br>
            <a:r>
              <a:rPr lang="en-US" sz="1400" dirty="0"/>
              <a:t/>
            </a:r>
            <a:br>
              <a:rPr lang="en-US" sz="1400" dirty="0"/>
            </a:br>
            <a:endParaRPr lang="en-U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0541"/>
            <a:ext cx="8229600" cy="731838"/>
          </a:xfrm>
        </p:spPr>
        <p:txBody>
          <a:bodyPr>
            <a:normAutofit fontScale="90000"/>
          </a:bodyPr>
          <a:lstStyle/>
          <a:p>
            <a:r>
              <a:rPr lang="en-US" sz="48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Rockwell Extra Bold" pitchFamily="18" charset="0"/>
              </a:rPr>
              <a:t>TESTING PROCEDURES</a:t>
            </a:r>
            <a:endParaRPr lang="en-US" sz="4800" b="1" dirty="0">
              <a:ln w="12700">
                <a:solidFill>
                  <a:schemeClr val="tx2">
                    <a:satMod val="155000"/>
                  </a:schemeClr>
                </a:solidFill>
                <a:prstDash val="solid"/>
              </a:ln>
              <a:effectLst>
                <a:outerShdw blurRad="41275" dist="20320" dir="1800000" algn="tl" rotWithShape="0">
                  <a:srgbClr val="000000">
                    <a:alpha val="40000"/>
                  </a:srgbClr>
                </a:outerShdw>
              </a:effectLst>
              <a:latin typeface="Rockwell Extra Bold" pitchFamily="18" charset="0"/>
            </a:endParaRPr>
          </a:p>
        </p:txBody>
      </p:sp>
      <p:sp>
        <p:nvSpPr>
          <p:cNvPr id="1025" name="Rectangle 1"/>
          <p:cNvSpPr>
            <a:spLocks noChangeArrowheads="1"/>
          </p:cNvSpPr>
          <p:nvPr/>
        </p:nvSpPr>
        <p:spPr bwMode="auto">
          <a:xfrm>
            <a:off x="533400" y="1342309"/>
            <a:ext cx="8001000" cy="43088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
              </a:rPr>
              <a:t>YOU WILL BE RESPONSIBLE FOR</a:t>
            </a:r>
            <a:r>
              <a:rPr kumimoji="0" lang="en-US" sz="1600" b="1" i="0" u="none" strike="noStrike" cap="none" normalizeH="0" dirty="0" smtClean="0">
                <a:ln>
                  <a:noFill/>
                </a:ln>
                <a:solidFill>
                  <a:schemeClr val="tx1"/>
                </a:solidFill>
                <a:effectLst/>
                <a:latin typeface="MidnightKernboy" pitchFamily="50" charset="0"/>
                <a:ea typeface="Calibri" pitchFamily="34" charset="0"/>
                <a:cs typeface="TimesNewRoman"/>
              </a:rPr>
              <a:t> PASSING THE FOLLOWING TESTS WHEN YOU REPORT TO SCHOOL</a:t>
            </a:r>
            <a:r>
              <a:rPr kumimoji="0" lang="en-US" sz="1400" b="1" i="0" u="none" strike="noStrike" cap="none" normalizeH="0" dirty="0" smtClean="0">
                <a:ln>
                  <a:noFill/>
                </a:ln>
                <a:solidFill>
                  <a:schemeClr val="tx1"/>
                </a:solidFill>
                <a:effectLst/>
                <a:latin typeface="MidnightKernboy" pitchFamily="50" charset="0"/>
                <a:ea typeface="Calibri" pitchFamily="34" charset="0"/>
                <a:cs typeface="TimesNewRoman"/>
              </a:rPr>
              <a:t>.</a:t>
            </a:r>
            <a:endParaRPr kumimoji="0" lang="en-US" sz="1400" b="1" i="0" u="none" strike="noStrike" cap="none" normalizeH="0" baseline="0" dirty="0" smtClean="0">
              <a:ln>
                <a:noFill/>
              </a:ln>
              <a:solidFill>
                <a:schemeClr val="tx1"/>
              </a:solidFill>
              <a:effectLst/>
              <a:latin typeface="MidnightKernboy" pitchFamily="50" charset="0"/>
              <a:ea typeface="Calibri" pitchFamily="34" charset="0"/>
              <a:cs typeface="TimesNewRoman"/>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sng" strike="noStrike" cap="none" normalizeH="0" baseline="0" dirty="0" smtClean="0">
              <a:ln>
                <a:noFill/>
              </a:ln>
              <a:solidFill>
                <a:schemeClr val="tx1"/>
              </a:solidFill>
              <a:effectLst/>
              <a:latin typeface="MidnightKernboy" pitchFamily="50" charset="0"/>
              <a:ea typeface="Calibri" pitchFamily="34" charset="0"/>
              <a:cs typeface="TimesNewRoman,Bold"/>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latin typeface="MidnightKernboy" pitchFamily="50" charset="0"/>
                <a:ea typeface="Calibri" pitchFamily="34" charset="0"/>
                <a:cs typeface="TimesNewRoman,Bold"/>
              </a:rPr>
              <a:t>LIFTS</a:t>
            </a:r>
          </a:p>
          <a:p>
            <a:pPr marL="0" marR="0" lvl="0" indent="0" algn="l" defTabSz="914400" rtl="0" eaLnBrk="0" fontAlgn="base" latinLnBrk="0" hangingPunct="0">
              <a:lnSpc>
                <a:spcPct val="100000"/>
              </a:lnSpc>
              <a:spcBef>
                <a:spcPct val="0"/>
              </a:spcBef>
              <a:spcAft>
                <a:spcPct val="0"/>
              </a:spcAft>
              <a:buClrTx/>
              <a:buSzTx/>
              <a:buFontTx/>
              <a:buNone/>
              <a:tabLst/>
            </a:pPr>
            <a:endParaRPr lang="en-US" sz="2000" b="1" u="sng" dirty="0">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MidnightKernboy" pitchFamily="50" charset="0"/>
                <a:ea typeface="Calibri" pitchFamily="34" charset="0"/>
                <a:cs typeface="TimesNewRoman"/>
              </a:rPr>
              <a:t>1. CLEAN:</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  Must do 92.5% of your end of the spring semester score. You must do this for </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AT</a:t>
            </a:r>
            <a:r>
              <a:rPr lang="en-US" dirty="0" smtClean="0">
                <a:latin typeface="MidnightKernboy" pitchFamily="50" charset="0"/>
              </a:rPr>
              <a:t> </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LEAST </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4 reps.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MidnightKernboy" pitchFamily="50" charset="0"/>
                <a:ea typeface="Calibri" pitchFamily="34" charset="0"/>
                <a:cs typeface="TimesNewRoman"/>
              </a:rPr>
              <a:t>2. SQUAT:</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  Must do </a:t>
            </a:r>
            <a:r>
              <a:rPr lang="en-US" dirty="0" smtClean="0">
                <a:latin typeface="MidnightKernboy" pitchFamily="50" charset="0"/>
                <a:ea typeface="Calibri" pitchFamily="34" charset="0"/>
                <a:cs typeface="TimesNewRoman"/>
              </a:rPr>
              <a:t>85</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 of your end of the spring semester score. You must do this for </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AT</a:t>
            </a:r>
            <a:r>
              <a:rPr lang="en-US" dirty="0" smtClean="0">
                <a:latin typeface="MidnightKernboy" pitchFamily="50" charset="0"/>
              </a:rPr>
              <a:t> </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LEAST </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7 reps.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MidnightKernboy" pitchFamily="50" charset="0"/>
                <a:ea typeface="Calibri" pitchFamily="34" charset="0"/>
                <a:cs typeface="TimesNewRoman"/>
              </a:rPr>
              <a:t>3. BENCH:</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  Must do </a:t>
            </a:r>
            <a:r>
              <a:rPr lang="en-US" dirty="0" smtClean="0">
                <a:latin typeface="MidnightKernboy" pitchFamily="50" charset="0"/>
                <a:ea typeface="Calibri" pitchFamily="34" charset="0"/>
                <a:cs typeface="TimesNewRoman"/>
              </a:rPr>
              <a:t>85</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 of your end of the spring semester score. You must do this for </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AT</a:t>
            </a:r>
            <a:r>
              <a:rPr lang="en-US" dirty="0" smtClean="0">
                <a:latin typeface="MidnightKernboy" pitchFamily="50" charset="0"/>
              </a:rPr>
              <a:t> </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LEAST </a:t>
            </a:r>
            <a:r>
              <a:rPr kumimoji="0" lang="en-US" b="0" i="0" u="none" strike="noStrike" cap="none" normalizeH="0" baseline="0" dirty="0" smtClean="0">
                <a:ln>
                  <a:noFill/>
                </a:ln>
                <a:solidFill>
                  <a:schemeClr val="tx1"/>
                </a:solidFill>
                <a:effectLst/>
                <a:latin typeface="MidnightKernboy" pitchFamily="50" charset="0"/>
                <a:ea typeface="Calibri" pitchFamily="34" charset="0"/>
                <a:cs typeface="TimesNewRoman"/>
              </a:rPr>
              <a:t>7 reps</a:t>
            </a:r>
            <a:r>
              <a:rPr kumimoji="0" lang="en-US" b="0" i="0" u="none" strike="noStrike" cap="none" normalizeH="0" baseline="0" dirty="0" smtClean="0">
                <a:ln>
                  <a:noFill/>
                </a:ln>
                <a:solidFill>
                  <a:schemeClr val="tx1"/>
                </a:solidFill>
                <a:effectLst/>
                <a:latin typeface="Arial Narrow" pitchFamily="34" charset="0"/>
                <a:ea typeface="Calibri" pitchFamily="34" charset="0"/>
                <a:cs typeface="TimesNewRoman"/>
              </a:rPr>
              <a:t>.</a:t>
            </a:r>
          </a:p>
          <a:p>
            <a:pPr marL="0" marR="0" lvl="0" indent="0" algn="l" defTabSz="914400" rtl="0" eaLnBrk="0" fontAlgn="base" latinLnBrk="0" hangingPunct="0">
              <a:lnSpc>
                <a:spcPct val="100000"/>
              </a:lnSpc>
              <a:spcBef>
                <a:spcPct val="0"/>
              </a:spcBef>
              <a:spcAft>
                <a:spcPct val="0"/>
              </a:spcAft>
              <a:buClrTx/>
              <a:buSzTx/>
              <a:buFontTx/>
              <a:buNone/>
              <a:tabLst/>
            </a:pPr>
            <a:endParaRPr lang="en-US" sz="1400" dirty="0">
              <a:latin typeface="Arial Narrow"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 xmlns:p14="http://schemas.microsoft.com/office/powerpoint/2010/main" val="495499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6553200"/>
          </a:xfrm>
        </p:spPr>
        <p:txBody>
          <a:bodyPr>
            <a:noAutofit/>
          </a:bodyPr>
          <a:lstStyle/>
          <a:p>
            <a:r>
              <a:rPr lang="en-US" sz="36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DYNAMIC WARM-UP &amp; CORE/LOW BACK EXERCISES</a:t>
            </a:r>
            <a:endParaRPr lang="en-US" sz="3600" b="1"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 xmlns:p14="http://schemas.microsoft.com/office/powerpoint/2010/main" val="2072380013"/>
              </p:ext>
            </p:extLst>
          </p:nvPr>
        </p:nvGraphicFramePr>
        <p:xfrm>
          <a:off x="228600" y="228600"/>
          <a:ext cx="8839200" cy="1313086"/>
        </p:xfrm>
        <a:graphic>
          <a:graphicData uri="http://schemas.openxmlformats.org/drawingml/2006/table">
            <a:tbl>
              <a:tblPr>
                <a:tableStyleId>{2D5ABB26-0587-4C30-8999-92F81FD0307C}</a:tableStyleId>
              </a:tblPr>
              <a:tblGrid>
                <a:gridCol w="8839200"/>
              </a:tblGrid>
              <a:tr h="285750">
                <a:tc>
                  <a:txBody>
                    <a:bodyPr/>
                    <a:lstStyle/>
                    <a:p>
                      <a:pPr algn="l" fontAlgn="b"/>
                      <a:r>
                        <a:rPr lang="en-US" sz="2400" b="1" dirty="0" smtClean="0">
                          <a:latin typeface="MidnightKernboy" pitchFamily="50" charset="0"/>
                        </a:rPr>
                        <a:t>BEFORE</a:t>
                      </a:r>
                      <a:r>
                        <a:rPr lang="en-US" dirty="0" smtClean="0">
                          <a:latin typeface="MidnightKernboy" pitchFamily="50" charset="0"/>
                        </a:rPr>
                        <a:t> YOU BEGIN YOUR LIFTING OR CONDITIONING SESSION:</a:t>
                      </a:r>
                      <a:endParaRPr lang="en-US" dirty="0">
                        <a:latin typeface="MidnightKernboy" pitchFamily="50" charset="0"/>
                      </a:endParaRPr>
                    </a:p>
                  </a:txBody>
                  <a:tcPr marL="3265" marR="3265" marT="3265" marB="0" anchor="b"/>
                </a:tc>
              </a:tr>
              <a:tr h="333238">
                <a:tc>
                  <a:txBody>
                    <a:bodyPr/>
                    <a:lstStyle/>
                    <a:p>
                      <a:pPr algn="l" fontAlgn="b"/>
                      <a:r>
                        <a:rPr lang="en-US" dirty="0" smtClean="0">
                          <a:latin typeface="MidnightKernboy" pitchFamily="50" charset="0"/>
                        </a:rPr>
                        <a:t>COMPLETE THE DESIGNATED WARM-UP PLUS TWO CORE EXERCISES FROM</a:t>
                      </a:r>
                      <a:endParaRPr lang="en-US" dirty="0">
                        <a:latin typeface="MidnightKernboy" pitchFamily="50" charset="0"/>
                      </a:endParaRPr>
                    </a:p>
                  </a:txBody>
                  <a:tcPr marL="3265" marR="3265" marT="3265" marB="0" anchor="b"/>
                </a:tc>
              </a:tr>
              <a:tr h="333238">
                <a:tc>
                  <a:txBody>
                    <a:bodyPr/>
                    <a:lstStyle/>
                    <a:p>
                      <a:pPr algn="l" fontAlgn="b"/>
                      <a:r>
                        <a:rPr lang="en-US" dirty="0" smtClean="0">
                          <a:latin typeface="MidnightKernboy" pitchFamily="50" charset="0"/>
                        </a:rPr>
                        <a:t>COLUMN ONE, ONE CORE EXERCISE FROM COLUMN 2, AND ONE LOWER</a:t>
                      </a:r>
                      <a:endParaRPr lang="en-US" dirty="0">
                        <a:latin typeface="MidnightKernboy" pitchFamily="50" charset="0"/>
                      </a:endParaRPr>
                    </a:p>
                  </a:txBody>
                  <a:tcPr marL="3265" marR="3265" marT="3265" marB="0" anchor="b"/>
                </a:tc>
              </a:tr>
              <a:tr h="190775">
                <a:tc>
                  <a:txBody>
                    <a:bodyPr/>
                    <a:lstStyle/>
                    <a:p>
                      <a:pPr algn="l" fontAlgn="b"/>
                      <a:r>
                        <a:rPr lang="en-US" dirty="0" smtClean="0">
                          <a:latin typeface="MidnightKernboy" pitchFamily="50" charset="0"/>
                        </a:rPr>
                        <a:t>BACK EXERCISE FROM COLUMN THREE.</a:t>
                      </a:r>
                      <a:endParaRPr lang="en-US" dirty="0">
                        <a:latin typeface="MidnightKernboy" pitchFamily="50" charset="0"/>
                      </a:endParaRPr>
                    </a:p>
                  </a:txBody>
                  <a:tcPr marL="3265" marR="3265" marT="3265" marB="0" anchor="b"/>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xmlns="" val="1093541349"/>
              </p:ext>
            </p:extLst>
          </p:nvPr>
        </p:nvGraphicFramePr>
        <p:xfrm>
          <a:off x="228600" y="1752595"/>
          <a:ext cx="8610600" cy="4667200"/>
        </p:xfrm>
        <a:graphic>
          <a:graphicData uri="http://schemas.openxmlformats.org/drawingml/2006/table">
            <a:tbl>
              <a:tblPr>
                <a:tableStyleId>{2D5ABB26-0587-4C30-8999-92F81FD0307C}</a:tableStyleId>
              </a:tblPr>
              <a:tblGrid>
                <a:gridCol w="5540260"/>
                <a:gridCol w="3070340"/>
              </a:tblGrid>
              <a:tr h="541401">
                <a:tc gridSpan="2">
                  <a:txBody>
                    <a:bodyPr/>
                    <a:lstStyle/>
                    <a:p>
                      <a:pPr algn="ctr" fontAlgn="b"/>
                      <a:r>
                        <a:rPr lang="en-US" sz="3200" b="1" u="none" strike="noStrike" cap="none" spc="0"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CSU" pitchFamily="2" charset="0"/>
                        </a:rPr>
                        <a:t>DYNAMIC WARM-UP</a:t>
                      </a:r>
                      <a:endParaRPr lang="en-US" sz="3200" b="1" i="0" u="none" strike="noStrike" cap="none" spc="0"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CSU" pitchFamily="2" charset="0"/>
                      </a:endParaRPr>
                    </a:p>
                  </a:txBody>
                  <a:tcPr marL="9525" marR="9525" marT="9525" marB="0" anchor="b"/>
                </a:tc>
                <a:tc hMerge="1">
                  <a:txBody>
                    <a:bodyPr/>
                    <a:lstStyle/>
                    <a:p>
                      <a:endParaRPr lang="en-US"/>
                    </a:p>
                  </a:txBody>
                  <a:tcPr/>
                </a:tc>
              </a:tr>
              <a:tr h="374744">
                <a:tc>
                  <a:txBody>
                    <a:bodyPr/>
                    <a:lstStyle/>
                    <a:p>
                      <a:pPr algn="ctr" fontAlgn="b"/>
                      <a:r>
                        <a:rPr lang="en-US" sz="2000" b="1" i="0" u="none" strike="noStrike" dirty="0" smtClean="0">
                          <a:solidFill>
                            <a:schemeClr val="tx1"/>
                          </a:solidFill>
                          <a:effectLst/>
                          <a:latin typeface="MidnightKernboy" pitchFamily="50" charset="0"/>
                        </a:rPr>
                        <a:t>Regular</a:t>
                      </a:r>
                      <a:r>
                        <a:rPr lang="en-US" sz="2000" b="1" i="0" u="none" strike="noStrike" baseline="0" dirty="0" smtClean="0">
                          <a:solidFill>
                            <a:schemeClr val="tx1"/>
                          </a:solidFill>
                          <a:effectLst/>
                          <a:latin typeface="MidnightKernboy" pitchFamily="50" charset="0"/>
                        </a:rPr>
                        <a:t> Jacks</a:t>
                      </a:r>
                      <a:endParaRPr lang="en-US" sz="2000" b="1"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1" i="0" u="none" strike="noStrike" dirty="0" smtClean="0">
                          <a:solidFill>
                            <a:schemeClr val="tx1"/>
                          </a:solidFill>
                          <a:effectLst/>
                          <a:latin typeface="MidnightKernboy" pitchFamily="50" charset="0"/>
                        </a:rPr>
                        <a:t>2x8</a:t>
                      </a:r>
                      <a:endParaRPr lang="en-US" sz="2000" b="1"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Seal Jacks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2x8</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Quick </a:t>
                      </a:r>
                      <a:r>
                        <a:rPr lang="en-US" sz="2000" b="0" i="0" u="none" strike="noStrike" dirty="0" err="1" smtClean="0">
                          <a:solidFill>
                            <a:schemeClr val="tx1"/>
                          </a:solidFill>
                          <a:effectLst/>
                          <a:latin typeface="MidnightKernboy" pitchFamily="50" charset="0"/>
                        </a:rPr>
                        <a:t>Pogos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2x25</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High </a:t>
                      </a:r>
                      <a:r>
                        <a:rPr lang="en-US" sz="2000" b="0" i="0" u="none" strike="noStrike" dirty="0" err="1" smtClean="0">
                          <a:solidFill>
                            <a:schemeClr val="tx1"/>
                          </a:solidFill>
                          <a:effectLst/>
                          <a:latin typeface="MidnightKernboy" pitchFamily="50" charset="0"/>
                        </a:rPr>
                        <a:t>Pogos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1x10</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Push Up </a:t>
                      </a:r>
                      <a:r>
                        <a:rPr lang="en-US" sz="2000" b="0" i="0" u="none" strike="noStrike" dirty="0" err="1" smtClean="0">
                          <a:solidFill>
                            <a:schemeClr val="tx1"/>
                          </a:solidFill>
                          <a:effectLst/>
                          <a:latin typeface="MidnightKernboy" pitchFamily="50" charset="0"/>
                        </a:rPr>
                        <a:t>Scap</a:t>
                      </a:r>
                      <a:r>
                        <a:rPr lang="en-US" sz="2000" b="0" i="0" u="none" strike="noStrike" dirty="0" smtClean="0">
                          <a:solidFill>
                            <a:schemeClr val="tx1"/>
                          </a:solidFill>
                          <a:effectLst/>
                          <a:latin typeface="MidnightKernboy" pitchFamily="50" charset="0"/>
                        </a:rPr>
                        <a:t> Retracts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2x10</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Double Leg Hip Bridge</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2x10</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Single Leg Hip Bridge</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2x8 each</a:t>
                      </a: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Single Kicks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2x10 each</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Hydrants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x8 each</a:t>
                      </a:r>
                      <a:endParaRPr lang="en-US" sz="2000" b="0" i="0" u="none" strike="noStrike" dirty="0">
                        <a:solidFill>
                          <a:schemeClr val="tx1"/>
                        </a:solidFill>
                        <a:effectLst/>
                        <a:latin typeface="MidnightKernboy" pitchFamily="50" charset="0"/>
                      </a:endParaRPr>
                    </a:p>
                  </a:txBody>
                  <a:tcPr marL="9525" marR="9525" marT="9525" marB="0" anchor="ctr"/>
                </a:tc>
              </a:tr>
              <a:tr h="378359">
                <a:tc>
                  <a:txBody>
                    <a:bodyPr/>
                    <a:lstStyle/>
                    <a:p>
                      <a:pPr algn="ctr" fontAlgn="b"/>
                      <a:r>
                        <a:rPr lang="en-US" sz="2000" b="0" i="0" u="none" strike="noStrike" dirty="0" smtClean="0">
                          <a:solidFill>
                            <a:schemeClr val="tx1"/>
                          </a:solidFill>
                          <a:effectLst/>
                          <a:latin typeface="MidnightKernboy" pitchFamily="50" charset="0"/>
                        </a:rPr>
                        <a:t>Circles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x8 each</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TKE</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2x12 each</a:t>
                      </a:r>
                      <a:endParaRPr lang="en-US" sz="2000" b="0" i="0" u="none" strike="noStrike" dirty="0">
                        <a:solidFill>
                          <a:schemeClr val="tx1"/>
                        </a:solidFill>
                        <a:effectLst/>
                        <a:latin typeface="MidnightKernboy" pitchFamily="50" charset="0"/>
                      </a:endParaRPr>
                    </a:p>
                  </a:txBody>
                  <a:tcPr marL="9525" marR="9525" marT="9525" marB="0" anchor="ctr"/>
                </a:tc>
              </a:tr>
            </a:tbl>
          </a:graphicData>
        </a:graphic>
      </p:graphicFrame>
    </p:spTree>
    <p:extLst>
      <p:ext uri="{BB962C8B-B14F-4D97-AF65-F5344CB8AC3E}">
        <p14:creationId xmlns="" xmlns:p14="http://schemas.microsoft.com/office/powerpoint/2010/main" val="4015382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 xmlns:p14="http://schemas.microsoft.com/office/powerpoint/2010/main" val="2123741476"/>
              </p:ext>
            </p:extLst>
          </p:nvPr>
        </p:nvGraphicFramePr>
        <p:xfrm>
          <a:off x="200891" y="228600"/>
          <a:ext cx="8915400" cy="6476998"/>
        </p:xfrm>
        <a:graphic>
          <a:graphicData uri="http://schemas.openxmlformats.org/drawingml/2006/table">
            <a:tbl>
              <a:tblPr>
                <a:tableStyleId>{2D5ABB26-0587-4C30-8999-92F81FD0307C}</a:tableStyleId>
              </a:tblPr>
              <a:tblGrid>
                <a:gridCol w="2839930"/>
                <a:gridCol w="1992190"/>
                <a:gridCol w="904256"/>
                <a:gridCol w="3179024"/>
              </a:tblGrid>
              <a:tr h="511138">
                <a:tc gridSpan="4">
                  <a:txBody>
                    <a:bodyPr/>
                    <a:lstStyle/>
                    <a:p>
                      <a:pPr algn="ctr" fontAlgn="b"/>
                      <a:r>
                        <a:rPr lang="en-US" sz="3200" b="1" u="none" strike="noStrike" cap="none" spc="0"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CORE EXERCISES</a:t>
                      </a:r>
                      <a:endParaRPr lang="en-US" sz="3200" b="1" i="0" u="none" strike="noStrike" cap="none" spc="0"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latin typeface="CCSU" pitchFamily="2"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r>
              <a:tr h="457634">
                <a:tc gridSpan="2">
                  <a:txBody>
                    <a:bodyPr/>
                    <a:lstStyle/>
                    <a:p>
                      <a:pPr algn="ctr" fontAlgn="b"/>
                      <a:r>
                        <a:rPr lang="en-US" sz="2000" b="1" u="none" strike="noStrike" dirty="0">
                          <a:effectLst/>
                          <a:latin typeface="MidnightKernboy" pitchFamily="50" charset="0"/>
                        </a:rPr>
                        <a:t>CORE:  15-30 REPS</a:t>
                      </a:r>
                      <a:endParaRPr lang="en-US" sz="2000" b="1" i="0" u="none" strike="noStrike" dirty="0">
                        <a:solidFill>
                          <a:srgbClr val="EEECE1"/>
                        </a:solidFill>
                        <a:effectLst/>
                        <a:latin typeface="MidnightKernboy" pitchFamily="50" charset="0"/>
                      </a:endParaRPr>
                    </a:p>
                  </a:txBody>
                  <a:tcPr marL="9525" marR="9525" marT="9525" marB="0" anchor="b"/>
                </a:tc>
                <a:tc hMerge="1">
                  <a:txBody>
                    <a:bodyPr/>
                    <a:lstStyle/>
                    <a:p>
                      <a:endParaRPr lang="en-US"/>
                    </a:p>
                  </a:txBody>
                  <a:tcPr/>
                </a:tc>
                <a:tc gridSpan="2">
                  <a:txBody>
                    <a:bodyPr/>
                    <a:lstStyle/>
                    <a:p>
                      <a:pPr algn="ctr" fontAlgn="b"/>
                      <a:r>
                        <a:rPr lang="en-US" sz="2000" b="1" u="none" strike="noStrike" dirty="0">
                          <a:effectLst/>
                          <a:latin typeface="MidnightKernboy" pitchFamily="50" charset="0"/>
                        </a:rPr>
                        <a:t>PLANKS:  :30-1:30</a:t>
                      </a:r>
                      <a:endParaRPr lang="en-US" sz="2000" b="1" i="0" u="none" strike="noStrike" dirty="0">
                        <a:solidFill>
                          <a:srgbClr val="EEECE1"/>
                        </a:solidFill>
                        <a:effectLst/>
                        <a:latin typeface="MidnightKernboy" pitchFamily="50" charset="0"/>
                      </a:endParaRPr>
                    </a:p>
                  </a:txBody>
                  <a:tcPr marL="9525" marR="9525" marT="9525" marB="0" anchor="b"/>
                </a:tc>
                <a:tc hMerge="1">
                  <a:txBody>
                    <a:bodyPr/>
                    <a:lstStyle/>
                    <a:p>
                      <a:endParaRPr lang="en-US"/>
                    </a:p>
                  </a:txBody>
                  <a:tcPr/>
                </a:tc>
              </a:tr>
              <a:tr h="345573">
                <a:tc>
                  <a:txBody>
                    <a:bodyPr/>
                    <a:lstStyle/>
                    <a:p>
                      <a:pPr algn="ctr" fontAlgn="b"/>
                      <a:r>
                        <a:rPr lang="en-US" sz="2000" b="1" u="sng" strike="noStrike" dirty="0">
                          <a:effectLst>
                            <a:outerShdw blurRad="38100" dist="38100" dir="2700000" algn="tl">
                              <a:srgbClr val="000000">
                                <a:alpha val="43137"/>
                              </a:srgbClr>
                            </a:outerShdw>
                          </a:effectLst>
                          <a:latin typeface="MidnightKernboy" pitchFamily="50" charset="0"/>
                        </a:rPr>
                        <a:t>COLUMN ONE </a:t>
                      </a:r>
                      <a:endParaRPr lang="en-US" sz="2000" b="1" i="0" u="sng" strike="noStrike" dirty="0">
                        <a:solidFill>
                          <a:srgbClr val="EEECE1"/>
                        </a:solidFill>
                        <a:effectLst>
                          <a:outerShdw blurRad="38100" dist="38100" dir="2700000" algn="tl">
                            <a:srgbClr val="000000">
                              <a:alpha val="43137"/>
                            </a:srgbClr>
                          </a:outerShdw>
                        </a:effectLst>
                        <a:latin typeface="MidnightKernboy" pitchFamily="50" charset="0"/>
                      </a:endParaRPr>
                    </a:p>
                  </a:txBody>
                  <a:tcPr marL="9525" marR="9525" marT="9525" marB="0" anchor="b"/>
                </a:tc>
                <a:tc gridSpan="2">
                  <a:txBody>
                    <a:bodyPr/>
                    <a:lstStyle/>
                    <a:p>
                      <a:pPr algn="ctr" fontAlgn="b"/>
                      <a:r>
                        <a:rPr lang="en-US" sz="2000" b="1" u="sng" strike="noStrike" dirty="0">
                          <a:effectLst>
                            <a:outerShdw blurRad="38100" dist="38100" dir="2700000" algn="tl">
                              <a:srgbClr val="000000">
                                <a:alpha val="43137"/>
                              </a:srgbClr>
                            </a:outerShdw>
                          </a:effectLst>
                          <a:latin typeface="MidnightKernboy" pitchFamily="50" charset="0"/>
                        </a:rPr>
                        <a:t>COLUMN TWO </a:t>
                      </a:r>
                      <a:endParaRPr lang="en-US" sz="2000" b="1" i="0" u="sng" strike="noStrike" dirty="0">
                        <a:solidFill>
                          <a:srgbClr val="EEECE1"/>
                        </a:solidFill>
                        <a:effectLst>
                          <a:outerShdw blurRad="38100" dist="38100" dir="2700000" algn="tl">
                            <a:srgbClr val="000000">
                              <a:alpha val="43137"/>
                            </a:srgbClr>
                          </a:outerShdw>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b="1" u="sng" strike="noStrike" dirty="0">
                          <a:effectLst>
                            <a:outerShdw blurRad="38100" dist="38100" dir="2700000" algn="tl">
                              <a:srgbClr val="000000">
                                <a:alpha val="43137"/>
                              </a:srgbClr>
                            </a:outerShdw>
                          </a:effectLst>
                          <a:latin typeface="MidnightKernboy" pitchFamily="50" charset="0"/>
                        </a:rPr>
                        <a:t>COLUMN THREE</a:t>
                      </a:r>
                      <a:endParaRPr lang="en-US" sz="2000" b="1" i="0" u="sng" strike="noStrike" dirty="0">
                        <a:solidFill>
                          <a:srgbClr val="EEECE1"/>
                        </a:solidFill>
                        <a:effectLst>
                          <a:outerShdw blurRad="38100" dist="38100" dir="2700000" algn="tl">
                            <a:srgbClr val="000000">
                              <a:alpha val="43137"/>
                            </a:srgbClr>
                          </a:outerShdw>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Weighted Toe Touches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Weighted Russian Twists</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Kneeling Alt. 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Weighted Regular Crunch</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Weighted Diagonal Punch</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"Y" 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123 (Count) Crunches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123 (Count) Crunches</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Dbl. Arm / Leg 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Knee Tuck</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Cross-Over Crunch</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dirty="0">
                          <a:effectLst/>
                          <a:latin typeface="MidnightKernboy" pitchFamily="50" charset="0"/>
                        </a:rPr>
                        <a:t>V-Crunch</a:t>
                      </a:r>
                      <a:endParaRPr lang="en-US" sz="2000" b="0" i="0" u="none" strike="noStrike" dirty="0">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dirty="0">
                          <a:effectLst/>
                          <a:latin typeface="MidnightKernboy" pitchFamily="50" charset="0"/>
                        </a:rPr>
                        <a:t>Side Crunch</a:t>
                      </a:r>
                      <a:endParaRPr lang="en-US" sz="2000" b="0" i="0" u="none" strike="noStrike" dirty="0">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dirty="0" err="1">
                          <a:effectLst/>
                          <a:latin typeface="MidnightKernboy" pitchFamily="50" charset="0"/>
                        </a:rPr>
                        <a:t>Deadfish</a:t>
                      </a:r>
                      <a:endParaRPr lang="en-US" sz="2000" b="0" i="0" u="none" strike="noStrike" dirty="0">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Single Leg V-Crunch</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Rocky Twist</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Cobras</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Bicycles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Prisoner Twist</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Bridge</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Wrist Curls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Squirm</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Double Leg Hip Bridge</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Front Plank</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Side Plank</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Raise</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Front Plank w/ Arm Reach</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Side Plank Hip Raise</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Double Leg Hip Raise</a:t>
                      </a:r>
                      <a:endParaRPr lang="en-US" sz="2000" b="0" i="0" u="none" strike="noStrike">
                        <a:solidFill>
                          <a:srgbClr val="000000"/>
                        </a:solidFill>
                        <a:effectLst/>
                        <a:latin typeface="MidnightKernboy" pitchFamily="50" charset="0"/>
                      </a:endParaRPr>
                    </a:p>
                  </a:txBody>
                  <a:tcPr marL="9525" marR="9525" marT="9525" marB="0" anchor="b"/>
                </a:tc>
              </a:tr>
              <a:tr h="680675">
                <a:tc>
                  <a:txBody>
                    <a:bodyPr/>
                    <a:lstStyle/>
                    <a:p>
                      <a:pPr algn="ctr" fontAlgn="b"/>
                      <a:r>
                        <a:rPr lang="en-US" sz="2000" u="none" strike="noStrike">
                          <a:effectLst/>
                          <a:latin typeface="MidnightKernboy" pitchFamily="50" charset="0"/>
                        </a:rPr>
                        <a:t>Front Plank w/ Leg Raise</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Side Plank Leg Raise</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Raise + Flexion/Extension</a:t>
                      </a:r>
                      <a:endParaRPr lang="en-US" sz="2000" b="0" i="0" u="none" strike="noStrike">
                        <a:solidFill>
                          <a:srgbClr val="000000"/>
                        </a:solidFill>
                        <a:effectLst/>
                        <a:latin typeface="MidnightKernboy" pitchFamily="50" charset="0"/>
                      </a:endParaRPr>
                    </a:p>
                  </a:txBody>
                  <a:tcPr marL="9525" marR="9525" marT="9525" marB="0" anchor="b"/>
                </a:tc>
              </a:tr>
              <a:tr h="680675">
                <a:tc>
                  <a:txBody>
                    <a:bodyPr/>
                    <a:lstStyle/>
                    <a:p>
                      <a:pPr algn="ctr" fontAlgn="b"/>
                      <a:r>
                        <a:rPr lang="en-US" sz="2000" u="none" strike="noStrike">
                          <a:effectLst/>
                          <a:latin typeface="MidnightKernboy" pitchFamily="50" charset="0"/>
                        </a:rPr>
                        <a:t>Negetive Sit-Up</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dirty="0">
                          <a:effectLst/>
                          <a:latin typeface="MidnightKernboy" pitchFamily="50" charset="0"/>
                        </a:rPr>
                        <a:t>Side Plank Roll Under</a:t>
                      </a:r>
                      <a:endParaRPr lang="en-US" sz="2000" b="0" i="0" u="none" strike="noStrike" dirty="0">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Raise + Adduction/Abduction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V-Sit</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dirty="0">
                          <a:effectLst/>
                          <a:latin typeface="MidnightKernboy" pitchFamily="50" charset="0"/>
                        </a:rPr>
                        <a:t> </a:t>
                      </a:r>
                      <a:endParaRPr lang="en-US" sz="2000" b="0" i="0" u="none" strike="noStrike" dirty="0">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dirty="0">
                          <a:effectLst/>
                          <a:latin typeface="MidnightKernboy" pitchFamily="50" charset="0"/>
                        </a:rPr>
                        <a:t>Hydrants</a:t>
                      </a:r>
                      <a:endParaRPr lang="en-US" sz="2000" b="0" i="0" u="none" strike="noStrike" dirty="0">
                        <a:solidFill>
                          <a:srgbClr val="000000"/>
                        </a:solidFill>
                        <a:effectLst/>
                        <a:latin typeface="MidnightKernboy" pitchFamily="50" charset="0"/>
                      </a:endParaRPr>
                    </a:p>
                  </a:txBody>
                  <a:tcPr marL="9525" marR="9525" marT="9525" marB="0" anchor="b"/>
                </a:tc>
              </a:tr>
            </a:tbl>
          </a:graphicData>
        </a:graphic>
      </p:graphicFrame>
    </p:spTree>
    <p:extLst>
      <p:ext uri="{BB962C8B-B14F-4D97-AF65-F5344CB8AC3E}">
        <p14:creationId xmlns="" xmlns:p14="http://schemas.microsoft.com/office/powerpoint/2010/main" val="4100112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553200"/>
          </a:xfrm>
        </p:spPr>
        <p:txBody>
          <a:bodyPr>
            <a:normAutofit/>
          </a:bodyPr>
          <a:lstStyle/>
          <a:p>
            <a:r>
              <a:rPr lang="en-US" sz="48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SUMMER LIFTING PROGRAM</a:t>
            </a:r>
            <a:endParaRPr lang="en-US" sz="4800" dirty="0">
              <a:latin typeface="CCSU" pitchFamily="2"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2438399" y="197998"/>
          <a:ext cx="4724400" cy="6153454"/>
        </p:xfrm>
        <a:graphic>
          <a:graphicData uri="http://schemas.openxmlformats.org/drawingml/2006/table">
            <a:tbl>
              <a:tblPr/>
              <a:tblGrid>
                <a:gridCol w="384701"/>
                <a:gridCol w="1174351"/>
                <a:gridCol w="431945"/>
                <a:gridCol w="431945"/>
                <a:gridCol w="674915"/>
                <a:gridCol w="431945"/>
                <a:gridCol w="1194598"/>
              </a:tblGrid>
              <a:tr h="276188">
                <a:tc gridSpan="7">
                  <a:txBody>
                    <a:bodyPr/>
                    <a:lstStyle/>
                    <a:p>
                      <a:pPr algn="ctr" fontAlgn="b"/>
                      <a:r>
                        <a:rPr lang="en-US" sz="900" b="0" i="0" u="none" strike="noStrike" dirty="0">
                          <a:solidFill>
                            <a:srgbClr val="000000"/>
                          </a:solidFill>
                          <a:latin typeface="CCSU"/>
                        </a:rPr>
                        <a:t>BLUE DEVIL STRENGTH</a:t>
                      </a:r>
                    </a:p>
                  </a:txBody>
                  <a:tcPr marL="6736" marR="6736" marT="673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9900">
                <a:tc gridSpan="7">
                  <a:txBody>
                    <a:bodyPr/>
                    <a:lstStyle/>
                    <a:p>
                      <a:pPr algn="ctr" fontAlgn="b"/>
                      <a:r>
                        <a:rPr lang="en-US" sz="900" b="0" i="0" u="none" strike="noStrike" dirty="0">
                          <a:solidFill>
                            <a:srgbClr val="000000"/>
                          </a:solidFill>
                          <a:latin typeface="CCSU"/>
                        </a:rPr>
                        <a:t>SPRINTERS AND JUMPERS</a:t>
                      </a:r>
                    </a:p>
                  </a:txBody>
                  <a:tcPr marL="6736" marR="6736" marT="673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9900">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r>
              <a:tr h="149900">
                <a:tc gridSpan="7">
                  <a:txBody>
                    <a:bodyPr/>
                    <a:lstStyle/>
                    <a:p>
                      <a:pPr algn="ctr" fontAlgn="b"/>
                      <a:r>
                        <a:rPr lang="en-US" sz="900" b="0" i="0" u="none" strike="noStrike">
                          <a:solidFill>
                            <a:srgbClr val="000000"/>
                          </a:solidFill>
                          <a:latin typeface="CCSU"/>
                        </a:rPr>
                        <a:t>WEEK 1</a:t>
                      </a:r>
                    </a:p>
                  </a:txBody>
                  <a:tcPr marL="6736" marR="6736" marT="673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9900">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6736" marR="6736" marT="6736" marB="0" anchor="b">
                    <a:lnL>
                      <a:noFill/>
                    </a:lnL>
                    <a:lnR>
                      <a:noFill/>
                    </a:lnR>
                    <a:lnT>
                      <a:noFill/>
                    </a:lnT>
                    <a:lnB>
                      <a:noFill/>
                    </a:lnB>
                  </a:tcPr>
                </a:tc>
              </a:tr>
              <a:tr h="149900">
                <a:tc gridSpan="7">
                  <a:txBody>
                    <a:bodyPr/>
                    <a:lstStyle/>
                    <a:p>
                      <a:pPr algn="ctr" fontAlgn="b"/>
                      <a:r>
                        <a:rPr lang="en-US" sz="900" b="0" i="0" u="none" strike="noStrike">
                          <a:solidFill>
                            <a:srgbClr val="000000"/>
                          </a:solidFill>
                          <a:latin typeface="MidnightKernboy"/>
                        </a:rPr>
                        <a:t>MONDAY, MAY 28</a:t>
                      </a:r>
                    </a:p>
                  </a:txBody>
                  <a:tcPr marL="6736" marR="6736" marT="673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4934">
                <a:tc>
                  <a:txBody>
                    <a:bodyPr/>
                    <a:lstStyle/>
                    <a:p>
                      <a:pPr algn="ctr" fontAlgn="b"/>
                      <a:r>
                        <a:rPr lang="en-US" sz="900" b="1" i="0" u="none" strike="noStrike">
                          <a:solidFill>
                            <a:srgbClr val="000000"/>
                          </a:solidFill>
                          <a:latin typeface="MidnightKernboy"/>
                        </a:rPr>
                        <a:t>ORDER</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a:txBody>
                    <a:bodyPr/>
                    <a:lstStyle/>
                    <a:p>
                      <a:pPr algn="ctr" fontAlgn="b"/>
                      <a:r>
                        <a:rPr lang="en-US" sz="900" b="0" i="0" u="none" strike="noStrike">
                          <a:solidFill>
                            <a:srgbClr val="000000"/>
                          </a:solidFill>
                          <a:latin typeface="MidnightKernboy"/>
                        </a:rPr>
                        <a:t>1</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Front Squat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5-50%</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5-60%</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12-70%</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4</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a:txBody>
                    <a:bodyPr/>
                    <a:lstStyle/>
                    <a:p>
                      <a:pPr algn="ctr" fontAlgn="b"/>
                      <a:r>
                        <a:rPr lang="en-US" sz="900" b="0" i="0" u="none" strike="noStrike">
                          <a:solidFill>
                            <a:srgbClr val="000000"/>
                          </a:solidFill>
                          <a:latin typeface="MidnightKernboy"/>
                        </a:rPr>
                        <a:t>2</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Single Leg DB RDL</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12ea</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20  Men: 30</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rowSpan="2">
                  <a:txBody>
                    <a:bodyPr/>
                    <a:lstStyle/>
                    <a:p>
                      <a:pPr algn="ctr" fontAlgn="ctr"/>
                      <a:r>
                        <a:rPr lang="en-US" sz="900" b="0" i="0" u="none" strike="noStrike">
                          <a:solidFill>
                            <a:srgbClr val="000000"/>
                          </a:solidFill>
                          <a:latin typeface="MidnightKernboy"/>
                        </a:rPr>
                        <a:t>3</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PB Hip Bridge</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2</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Legs are straight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vMerge="1">
                  <a:txBody>
                    <a:bodyPr/>
                    <a:lstStyle/>
                    <a:p>
                      <a:endParaRPr lang="en-US"/>
                    </a:p>
                  </a:txBody>
                  <a:tcPr/>
                </a:tc>
                <a:tc>
                  <a:txBody>
                    <a:bodyPr/>
                    <a:lstStyle/>
                    <a:p>
                      <a:pPr algn="l" fontAlgn="b"/>
                      <a:r>
                        <a:rPr lang="en-US" sz="900" b="0" i="0" u="none" strike="noStrike">
                          <a:solidFill>
                            <a:srgbClr val="000000"/>
                          </a:solidFill>
                          <a:latin typeface="MidnightKernboy"/>
                        </a:rPr>
                        <a:t>DB Split Squat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12ea</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30   Men: 45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rowSpan="2">
                  <a:txBody>
                    <a:bodyPr/>
                    <a:lstStyle/>
                    <a:p>
                      <a:pPr algn="ctr" fontAlgn="ctr"/>
                      <a:r>
                        <a:rPr lang="en-US" sz="900" b="0" i="0" u="none" strike="noStrike">
                          <a:solidFill>
                            <a:srgbClr val="000000"/>
                          </a:solidFill>
                          <a:latin typeface="MidnightKernboy"/>
                        </a:rPr>
                        <a:t>4</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Full Sit Ups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2</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vMerge="1">
                  <a:txBody>
                    <a:bodyPr/>
                    <a:lstStyle/>
                    <a:p>
                      <a:endParaRPr lang="en-US"/>
                    </a:p>
                  </a:txBody>
                  <a:tcPr/>
                </a:tc>
                <a:tc>
                  <a:txBody>
                    <a:bodyPr/>
                    <a:lstStyle/>
                    <a:p>
                      <a:pPr algn="l" fontAlgn="b"/>
                      <a:r>
                        <a:rPr lang="en-US" sz="900" b="0" i="0" u="none" strike="noStrike">
                          <a:solidFill>
                            <a:srgbClr val="000000"/>
                          </a:solidFill>
                          <a:latin typeface="MidnightKernboy"/>
                        </a:rPr>
                        <a:t>Hanging Leg Raises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r>
              <a:tr h="149900">
                <a:tc gridSpan="7">
                  <a:txBody>
                    <a:bodyPr/>
                    <a:lstStyle/>
                    <a:p>
                      <a:pPr algn="ctr" fontAlgn="b"/>
                      <a:r>
                        <a:rPr lang="en-US" sz="900" b="0" i="0" u="none" strike="noStrike">
                          <a:solidFill>
                            <a:srgbClr val="000000"/>
                          </a:solidFill>
                          <a:latin typeface="MidnightKernboy"/>
                        </a:rPr>
                        <a:t>TUESDAY, MAY 29</a:t>
                      </a:r>
                    </a:p>
                  </a:txBody>
                  <a:tcPr marL="6736" marR="6736" marT="673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9900">
                <a:tc>
                  <a:txBody>
                    <a:bodyPr/>
                    <a:lstStyle/>
                    <a:p>
                      <a:pPr algn="ctr" fontAlgn="b"/>
                      <a:r>
                        <a:rPr lang="en-US" sz="900" b="1" i="0" u="none" strike="noStrike">
                          <a:solidFill>
                            <a:srgbClr val="000000"/>
                          </a:solidFill>
                          <a:latin typeface="MidnightKernboy"/>
                        </a:rPr>
                        <a:t>ORDER</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rowSpan="2">
                  <a:txBody>
                    <a:bodyPr/>
                    <a:lstStyle/>
                    <a:p>
                      <a:pPr algn="ctr" fontAlgn="ctr"/>
                      <a:r>
                        <a:rPr lang="en-US" sz="900" b="0" i="0" u="none" strike="noStrike">
                          <a:solidFill>
                            <a:srgbClr val="000000"/>
                          </a:solidFill>
                          <a:latin typeface="MidnightKernboy"/>
                        </a:rPr>
                        <a:t>1</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Bench Press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5-55%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6-75%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vMerge="1">
                  <a:txBody>
                    <a:bodyPr/>
                    <a:lstStyle/>
                    <a:p>
                      <a:endParaRPr lang="en-US"/>
                    </a:p>
                  </a:txBody>
                  <a:tcPr/>
                </a:tc>
                <a:tc>
                  <a:txBody>
                    <a:bodyPr/>
                    <a:lstStyle/>
                    <a:p>
                      <a:pPr algn="l" fontAlgn="b"/>
                      <a:r>
                        <a:rPr lang="en-US" sz="900" b="0" i="0" u="none" strike="noStrike">
                          <a:solidFill>
                            <a:srgbClr val="000000"/>
                          </a:solidFill>
                          <a:latin typeface="MidnightKernboy"/>
                        </a:rPr>
                        <a:t>Band Plyo Push Ups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rowSpan="2">
                  <a:txBody>
                    <a:bodyPr/>
                    <a:lstStyle/>
                    <a:p>
                      <a:pPr algn="ctr" fontAlgn="ctr"/>
                      <a:r>
                        <a:rPr lang="en-US" sz="900" b="0" i="0" u="none" strike="noStrike">
                          <a:solidFill>
                            <a:srgbClr val="000000"/>
                          </a:solidFill>
                          <a:latin typeface="MidnightKernboy"/>
                        </a:rPr>
                        <a:t>2</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Lat Pulldown</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vMerge="1">
                  <a:txBody>
                    <a:bodyPr/>
                    <a:lstStyle/>
                    <a:p>
                      <a:endParaRPr lang="en-US"/>
                    </a:p>
                  </a:txBody>
                  <a:tcPr/>
                </a:tc>
                <a:tc>
                  <a:txBody>
                    <a:bodyPr/>
                    <a:lstStyle/>
                    <a:p>
                      <a:pPr algn="l" fontAlgn="b"/>
                      <a:r>
                        <a:rPr lang="en-US" sz="900" b="0" i="0" u="none" strike="noStrike">
                          <a:solidFill>
                            <a:srgbClr val="000000"/>
                          </a:solidFill>
                          <a:latin typeface="MidnightKernboy"/>
                        </a:rPr>
                        <a:t>Front + Side Raise</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8ea</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rowSpan="2">
                  <a:txBody>
                    <a:bodyPr/>
                    <a:lstStyle/>
                    <a:p>
                      <a:pPr algn="ctr" fontAlgn="ctr"/>
                      <a:r>
                        <a:rPr lang="en-US" sz="900" b="0" i="0" u="none" strike="noStrike">
                          <a:solidFill>
                            <a:srgbClr val="000000"/>
                          </a:solidFill>
                          <a:latin typeface="MidnightKernboy"/>
                        </a:rPr>
                        <a:t>3</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Letters T-Y-A</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6ea</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2</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vMerge="1">
                  <a:txBody>
                    <a:bodyPr/>
                    <a:lstStyle/>
                    <a:p>
                      <a:endParaRPr lang="en-US"/>
                    </a:p>
                  </a:txBody>
                  <a:tcPr/>
                </a:tc>
                <a:tc>
                  <a:txBody>
                    <a:bodyPr/>
                    <a:lstStyle/>
                    <a:p>
                      <a:pPr algn="l" fontAlgn="b"/>
                      <a:r>
                        <a:rPr lang="en-US" sz="900" b="0" i="0" u="none" strike="noStrike">
                          <a:solidFill>
                            <a:srgbClr val="000000"/>
                          </a:solidFill>
                          <a:latin typeface="MidnightKernboy"/>
                        </a:rPr>
                        <a:t>DB Shrugs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r>
              <a:tr h="149900">
                <a:tc gridSpan="7">
                  <a:txBody>
                    <a:bodyPr/>
                    <a:lstStyle/>
                    <a:p>
                      <a:pPr algn="ctr" fontAlgn="b"/>
                      <a:r>
                        <a:rPr lang="en-US" sz="900" b="0" i="0" u="none" strike="noStrike">
                          <a:solidFill>
                            <a:srgbClr val="000000"/>
                          </a:solidFill>
                          <a:latin typeface="MidnightKernboy"/>
                        </a:rPr>
                        <a:t>THURSDAY, MAY 31</a:t>
                      </a:r>
                    </a:p>
                  </a:txBody>
                  <a:tcPr marL="6736" marR="6736" marT="673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9900">
                <a:tc>
                  <a:txBody>
                    <a:bodyPr/>
                    <a:lstStyle/>
                    <a:p>
                      <a:pPr algn="ctr" fontAlgn="b"/>
                      <a:r>
                        <a:rPr lang="en-US" sz="900" b="1" i="0" u="none" strike="noStrike">
                          <a:solidFill>
                            <a:srgbClr val="000000"/>
                          </a:solidFill>
                          <a:latin typeface="MidnightKernboy"/>
                        </a:rPr>
                        <a:t>ORDER</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a:txBody>
                    <a:bodyPr/>
                    <a:lstStyle/>
                    <a:p>
                      <a:pPr algn="ctr" fontAlgn="b"/>
                      <a:r>
                        <a:rPr lang="en-US" sz="900" b="0" i="0" u="none" strike="noStrike">
                          <a:solidFill>
                            <a:srgbClr val="000000"/>
                          </a:solidFill>
                          <a:latin typeface="MidnightKernboy"/>
                        </a:rPr>
                        <a:t>1</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Deadlift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5-55%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6-75%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4</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a:txBody>
                    <a:bodyPr/>
                    <a:lstStyle/>
                    <a:p>
                      <a:pPr algn="ctr" fontAlgn="b"/>
                      <a:r>
                        <a:rPr lang="en-US" sz="900" b="0" i="0" u="none" strike="noStrike">
                          <a:solidFill>
                            <a:srgbClr val="000000"/>
                          </a:solidFill>
                          <a:latin typeface="MidnightKernboy"/>
                        </a:rPr>
                        <a:t>2</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Good Mornings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65    Men: 85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9180">
                <a:tc rowSpan="3">
                  <a:txBody>
                    <a:bodyPr/>
                    <a:lstStyle/>
                    <a:p>
                      <a:pPr algn="ctr" fontAlgn="ctr"/>
                      <a:r>
                        <a:rPr lang="en-US" sz="900" b="0" i="0" u="none" strike="noStrike">
                          <a:solidFill>
                            <a:srgbClr val="000000"/>
                          </a:solidFill>
                          <a:latin typeface="MidnightKernboy"/>
                        </a:rPr>
                        <a:t>3</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MidnightKernboy"/>
                        </a:rPr>
                        <a:t>Step Ups: 25</a:t>
                      </a:r>
                      <a:r>
                        <a:rPr lang="en-US" sz="900" b="0" i="0" u="none" strike="noStrike" dirty="0" smtClean="0">
                          <a:solidFill>
                            <a:srgbClr val="000000"/>
                          </a:solidFill>
                          <a:latin typeface="MidnightKernboy"/>
                        </a:rPr>
                        <a:t>% </a:t>
                      </a:r>
                      <a:r>
                        <a:rPr lang="en-US" sz="900" b="0" i="0" u="none" strike="noStrike" dirty="0">
                          <a:solidFill>
                            <a:srgbClr val="000000"/>
                          </a:solidFill>
                          <a:latin typeface="MidnightKernboy"/>
                        </a:rPr>
                        <a:t>squat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6ea-25%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900" b="0" i="0" u="none" strike="noStrike">
                          <a:solidFill>
                            <a:srgbClr val="000000"/>
                          </a:solidFill>
                          <a:latin typeface="MidnightKernboy"/>
                        </a:rPr>
                        <a:t>3</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vMerge="1">
                  <a:txBody>
                    <a:bodyPr/>
                    <a:lstStyle/>
                    <a:p>
                      <a:endParaRPr lang="en-US"/>
                    </a:p>
                  </a:txBody>
                  <a:tcPr/>
                </a:tc>
                <a:tc rowSpan="2">
                  <a:txBody>
                    <a:bodyPr/>
                    <a:lstStyle/>
                    <a:p>
                      <a:pPr algn="l" fontAlgn="b"/>
                      <a:r>
                        <a:rPr lang="en-US" sz="900" b="0" i="0" u="none" strike="noStrike" dirty="0">
                          <a:solidFill>
                            <a:srgbClr val="000000"/>
                          </a:solidFill>
                          <a:latin typeface="MidnightKernboy"/>
                        </a:rPr>
                        <a:t>Hydrants/Circles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en-US" sz="900" b="0" i="0" u="none" strike="noStrike">
                          <a:solidFill>
                            <a:srgbClr val="000000"/>
                          </a:solidFill>
                          <a:latin typeface="MidnightKernboy"/>
                        </a:rPr>
                        <a:t>10ea</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149900">
                <a:tc vMerge="1">
                  <a:txBody>
                    <a:bodyPr/>
                    <a:lstStyle/>
                    <a:p>
                      <a:endParaRPr lang="en-US"/>
                    </a:p>
                  </a:txBody>
                  <a:tcPr/>
                </a:tc>
                <a:tc vMerge="1">
                  <a:txBody>
                    <a:bodyPr/>
                    <a:lstStyle/>
                    <a:p>
                      <a:pPr algn="l" fontAlgn="b"/>
                      <a:endParaRPr lang="en-US" sz="900" b="0" i="0" u="none" strike="noStrike">
                        <a:solidFill>
                          <a:srgbClr val="000000"/>
                        </a:solidFill>
                        <a:latin typeface="MidnightKernboy"/>
                      </a:endParaRP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900" b="0" i="0" u="none" strike="noStrike">
                        <a:solidFill>
                          <a:srgbClr val="000000"/>
                        </a:solidFill>
                        <a:latin typeface="MidnightKernboy"/>
                      </a:endParaRP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900" b="0" i="0" u="none" strike="noStrike">
                        <a:solidFill>
                          <a:srgbClr val="000000"/>
                        </a:solidFill>
                        <a:latin typeface="MidnightKernboy"/>
                      </a:endParaRP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900" b="0" i="0" u="none" strike="noStrike">
                        <a:solidFill>
                          <a:srgbClr val="000000"/>
                        </a:solidFill>
                        <a:latin typeface="MidnightKernboy"/>
                      </a:endParaRP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rowSpan="2">
                  <a:txBody>
                    <a:bodyPr/>
                    <a:lstStyle/>
                    <a:p>
                      <a:pPr algn="ctr" fontAlgn="ctr"/>
                      <a:r>
                        <a:rPr lang="en-US" sz="900" b="0" i="0" u="none" strike="noStrike">
                          <a:solidFill>
                            <a:srgbClr val="000000"/>
                          </a:solidFill>
                          <a:latin typeface="MidnightKernboy"/>
                        </a:rPr>
                        <a:t>4</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Bicep Curls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10</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vMerge="1">
                  <a:txBody>
                    <a:bodyPr/>
                    <a:lstStyle/>
                    <a:p>
                      <a:endParaRPr lang="en-US"/>
                    </a:p>
                  </a:txBody>
                  <a:tcPr/>
                </a:tc>
                <a:tc>
                  <a:txBody>
                    <a:bodyPr/>
                    <a:lstStyle/>
                    <a:p>
                      <a:pPr algn="l" fontAlgn="b"/>
                      <a:r>
                        <a:rPr lang="en-US" sz="900" b="0" i="0" u="none" strike="noStrike">
                          <a:solidFill>
                            <a:srgbClr val="000000"/>
                          </a:solidFill>
                          <a:latin typeface="MidnightKernboy"/>
                        </a:rPr>
                        <a:t>Tricep Extension</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6736" marR="6736" marT="6736" marB="0" anchor="b">
                    <a:lnL>
                      <a:noFill/>
                    </a:lnL>
                    <a:lnR>
                      <a:noFill/>
                    </a:lnR>
                    <a:lnT w="6350" cap="flat" cmpd="sng" algn="ctr">
                      <a:solidFill>
                        <a:srgbClr val="000000"/>
                      </a:solidFill>
                      <a:prstDash val="solid"/>
                      <a:round/>
                      <a:headEnd type="none" w="med" len="med"/>
                      <a:tailEnd type="none" w="med" len="med"/>
                    </a:lnT>
                    <a:lnB>
                      <a:noFill/>
                    </a:lnB>
                  </a:tcPr>
                </a:tc>
              </a:tr>
              <a:tr h="149900">
                <a:tc gridSpan="7">
                  <a:txBody>
                    <a:bodyPr/>
                    <a:lstStyle/>
                    <a:p>
                      <a:pPr algn="ctr" fontAlgn="b"/>
                      <a:r>
                        <a:rPr lang="en-US" sz="900" b="0" i="0" u="none" strike="noStrike">
                          <a:solidFill>
                            <a:srgbClr val="000000"/>
                          </a:solidFill>
                          <a:latin typeface="MidnightKernboy"/>
                        </a:rPr>
                        <a:t>FRIDAY, JUNE 1</a:t>
                      </a:r>
                    </a:p>
                  </a:txBody>
                  <a:tcPr marL="6736" marR="6736" marT="673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9900">
                <a:tc>
                  <a:txBody>
                    <a:bodyPr/>
                    <a:lstStyle/>
                    <a:p>
                      <a:pPr algn="ctr" fontAlgn="b"/>
                      <a:r>
                        <a:rPr lang="en-US" sz="900" b="1" i="0" u="none" strike="noStrike">
                          <a:solidFill>
                            <a:srgbClr val="000000"/>
                          </a:solidFill>
                          <a:latin typeface="MidnightKernboy"/>
                        </a:rPr>
                        <a:t>ORDER</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a:txBody>
                    <a:bodyPr/>
                    <a:lstStyle/>
                    <a:p>
                      <a:pPr algn="ctr" fontAlgn="b"/>
                      <a:r>
                        <a:rPr lang="en-US" sz="900" b="0" i="0" u="none" strike="noStrike">
                          <a:solidFill>
                            <a:srgbClr val="000000"/>
                          </a:solidFill>
                          <a:latin typeface="MidnightKernboy"/>
                        </a:rPr>
                        <a:t>1</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Shoulder Press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5-50%</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5-60%</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12-70%</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4</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Use DBs if need</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rowSpan="2">
                  <a:txBody>
                    <a:bodyPr/>
                    <a:lstStyle/>
                    <a:p>
                      <a:pPr algn="ctr" fontAlgn="ctr"/>
                      <a:r>
                        <a:rPr lang="en-US" sz="900" b="0" i="0" u="none" strike="noStrike">
                          <a:solidFill>
                            <a:srgbClr val="000000"/>
                          </a:solidFill>
                          <a:latin typeface="MidnightKernboy"/>
                        </a:rPr>
                        <a:t>2</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Seated Row</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your choice</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vMerge="1">
                  <a:txBody>
                    <a:bodyPr/>
                    <a:lstStyle/>
                    <a:p>
                      <a:endParaRPr lang="en-US"/>
                    </a:p>
                  </a:txBody>
                  <a:tcPr/>
                </a:tc>
                <a:tc>
                  <a:txBody>
                    <a:bodyPr/>
                    <a:lstStyle/>
                    <a:p>
                      <a:pPr algn="l" fontAlgn="b"/>
                      <a:r>
                        <a:rPr lang="en-US" sz="900" b="0" i="0" u="none" strike="noStrike">
                          <a:solidFill>
                            <a:srgbClr val="000000"/>
                          </a:solidFill>
                          <a:latin typeface="MidnightKernboy"/>
                        </a:rPr>
                        <a:t>Inverted Row</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rowSpan="3">
                  <a:txBody>
                    <a:bodyPr/>
                    <a:lstStyle/>
                    <a:p>
                      <a:pPr algn="ctr" fontAlgn="ctr"/>
                      <a:r>
                        <a:rPr lang="en-US" sz="900" b="0" i="0" u="none" strike="noStrike">
                          <a:solidFill>
                            <a:srgbClr val="000000"/>
                          </a:solidFill>
                          <a:latin typeface="MidnightKernboy"/>
                        </a:rPr>
                        <a:t>3</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Push Ups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 to 15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900" b="0" i="0" u="none" strike="noStrike">
                          <a:solidFill>
                            <a:srgbClr val="000000"/>
                          </a:solidFill>
                          <a:latin typeface="MidnightKernboy"/>
                        </a:rPr>
                        <a:t>3</a:t>
                      </a:r>
                    </a:p>
                  </a:txBody>
                  <a:tcPr marL="6736" marR="6736" marT="67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vMerge="1">
                  <a:txBody>
                    <a:bodyPr/>
                    <a:lstStyle/>
                    <a:p>
                      <a:endParaRPr lang="en-US"/>
                    </a:p>
                  </a:txBody>
                  <a:tcPr/>
                </a:tc>
                <a:tc>
                  <a:txBody>
                    <a:bodyPr/>
                    <a:lstStyle/>
                    <a:p>
                      <a:pPr algn="l" fontAlgn="b"/>
                      <a:r>
                        <a:rPr lang="en-US" sz="900" b="0" i="0" u="none" strike="noStrike">
                          <a:solidFill>
                            <a:srgbClr val="000000"/>
                          </a:solidFill>
                          <a:latin typeface="MidnightKernboy"/>
                        </a:rPr>
                        <a:t>Face Pulls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15</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00">
                <a:tc vMerge="1">
                  <a:txBody>
                    <a:bodyPr/>
                    <a:lstStyle/>
                    <a:p>
                      <a:endParaRPr lang="en-US"/>
                    </a:p>
                  </a:txBody>
                  <a:tcPr/>
                </a:tc>
                <a:tc>
                  <a:txBody>
                    <a:bodyPr/>
                    <a:lstStyle/>
                    <a:p>
                      <a:pPr algn="l" fontAlgn="b"/>
                      <a:r>
                        <a:rPr lang="en-US" sz="900" b="0" i="0" u="none" strike="noStrike">
                          <a:solidFill>
                            <a:srgbClr val="000000"/>
                          </a:solidFill>
                          <a:latin typeface="MidnightKernboy"/>
                        </a:rPr>
                        <a:t>DB Shrugs</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dirty="0">
                          <a:solidFill>
                            <a:srgbClr val="000000"/>
                          </a:solidFill>
                          <a:latin typeface="MidnightKernboy"/>
                        </a:rPr>
                        <a:t>your choice</a:t>
                      </a:r>
                    </a:p>
                  </a:txBody>
                  <a:tcPr marL="6736" marR="6736" marT="67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057401" y="185478"/>
          <a:ext cx="5167268" cy="6499933"/>
        </p:xfrm>
        <a:graphic>
          <a:graphicData uri="http://schemas.openxmlformats.org/drawingml/2006/table">
            <a:tbl>
              <a:tblPr/>
              <a:tblGrid>
                <a:gridCol w="420763"/>
                <a:gridCol w="1284436"/>
                <a:gridCol w="472436"/>
                <a:gridCol w="472436"/>
                <a:gridCol w="738181"/>
                <a:gridCol w="472436"/>
                <a:gridCol w="1306580"/>
              </a:tblGrid>
              <a:tr h="302079">
                <a:tc gridSpan="7">
                  <a:txBody>
                    <a:bodyPr/>
                    <a:lstStyle/>
                    <a:p>
                      <a:pPr algn="ctr" fontAlgn="b"/>
                      <a:r>
                        <a:rPr lang="en-US" sz="1000" b="0" i="0" u="none" strike="noStrike">
                          <a:solidFill>
                            <a:srgbClr val="000000"/>
                          </a:solidFill>
                          <a:latin typeface="CCSU"/>
                        </a:rPr>
                        <a:t>BLUE DEVIL STRENGTH</a:t>
                      </a:r>
                    </a:p>
                  </a:txBody>
                  <a:tcPr marL="6242" marR="6242" marT="624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4724">
                <a:tc gridSpan="7">
                  <a:txBody>
                    <a:bodyPr/>
                    <a:lstStyle/>
                    <a:p>
                      <a:pPr algn="ctr" fontAlgn="b"/>
                      <a:r>
                        <a:rPr lang="en-US" sz="1000" b="0" i="0" u="none" strike="noStrike">
                          <a:solidFill>
                            <a:srgbClr val="000000"/>
                          </a:solidFill>
                          <a:latin typeface="CCSU"/>
                        </a:rPr>
                        <a:t>SPRINTERS AND JUMPERS</a:t>
                      </a:r>
                    </a:p>
                  </a:txBody>
                  <a:tcPr marL="6242" marR="6242" marT="624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1268">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r>
              <a:tr h="154724">
                <a:tc gridSpan="7">
                  <a:txBody>
                    <a:bodyPr/>
                    <a:lstStyle/>
                    <a:p>
                      <a:pPr algn="ctr" fontAlgn="b"/>
                      <a:r>
                        <a:rPr lang="en-US" sz="1000" b="0" i="0" u="none" strike="noStrike">
                          <a:solidFill>
                            <a:srgbClr val="000000"/>
                          </a:solidFill>
                          <a:latin typeface="CCSU"/>
                        </a:rPr>
                        <a:t>WEEK 2</a:t>
                      </a:r>
                    </a:p>
                  </a:txBody>
                  <a:tcPr marL="6242" marR="6242" marT="624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1268">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6242" marR="6242" marT="6242" marB="0" anchor="b">
                    <a:lnL>
                      <a:noFill/>
                    </a:lnL>
                    <a:lnR>
                      <a:noFill/>
                    </a:lnR>
                    <a:lnT>
                      <a:noFill/>
                    </a:lnT>
                    <a:lnB>
                      <a:noFill/>
                    </a:lnB>
                  </a:tcPr>
                </a:tc>
              </a:tr>
              <a:tr h="151268">
                <a:tc gridSpan="7">
                  <a:txBody>
                    <a:bodyPr/>
                    <a:lstStyle/>
                    <a:p>
                      <a:pPr algn="ctr" fontAlgn="b"/>
                      <a:r>
                        <a:rPr lang="en-US" sz="1000" b="0" i="0" u="none" strike="noStrike">
                          <a:solidFill>
                            <a:srgbClr val="000000"/>
                          </a:solidFill>
                          <a:latin typeface="MidnightKernboy"/>
                        </a:rPr>
                        <a:t>MONDAY, MAY 28</a:t>
                      </a:r>
                    </a:p>
                  </a:txBody>
                  <a:tcPr marL="6242" marR="6242" marT="624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458">
                <a:tc>
                  <a:txBody>
                    <a:bodyPr/>
                    <a:lstStyle/>
                    <a:p>
                      <a:pPr algn="ctr" fontAlgn="b"/>
                      <a:r>
                        <a:rPr lang="en-US" sz="1000" b="1" i="0" u="none" strike="noStrike">
                          <a:solidFill>
                            <a:srgbClr val="000000"/>
                          </a:solidFill>
                          <a:latin typeface="MidnightKernboy"/>
                        </a:rPr>
                        <a:t>ORDER</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a:txBody>
                    <a:bodyPr/>
                    <a:lstStyle/>
                    <a:p>
                      <a:pPr algn="ctr" fontAlgn="b"/>
                      <a:r>
                        <a:rPr lang="en-US" sz="1000" b="0" i="0" u="none" strike="noStrike">
                          <a:solidFill>
                            <a:srgbClr val="000000"/>
                          </a:solidFill>
                          <a:latin typeface="MidnightKernboy"/>
                        </a:rPr>
                        <a:t>1</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Front Squat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5-55%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10-75%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a:txBody>
                    <a:bodyPr/>
                    <a:lstStyle/>
                    <a:p>
                      <a:pPr algn="ctr" fontAlgn="b"/>
                      <a:r>
                        <a:rPr lang="en-US" sz="1000" b="0" i="0" u="none" strike="noStrike">
                          <a:solidFill>
                            <a:srgbClr val="000000"/>
                          </a:solidFill>
                          <a:latin typeface="MidnightKernboy"/>
                        </a:rPr>
                        <a:t>2</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Single Leg DB RDL</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12ea</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25  Men: 35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rowSpan="2">
                  <a:txBody>
                    <a:bodyPr/>
                    <a:lstStyle/>
                    <a:p>
                      <a:pPr algn="ctr" fontAlgn="ctr"/>
                      <a:r>
                        <a:rPr lang="en-US" sz="1000" b="0" i="0" u="none" strike="noStrike">
                          <a:solidFill>
                            <a:srgbClr val="000000"/>
                          </a:solidFill>
                          <a:latin typeface="MidnightKernboy"/>
                        </a:rPr>
                        <a:t>3</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PB Hip Bridge</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2</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Legs are straight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vMerge="1">
                  <a:txBody>
                    <a:bodyPr/>
                    <a:lstStyle/>
                    <a:p>
                      <a:endParaRPr lang="en-US"/>
                    </a:p>
                  </a:txBody>
                  <a:tcPr/>
                </a:tc>
                <a:tc>
                  <a:txBody>
                    <a:bodyPr/>
                    <a:lstStyle/>
                    <a:p>
                      <a:pPr algn="l" fontAlgn="b"/>
                      <a:r>
                        <a:rPr lang="en-US" sz="1000" b="0" i="0" u="none" strike="noStrike">
                          <a:solidFill>
                            <a:srgbClr val="000000"/>
                          </a:solidFill>
                          <a:latin typeface="MidnightKernboy"/>
                        </a:rPr>
                        <a:t>DB Split Squat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12ea</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Women: 30   Men: 45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rowSpan="2">
                  <a:txBody>
                    <a:bodyPr/>
                    <a:lstStyle/>
                    <a:p>
                      <a:pPr algn="ctr" fontAlgn="ctr"/>
                      <a:r>
                        <a:rPr lang="en-US" sz="1000" b="0" i="0" u="none" strike="noStrike">
                          <a:solidFill>
                            <a:srgbClr val="000000"/>
                          </a:solidFill>
                          <a:latin typeface="MidnightKernboy"/>
                        </a:rPr>
                        <a:t>4</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Full Sit Ups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12</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2</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vMerge="1">
                  <a:txBody>
                    <a:bodyPr/>
                    <a:lstStyle/>
                    <a:p>
                      <a:endParaRPr lang="en-US"/>
                    </a:p>
                  </a:txBody>
                  <a:tcPr/>
                </a:tc>
                <a:tc>
                  <a:txBody>
                    <a:bodyPr/>
                    <a:lstStyle/>
                    <a:p>
                      <a:pPr algn="l" fontAlgn="b"/>
                      <a:r>
                        <a:rPr lang="en-US" sz="1000" b="0" i="0" u="none" strike="noStrike">
                          <a:solidFill>
                            <a:srgbClr val="000000"/>
                          </a:solidFill>
                          <a:latin typeface="MidnightKernboy"/>
                        </a:rPr>
                        <a:t>Hanging Leg Raises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12</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r>
              <a:tr h="151268">
                <a:tc gridSpan="7">
                  <a:txBody>
                    <a:bodyPr/>
                    <a:lstStyle/>
                    <a:p>
                      <a:pPr algn="ctr" fontAlgn="b"/>
                      <a:r>
                        <a:rPr lang="en-US" sz="1000" b="0" i="0" u="none" strike="noStrike">
                          <a:solidFill>
                            <a:srgbClr val="000000"/>
                          </a:solidFill>
                          <a:latin typeface="MidnightKernboy"/>
                        </a:rPr>
                        <a:t>TUESDAY, MAY 29</a:t>
                      </a:r>
                    </a:p>
                  </a:txBody>
                  <a:tcPr marL="6242" marR="6242" marT="624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1268">
                <a:tc>
                  <a:txBody>
                    <a:bodyPr/>
                    <a:lstStyle/>
                    <a:p>
                      <a:pPr algn="ctr" fontAlgn="b"/>
                      <a:r>
                        <a:rPr lang="en-US" sz="1000" b="1" i="0" u="none" strike="noStrike">
                          <a:solidFill>
                            <a:srgbClr val="000000"/>
                          </a:solidFill>
                          <a:latin typeface="MidnightKernboy"/>
                        </a:rPr>
                        <a:t>ORDER</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rowSpan="2">
                  <a:txBody>
                    <a:bodyPr/>
                    <a:lstStyle/>
                    <a:p>
                      <a:pPr algn="ctr" fontAlgn="ctr"/>
                      <a:r>
                        <a:rPr lang="en-US" sz="1000" b="0" i="0" u="none" strike="noStrike">
                          <a:solidFill>
                            <a:srgbClr val="000000"/>
                          </a:solidFill>
                          <a:latin typeface="MidnightKernboy"/>
                        </a:rPr>
                        <a:t>1</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Bench Press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5-55%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5-77.5%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vMerge="1">
                  <a:txBody>
                    <a:bodyPr/>
                    <a:lstStyle/>
                    <a:p>
                      <a:endParaRPr lang="en-US"/>
                    </a:p>
                  </a:txBody>
                  <a:tcPr/>
                </a:tc>
                <a:tc>
                  <a:txBody>
                    <a:bodyPr/>
                    <a:lstStyle/>
                    <a:p>
                      <a:pPr algn="l" fontAlgn="b"/>
                      <a:r>
                        <a:rPr lang="en-US" sz="1000" b="0" i="0" u="none" strike="noStrike">
                          <a:solidFill>
                            <a:srgbClr val="000000"/>
                          </a:solidFill>
                          <a:latin typeface="MidnightKernboy"/>
                        </a:rPr>
                        <a:t>Band Plyo Push Ups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rowSpan="2">
                  <a:txBody>
                    <a:bodyPr/>
                    <a:lstStyle/>
                    <a:p>
                      <a:pPr algn="ctr" fontAlgn="ctr"/>
                      <a:r>
                        <a:rPr lang="en-US" sz="1000" b="0" i="0" u="none" strike="noStrike">
                          <a:solidFill>
                            <a:srgbClr val="000000"/>
                          </a:solidFill>
                          <a:latin typeface="MidnightKernboy"/>
                        </a:rPr>
                        <a:t>2</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Lat Pulldown</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vMerge="1">
                  <a:txBody>
                    <a:bodyPr/>
                    <a:lstStyle/>
                    <a:p>
                      <a:endParaRPr lang="en-US"/>
                    </a:p>
                  </a:txBody>
                  <a:tcPr/>
                </a:tc>
                <a:tc>
                  <a:txBody>
                    <a:bodyPr/>
                    <a:lstStyle/>
                    <a:p>
                      <a:pPr algn="l" fontAlgn="b"/>
                      <a:r>
                        <a:rPr lang="en-US" sz="1000" b="0" i="0" u="none" strike="noStrike">
                          <a:solidFill>
                            <a:srgbClr val="000000"/>
                          </a:solidFill>
                          <a:latin typeface="MidnightKernboy"/>
                        </a:rPr>
                        <a:t>Front + Side Raise</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rowSpan="2">
                  <a:txBody>
                    <a:bodyPr/>
                    <a:lstStyle/>
                    <a:p>
                      <a:pPr algn="ctr" fontAlgn="ctr"/>
                      <a:r>
                        <a:rPr lang="en-US" sz="1000" b="0" i="0" u="none" strike="noStrike">
                          <a:solidFill>
                            <a:srgbClr val="000000"/>
                          </a:solidFill>
                          <a:latin typeface="MidnightKernboy"/>
                        </a:rPr>
                        <a:t>3</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Letters T-Y-A</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6ea</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2</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vMerge="1">
                  <a:txBody>
                    <a:bodyPr/>
                    <a:lstStyle/>
                    <a:p>
                      <a:endParaRPr lang="en-US"/>
                    </a:p>
                  </a:txBody>
                  <a:tcPr/>
                </a:tc>
                <a:tc>
                  <a:txBody>
                    <a:bodyPr/>
                    <a:lstStyle/>
                    <a:p>
                      <a:pPr algn="l" fontAlgn="b"/>
                      <a:r>
                        <a:rPr lang="en-US" sz="1000" b="0" i="0" u="none" strike="noStrike">
                          <a:solidFill>
                            <a:srgbClr val="000000"/>
                          </a:solidFill>
                          <a:latin typeface="MidnightKernboy"/>
                        </a:rPr>
                        <a:t>DB Shrugs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12</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r>
              <a:tr h="151268">
                <a:tc gridSpan="7">
                  <a:txBody>
                    <a:bodyPr/>
                    <a:lstStyle/>
                    <a:p>
                      <a:pPr algn="ctr" fontAlgn="b"/>
                      <a:r>
                        <a:rPr lang="en-US" sz="1000" b="0" i="0" u="none" strike="noStrike">
                          <a:solidFill>
                            <a:srgbClr val="000000"/>
                          </a:solidFill>
                          <a:latin typeface="MidnightKernboy"/>
                        </a:rPr>
                        <a:t>THURSDAY, MAY 31</a:t>
                      </a:r>
                    </a:p>
                  </a:txBody>
                  <a:tcPr marL="6242" marR="6242" marT="624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1268">
                <a:tc>
                  <a:txBody>
                    <a:bodyPr/>
                    <a:lstStyle/>
                    <a:p>
                      <a:pPr algn="ctr" fontAlgn="b"/>
                      <a:r>
                        <a:rPr lang="en-US" sz="1000" b="1" i="0" u="none" strike="noStrike">
                          <a:solidFill>
                            <a:srgbClr val="000000"/>
                          </a:solidFill>
                          <a:latin typeface="MidnightKernboy"/>
                        </a:rPr>
                        <a:t>ORDER</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a:txBody>
                    <a:bodyPr/>
                    <a:lstStyle/>
                    <a:p>
                      <a:pPr algn="ctr" fontAlgn="b"/>
                      <a:r>
                        <a:rPr lang="en-US" sz="1000" b="0" i="0" u="none" strike="noStrike">
                          <a:solidFill>
                            <a:srgbClr val="000000"/>
                          </a:solidFill>
                          <a:latin typeface="MidnightKernboy"/>
                        </a:rPr>
                        <a:t>1</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Deadlift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5-55%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5-77.5%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a:txBody>
                    <a:bodyPr/>
                    <a:lstStyle/>
                    <a:p>
                      <a:pPr algn="ctr" fontAlgn="b"/>
                      <a:r>
                        <a:rPr lang="en-US" sz="1000" b="0" i="0" u="none" strike="noStrike">
                          <a:solidFill>
                            <a:srgbClr val="000000"/>
                          </a:solidFill>
                          <a:latin typeface="MidnightKernboy"/>
                        </a:rPr>
                        <a:t>2</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Good Mornings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65    Men: 85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rowSpan="2">
                  <a:txBody>
                    <a:bodyPr/>
                    <a:lstStyle/>
                    <a:p>
                      <a:pPr algn="ctr" fontAlgn="ctr"/>
                      <a:r>
                        <a:rPr lang="en-US" sz="1000" b="0" i="0" u="none" strike="noStrike">
                          <a:solidFill>
                            <a:srgbClr val="000000"/>
                          </a:solidFill>
                          <a:latin typeface="MidnightKernboy"/>
                        </a:rPr>
                        <a:t>3</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Step Ups: 25% of squat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8ea-25%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vMerge="1">
                  <a:txBody>
                    <a:bodyPr/>
                    <a:lstStyle/>
                    <a:p>
                      <a:endParaRPr lang="en-US"/>
                    </a:p>
                  </a:txBody>
                  <a:tcPr/>
                </a:tc>
                <a:tc>
                  <a:txBody>
                    <a:bodyPr/>
                    <a:lstStyle/>
                    <a:p>
                      <a:pPr algn="l" fontAlgn="b"/>
                      <a:r>
                        <a:rPr lang="en-US" sz="1000" b="0" i="0" u="none" strike="noStrike">
                          <a:solidFill>
                            <a:srgbClr val="000000"/>
                          </a:solidFill>
                          <a:latin typeface="MidnightKernboy"/>
                        </a:rPr>
                        <a:t>Hydrants/Circles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10ea</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rowSpan="2">
                  <a:txBody>
                    <a:bodyPr/>
                    <a:lstStyle/>
                    <a:p>
                      <a:pPr algn="ctr" fontAlgn="ctr"/>
                      <a:r>
                        <a:rPr lang="en-US" sz="1000" b="0" i="0" u="none" strike="noStrike">
                          <a:solidFill>
                            <a:srgbClr val="000000"/>
                          </a:solidFill>
                          <a:latin typeface="MidnightKernboy"/>
                        </a:rPr>
                        <a:t>4</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Bicep Curls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10</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vMerge="1">
                  <a:txBody>
                    <a:bodyPr/>
                    <a:lstStyle/>
                    <a:p>
                      <a:endParaRPr lang="en-US"/>
                    </a:p>
                  </a:txBody>
                  <a:tcPr/>
                </a:tc>
                <a:tc>
                  <a:txBody>
                    <a:bodyPr/>
                    <a:lstStyle/>
                    <a:p>
                      <a:pPr algn="l" fontAlgn="b"/>
                      <a:r>
                        <a:rPr lang="en-US" sz="1000" b="0" i="0" u="none" strike="noStrike">
                          <a:solidFill>
                            <a:srgbClr val="000000"/>
                          </a:solidFill>
                          <a:latin typeface="MidnightKernboy"/>
                        </a:rPr>
                        <a:t>Tricep Extension</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6242" marR="6242" marT="6242" marB="0" anchor="b">
                    <a:lnL>
                      <a:noFill/>
                    </a:lnL>
                    <a:lnR>
                      <a:noFill/>
                    </a:lnR>
                    <a:lnT w="6350" cap="flat" cmpd="sng" algn="ctr">
                      <a:solidFill>
                        <a:srgbClr val="000000"/>
                      </a:solidFill>
                      <a:prstDash val="solid"/>
                      <a:round/>
                      <a:headEnd type="none" w="med" len="med"/>
                      <a:tailEnd type="none" w="med" len="med"/>
                    </a:lnT>
                    <a:lnB>
                      <a:noFill/>
                    </a:lnB>
                  </a:tcPr>
                </a:tc>
              </a:tr>
              <a:tr h="151268">
                <a:tc gridSpan="7">
                  <a:txBody>
                    <a:bodyPr/>
                    <a:lstStyle/>
                    <a:p>
                      <a:pPr algn="ctr" fontAlgn="b"/>
                      <a:r>
                        <a:rPr lang="en-US" sz="1000" b="0" i="0" u="none" strike="noStrike">
                          <a:solidFill>
                            <a:srgbClr val="000000"/>
                          </a:solidFill>
                          <a:latin typeface="MidnightKernboy"/>
                        </a:rPr>
                        <a:t>FRIDAY, JUNE 1</a:t>
                      </a:r>
                    </a:p>
                  </a:txBody>
                  <a:tcPr marL="6242" marR="6242" marT="624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1268">
                <a:tc>
                  <a:txBody>
                    <a:bodyPr/>
                    <a:lstStyle/>
                    <a:p>
                      <a:pPr algn="ctr" fontAlgn="b"/>
                      <a:r>
                        <a:rPr lang="en-US" sz="1000" b="1" i="0" u="none" strike="noStrike">
                          <a:solidFill>
                            <a:srgbClr val="000000"/>
                          </a:solidFill>
                          <a:latin typeface="MidnightKernboy"/>
                        </a:rPr>
                        <a:t>ORDER</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a:txBody>
                    <a:bodyPr/>
                    <a:lstStyle/>
                    <a:p>
                      <a:pPr algn="ctr" fontAlgn="b"/>
                      <a:r>
                        <a:rPr lang="en-US" sz="1000" b="0" i="0" u="none" strike="noStrike">
                          <a:solidFill>
                            <a:srgbClr val="000000"/>
                          </a:solidFill>
                          <a:latin typeface="MidnightKernboy"/>
                        </a:rPr>
                        <a:t>1</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Shoulder Press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5-55%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10-75%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Use DBs if need</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rowSpan="2">
                  <a:txBody>
                    <a:bodyPr/>
                    <a:lstStyle/>
                    <a:p>
                      <a:pPr algn="ctr" fontAlgn="ctr"/>
                      <a:r>
                        <a:rPr lang="en-US" sz="1000" b="0" i="0" u="none" strike="noStrike">
                          <a:solidFill>
                            <a:srgbClr val="000000"/>
                          </a:solidFill>
                          <a:latin typeface="MidnightKernboy"/>
                        </a:rPr>
                        <a:t>2</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Seated Row</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your choice</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vMerge="1">
                  <a:txBody>
                    <a:bodyPr/>
                    <a:lstStyle/>
                    <a:p>
                      <a:endParaRPr lang="en-US"/>
                    </a:p>
                  </a:txBody>
                  <a:tcPr/>
                </a:tc>
                <a:tc>
                  <a:txBody>
                    <a:bodyPr/>
                    <a:lstStyle/>
                    <a:p>
                      <a:pPr algn="l" fontAlgn="b"/>
                      <a:r>
                        <a:rPr lang="en-US" sz="1000" b="0" i="0" u="none" strike="noStrike">
                          <a:solidFill>
                            <a:srgbClr val="000000"/>
                          </a:solidFill>
                          <a:latin typeface="MidnightKernboy"/>
                        </a:rPr>
                        <a:t>Inverted Row</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rowSpan="3">
                  <a:txBody>
                    <a:bodyPr/>
                    <a:lstStyle/>
                    <a:p>
                      <a:pPr algn="ctr" fontAlgn="ctr"/>
                      <a:r>
                        <a:rPr lang="en-US" sz="1000" b="0" i="0" u="none" strike="noStrike">
                          <a:solidFill>
                            <a:srgbClr val="000000"/>
                          </a:solidFill>
                          <a:latin typeface="MidnightKernboy"/>
                        </a:rPr>
                        <a:t>3</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Push Ups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 to 15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MidnightKernboy"/>
                        </a:rPr>
                        <a:t>3</a:t>
                      </a:r>
                    </a:p>
                  </a:txBody>
                  <a:tcPr marL="6242" marR="6242" marT="62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vMerge="1">
                  <a:txBody>
                    <a:bodyPr/>
                    <a:lstStyle/>
                    <a:p>
                      <a:endParaRPr lang="en-US"/>
                    </a:p>
                  </a:txBody>
                  <a:tcPr/>
                </a:tc>
                <a:tc>
                  <a:txBody>
                    <a:bodyPr/>
                    <a:lstStyle/>
                    <a:p>
                      <a:pPr algn="l" fontAlgn="b"/>
                      <a:r>
                        <a:rPr lang="en-US" sz="1000" b="0" i="0" u="none" strike="noStrike">
                          <a:solidFill>
                            <a:srgbClr val="000000"/>
                          </a:solidFill>
                          <a:latin typeface="MidnightKernboy"/>
                        </a:rPr>
                        <a:t>Face Pulls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15</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268">
                <a:tc vMerge="1">
                  <a:txBody>
                    <a:bodyPr/>
                    <a:lstStyle/>
                    <a:p>
                      <a:endParaRPr lang="en-US"/>
                    </a:p>
                  </a:txBody>
                  <a:tcPr/>
                </a:tc>
                <a:tc>
                  <a:txBody>
                    <a:bodyPr/>
                    <a:lstStyle/>
                    <a:p>
                      <a:pPr algn="l" fontAlgn="b"/>
                      <a:r>
                        <a:rPr lang="en-US" sz="1000" b="0" i="0" u="none" strike="noStrike">
                          <a:solidFill>
                            <a:srgbClr val="000000"/>
                          </a:solidFill>
                          <a:latin typeface="MidnightKernboy"/>
                        </a:rPr>
                        <a:t>DB Shrugs</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dirty="0">
                          <a:solidFill>
                            <a:srgbClr val="000000"/>
                          </a:solidFill>
                          <a:latin typeface="MidnightKernboy"/>
                        </a:rPr>
                        <a:t>your choice</a:t>
                      </a:r>
                    </a:p>
                  </a:txBody>
                  <a:tcPr marL="6242" marR="6242" marT="624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057401" y="197998"/>
          <a:ext cx="5105398" cy="6533693"/>
        </p:xfrm>
        <a:graphic>
          <a:graphicData uri="http://schemas.openxmlformats.org/drawingml/2006/table">
            <a:tbl>
              <a:tblPr/>
              <a:tblGrid>
                <a:gridCol w="415725"/>
                <a:gridCol w="1269057"/>
                <a:gridCol w="466779"/>
                <a:gridCol w="466779"/>
                <a:gridCol w="729343"/>
                <a:gridCol w="466779"/>
                <a:gridCol w="1290936"/>
              </a:tblGrid>
              <a:tr h="298462">
                <a:tc gridSpan="7">
                  <a:txBody>
                    <a:bodyPr/>
                    <a:lstStyle/>
                    <a:p>
                      <a:pPr algn="ctr" fontAlgn="b"/>
                      <a:r>
                        <a:rPr lang="en-US" sz="1000" b="0" i="0" u="none" strike="noStrike">
                          <a:solidFill>
                            <a:srgbClr val="000000"/>
                          </a:solidFill>
                          <a:latin typeface="CCSU"/>
                        </a:rPr>
                        <a:t>BLUE DEVIL STRENGTH</a:t>
                      </a:r>
                    </a:p>
                  </a:txBody>
                  <a:tcPr marL="7279" marR="7279" marT="7279"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2870">
                <a:tc gridSpan="7">
                  <a:txBody>
                    <a:bodyPr/>
                    <a:lstStyle/>
                    <a:p>
                      <a:pPr algn="ctr" fontAlgn="b"/>
                      <a:r>
                        <a:rPr lang="en-US" sz="1000" b="0" i="0" u="none" strike="noStrike">
                          <a:solidFill>
                            <a:srgbClr val="000000"/>
                          </a:solidFill>
                          <a:latin typeface="CCSU"/>
                        </a:rPr>
                        <a:t>SPRINTERS AND JUMPERS</a:t>
                      </a:r>
                    </a:p>
                  </a:txBody>
                  <a:tcPr marL="7279" marR="7279" marT="7279"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1495">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r>
              <a:tr h="152870">
                <a:tc gridSpan="7">
                  <a:txBody>
                    <a:bodyPr/>
                    <a:lstStyle/>
                    <a:p>
                      <a:pPr algn="ctr" fontAlgn="b"/>
                      <a:r>
                        <a:rPr lang="en-US" sz="1000" b="0" i="0" u="none" strike="noStrike">
                          <a:solidFill>
                            <a:srgbClr val="000000"/>
                          </a:solidFill>
                          <a:latin typeface="CCSU"/>
                        </a:rPr>
                        <a:t>WEEK 3</a:t>
                      </a:r>
                    </a:p>
                  </a:txBody>
                  <a:tcPr marL="7279" marR="7279" marT="7279"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1495">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279" marR="7279" marT="7279" marB="0" anchor="b">
                    <a:lnL>
                      <a:noFill/>
                    </a:lnL>
                    <a:lnR>
                      <a:noFill/>
                    </a:lnR>
                    <a:lnT>
                      <a:noFill/>
                    </a:lnT>
                    <a:lnB>
                      <a:noFill/>
                    </a:lnB>
                  </a:tcPr>
                </a:tc>
              </a:tr>
              <a:tr h="151495">
                <a:tc gridSpan="7">
                  <a:txBody>
                    <a:bodyPr/>
                    <a:lstStyle/>
                    <a:p>
                      <a:pPr algn="ctr" fontAlgn="b"/>
                      <a:r>
                        <a:rPr lang="en-US" sz="1000" b="0" i="0" u="none" strike="noStrike">
                          <a:solidFill>
                            <a:srgbClr val="000000"/>
                          </a:solidFill>
                          <a:latin typeface="MidnightKernboy"/>
                        </a:rPr>
                        <a:t>MONDAY, MAY 28</a:t>
                      </a:r>
                    </a:p>
                  </a:txBody>
                  <a:tcPr marL="7279" marR="7279" marT="7279"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7429">
                <a:tc>
                  <a:txBody>
                    <a:bodyPr/>
                    <a:lstStyle/>
                    <a:p>
                      <a:pPr algn="ctr" fontAlgn="b"/>
                      <a:r>
                        <a:rPr lang="en-US" sz="1000" b="1" i="0" u="none" strike="noStrike">
                          <a:solidFill>
                            <a:srgbClr val="000000"/>
                          </a:solidFill>
                          <a:latin typeface="MidnightKernboy"/>
                        </a:rPr>
                        <a:t>ORDER</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a:txBody>
                    <a:bodyPr/>
                    <a:lstStyle/>
                    <a:p>
                      <a:pPr algn="ctr" fontAlgn="b"/>
                      <a:r>
                        <a:rPr lang="en-US" sz="1000" b="0" i="0" u="none" strike="noStrike">
                          <a:solidFill>
                            <a:srgbClr val="000000"/>
                          </a:solidFill>
                          <a:latin typeface="MidnightKernboy"/>
                        </a:rPr>
                        <a:t>1</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Front Squat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5-70%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8-80%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2</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a:txBody>
                    <a:bodyPr/>
                    <a:lstStyle/>
                    <a:p>
                      <a:pPr algn="ctr" fontAlgn="b"/>
                      <a:r>
                        <a:rPr lang="en-US" sz="1000" b="0" i="0" u="none" strike="noStrike">
                          <a:solidFill>
                            <a:srgbClr val="000000"/>
                          </a:solidFill>
                          <a:latin typeface="MidnightKernboy"/>
                        </a:rPr>
                        <a:t>2</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Single Leg DB RDL</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30  Men: 40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rowSpan="2">
                  <a:txBody>
                    <a:bodyPr/>
                    <a:lstStyle/>
                    <a:p>
                      <a:pPr algn="ctr" fontAlgn="ctr"/>
                      <a:r>
                        <a:rPr lang="en-US" sz="1000" b="0" i="0" u="none" strike="noStrike">
                          <a:solidFill>
                            <a:srgbClr val="000000"/>
                          </a:solidFill>
                          <a:latin typeface="MidnightKernboy"/>
                        </a:rPr>
                        <a:t>3</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PB Hip Bridge</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2</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Legs are straight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vMerge="1">
                  <a:txBody>
                    <a:bodyPr/>
                    <a:lstStyle/>
                    <a:p>
                      <a:endParaRPr lang="en-US"/>
                    </a:p>
                  </a:txBody>
                  <a:tcPr/>
                </a:tc>
                <a:tc>
                  <a:txBody>
                    <a:bodyPr/>
                    <a:lstStyle/>
                    <a:p>
                      <a:pPr algn="l" fontAlgn="b"/>
                      <a:r>
                        <a:rPr lang="en-US" sz="1000" b="0" i="0" u="none" strike="noStrike">
                          <a:solidFill>
                            <a:srgbClr val="000000"/>
                          </a:solidFill>
                          <a:latin typeface="MidnightKernboy"/>
                        </a:rPr>
                        <a:t>DB Split Squat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8each</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Women: 40   Men: 55</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rowSpan="2">
                  <a:txBody>
                    <a:bodyPr/>
                    <a:lstStyle/>
                    <a:p>
                      <a:pPr algn="ctr" fontAlgn="ctr"/>
                      <a:r>
                        <a:rPr lang="en-US" sz="1000" b="0" i="0" u="none" strike="noStrike">
                          <a:solidFill>
                            <a:srgbClr val="000000"/>
                          </a:solidFill>
                          <a:latin typeface="MidnightKernboy"/>
                        </a:rPr>
                        <a:t>4</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Full Sit Ups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15</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2</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vMerge="1">
                  <a:txBody>
                    <a:bodyPr/>
                    <a:lstStyle/>
                    <a:p>
                      <a:endParaRPr lang="en-US"/>
                    </a:p>
                  </a:txBody>
                  <a:tcPr/>
                </a:tc>
                <a:tc>
                  <a:txBody>
                    <a:bodyPr/>
                    <a:lstStyle/>
                    <a:p>
                      <a:pPr algn="l" fontAlgn="b"/>
                      <a:r>
                        <a:rPr lang="en-US" sz="1000" b="0" i="0" u="none" strike="noStrike">
                          <a:solidFill>
                            <a:srgbClr val="000000"/>
                          </a:solidFill>
                          <a:latin typeface="MidnightKernboy"/>
                        </a:rPr>
                        <a:t>Hanging Leg Raises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15</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r>
              <a:tr h="151495">
                <a:tc gridSpan="7">
                  <a:txBody>
                    <a:bodyPr/>
                    <a:lstStyle/>
                    <a:p>
                      <a:pPr algn="ctr" fontAlgn="b"/>
                      <a:r>
                        <a:rPr lang="en-US" sz="1000" b="0" i="0" u="none" strike="noStrike">
                          <a:solidFill>
                            <a:srgbClr val="000000"/>
                          </a:solidFill>
                          <a:latin typeface="MidnightKernboy"/>
                        </a:rPr>
                        <a:t>TUESDAY, MAY 29</a:t>
                      </a:r>
                    </a:p>
                  </a:txBody>
                  <a:tcPr marL="7279" marR="7279" marT="7279"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1495">
                <a:tc>
                  <a:txBody>
                    <a:bodyPr/>
                    <a:lstStyle/>
                    <a:p>
                      <a:pPr algn="ctr" fontAlgn="b"/>
                      <a:r>
                        <a:rPr lang="en-US" sz="1000" b="1" i="0" u="none" strike="noStrike">
                          <a:solidFill>
                            <a:srgbClr val="000000"/>
                          </a:solidFill>
                          <a:latin typeface="MidnightKernboy"/>
                        </a:rPr>
                        <a:t>ORDER</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rowSpan="2">
                  <a:txBody>
                    <a:bodyPr/>
                    <a:lstStyle/>
                    <a:p>
                      <a:pPr algn="ctr" fontAlgn="ctr"/>
                      <a:r>
                        <a:rPr lang="en-US" sz="1000" b="0" i="0" u="none" strike="noStrike">
                          <a:solidFill>
                            <a:srgbClr val="000000"/>
                          </a:solidFill>
                          <a:latin typeface="MidnightKernboy"/>
                        </a:rPr>
                        <a:t>1</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Bench Press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5-70%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4-82.5%</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vMerge="1">
                  <a:txBody>
                    <a:bodyPr/>
                    <a:lstStyle/>
                    <a:p>
                      <a:endParaRPr lang="en-US"/>
                    </a:p>
                  </a:txBody>
                  <a:tcPr/>
                </a:tc>
                <a:tc>
                  <a:txBody>
                    <a:bodyPr/>
                    <a:lstStyle/>
                    <a:p>
                      <a:pPr algn="l" fontAlgn="b"/>
                      <a:r>
                        <a:rPr lang="en-US" sz="1000" b="0" i="0" u="none" strike="noStrike">
                          <a:solidFill>
                            <a:srgbClr val="000000"/>
                          </a:solidFill>
                          <a:latin typeface="MidnightKernboy"/>
                        </a:rPr>
                        <a:t>Band Plyo Push Ups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rowSpan="2">
                  <a:txBody>
                    <a:bodyPr/>
                    <a:lstStyle/>
                    <a:p>
                      <a:pPr algn="ctr" fontAlgn="ctr"/>
                      <a:r>
                        <a:rPr lang="en-US" sz="1000" b="0" i="0" u="none" strike="noStrike">
                          <a:solidFill>
                            <a:srgbClr val="000000"/>
                          </a:solidFill>
                          <a:latin typeface="MidnightKernboy"/>
                        </a:rPr>
                        <a:t>2</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Lat Pulldown</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vMerge="1">
                  <a:txBody>
                    <a:bodyPr/>
                    <a:lstStyle/>
                    <a:p>
                      <a:endParaRPr lang="en-US"/>
                    </a:p>
                  </a:txBody>
                  <a:tcPr/>
                </a:tc>
                <a:tc>
                  <a:txBody>
                    <a:bodyPr/>
                    <a:lstStyle/>
                    <a:p>
                      <a:pPr algn="l" fontAlgn="b"/>
                      <a:r>
                        <a:rPr lang="en-US" sz="1000" b="0" i="0" u="none" strike="noStrike">
                          <a:solidFill>
                            <a:srgbClr val="000000"/>
                          </a:solidFill>
                          <a:latin typeface="MidnightKernboy"/>
                        </a:rPr>
                        <a:t>Front + Side Raise</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10ea</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rowSpan="2">
                  <a:txBody>
                    <a:bodyPr/>
                    <a:lstStyle/>
                    <a:p>
                      <a:pPr algn="ctr" fontAlgn="ctr"/>
                      <a:r>
                        <a:rPr lang="en-US" sz="1000" b="0" i="0" u="none" strike="noStrike">
                          <a:solidFill>
                            <a:srgbClr val="000000"/>
                          </a:solidFill>
                          <a:latin typeface="MidnightKernboy"/>
                        </a:rPr>
                        <a:t>3</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Letters T-Y-A</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6ea</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2</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vMerge="1">
                  <a:txBody>
                    <a:bodyPr/>
                    <a:lstStyle/>
                    <a:p>
                      <a:endParaRPr lang="en-US"/>
                    </a:p>
                  </a:txBody>
                  <a:tcPr/>
                </a:tc>
                <a:tc>
                  <a:txBody>
                    <a:bodyPr/>
                    <a:lstStyle/>
                    <a:p>
                      <a:pPr algn="l" fontAlgn="b"/>
                      <a:r>
                        <a:rPr lang="en-US" sz="1000" b="0" i="0" u="none" strike="noStrike">
                          <a:solidFill>
                            <a:srgbClr val="000000"/>
                          </a:solidFill>
                          <a:latin typeface="MidnightKernboy"/>
                        </a:rPr>
                        <a:t>DB Shrugs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12</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r>
              <a:tr h="151495">
                <a:tc gridSpan="7">
                  <a:txBody>
                    <a:bodyPr/>
                    <a:lstStyle/>
                    <a:p>
                      <a:pPr algn="ctr" fontAlgn="b"/>
                      <a:r>
                        <a:rPr lang="en-US" sz="1000" b="0" i="0" u="none" strike="noStrike">
                          <a:solidFill>
                            <a:srgbClr val="000000"/>
                          </a:solidFill>
                          <a:latin typeface="MidnightKernboy"/>
                        </a:rPr>
                        <a:t>THURSDAY, MAY 31</a:t>
                      </a:r>
                    </a:p>
                  </a:txBody>
                  <a:tcPr marL="7279" marR="7279" marT="7279"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1495">
                <a:tc>
                  <a:txBody>
                    <a:bodyPr/>
                    <a:lstStyle/>
                    <a:p>
                      <a:pPr algn="ctr" fontAlgn="b"/>
                      <a:r>
                        <a:rPr lang="en-US" sz="1000" b="1" i="0" u="none" strike="noStrike">
                          <a:solidFill>
                            <a:srgbClr val="000000"/>
                          </a:solidFill>
                          <a:latin typeface="MidnightKernboy"/>
                        </a:rPr>
                        <a:t>ORDER</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a:txBody>
                    <a:bodyPr/>
                    <a:lstStyle/>
                    <a:p>
                      <a:pPr algn="ctr" fontAlgn="b"/>
                      <a:r>
                        <a:rPr lang="en-US" sz="1000" b="0" i="0" u="none" strike="noStrike">
                          <a:solidFill>
                            <a:srgbClr val="000000"/>
                          </a:solidFill>
                          <a:latin typeface="MidnightKernboy"/>
                        </a:rPr>
                        <a:t>1</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Deadlift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5-70%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4-82.5%</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a:txBody>
                    <a:bodyPr/>
                    <a:lstStyle/>
                    <a:p>
                      <a:pPr algn="ctr" fontAlgn="b"/>
                      <a:r>
                        <a:rPr lang="en-US" sz="1000" b="0" i="0" u="none" strike="noStrike">
                          <a:solidFill>
                            <a:srgbClr val="000000"/>
                          </a:solidFill>
                          <a:latin typeface="MidnightKernboy"/>
                        </a:rPr>
                        <a:t>2</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Good Mornings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6</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75    Men: 95</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rowSpan="2">
                  <a:txBody>
                    <a:bodyPr/>
                    <a:lstStyle/>
                    <a:p>
                      <a:pPr algn="ctr" fontAlgn="ctr"/>
                      <a:r>
                        <a:rPr lang="en-US" sz="1000" b="0" i="0" u="none" strike="noStrike">
                          <a:solidFill>
                            <a:srgbClr val="000000"/>
                          </a:solidFill>
                          <a:latin typeface="MidnightKernboy"/>
                        </a:rPr>
                        <a:t>3</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Step Ups: 30% of squat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6ea-30%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vMerge="1">
                  <a:txBody>
                    <a:bodyPr/>
                    <a:lstStyle/>
                    <a:p>
                      <a:endParaRPr lang="en-US"/>
                    </a:p>
                  </a:txBody>
                  <a:tcPr/>
                </a:tc>
                <a:tc>
                  <a:txBody>
                    <a:bodyPr/>
                    <a:lstStyle/>
                    <a:p>
                      <a:pPr algn="l" fontAlgn="b"/>
                      <a:r>
                        <a:rPr lang="en-US" sz="1000" b="0" i="0" u="none" strike="noStrike">
                          <a:solidFill>
                            <a:srgbClr val="000000"/>
                          </a:solidFill>
                          <a:latin typeface="MidnightKernboy"/>
                        </a:rPr>
                        <a:t>Hydrants/Circles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10ea</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rowSpan="2">
                  <a:txBody>
                    <a:bodyPr/>
                    <a:lstStyle/>
                    <a:p>
                      <a:pPr algn="ctr" fontAlgn="ctr"/>
                      <a:r>
                        <a:rPr lang="en-US" sz="1000" b="0" i="0" u="none" strike="noStrike">
                          <a:solidFill>
                            <a:srgbClr val="000000"/>
                          </a:solidFill>
                          <a:latin typeface="MidnightKernboy"/>
                        </a:rPr>
                        <a:t>4</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Bicep Curls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10</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vMerge="1">
                  <a:txBody>
                    <a:bodyPr/>
                    <a:lstStyle/>
                    <a:p>
                      <a:endParaRPr lang="en-US"/>
                    </a:p>
                  </a:txBody>
                  <a:tcPr/>
                </a:tc>
                <a:tc>
                  <a:txBody>
                    <a:bodyPr/>
                    <a:lstStyle/>
                    <a:p>
                      <a:pPr algn="l" fontAlgn="b"/>
                      <a:r>
                        <a:rPr lang="en-US" sz="1000" b="0" i="0" u="none" strike="noStrike">
                          <a:solidFill>
                            <a:srgbClr val="000000"/>
                          </a:solidFill>
                          <a:latin typeface="MidnightKernboy"/>
                        </a:rPr>
                        <a:t>Tricep Extension</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279" marR="7279" marT="7279" marB="0" anchor="b">
                    <a:lnL>
                      <a:noFill/>
                    </a:lnL>
                    <a:lnR>
                      <a:noFill/>
                    </a:lnR>
                    <a:lnT w="6350" cap="flat" cmpd="sng" algn="ctr">
                      <a:solidFill>
                        <a:srgbClr val="000000"/>
                      </a:solidFill>
                      <a:prstDash val="solid"/>
                      <a:round/>
                      <a:headEnd type="none" w="med" len="med"/>
                      <a:tailEnd type="none" w="med" len="med"/>
                    </a:lnT>
                    <a:lnB>
                      <a:noFill/>
                    </a:lnB>
                  </a:tcPr>
                </a:tc>
              </a:tr>
              <a:tr h="151495">
                <a:tc gridSpan="7">
                  <a:txBody>
                    <a:bodyPr/>
                    <a:lstStyle/>
                    <a:p>
                      <a:pPr algn="ctr" fontAlgn="b"/>
                      <a:r>
                        <a:rPr lang="en-US" sz="1000" b="0" i="0" u="none" strike="noStrike">
                          <a:solidFill>
                            <a:srgbClr val="000000"/>
                          </a:solidFill>
                          <a:latin typeface="MidnightKernboy"/>
                        </a:rPr>
                        <a:t>FRIDAY, JUNE 1</a:t>
                      </a:r>
                    </a:p>
                  </a:txBody>
                  <a:tcPr marL="7279" marR="7279" marT="7279"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1495">
                <a:tc>
                  <a:txBody>
                    <a:bodyPr/>
                    <a:lstStyle/>
                    <a:p>
                      <a:pPr algn="ctr" fontAlgn="b"/>
                      <a:r>
                        <a:rPr lang="en-US" sz="1000" b="1" i="0" u="none" strike="noStrike">
                          <a:solidFill>
                            <a:srgbClr val="000000"/>
                          </a:solidFill>
                          <a:latin typeface="MidnightKernboy"/>
                        </a:rPr>
                        <a:t>ORDER</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a:txBody>
                    <a:bodyPr/>
                    <a:lstStyle/>
                    <a:p>
                      <a:pPr algn="ctr" fontAlgn="b"/>
                      <a:r>
                        <a:rPr lang="en-US" sz="1000" b="0" i="0" u="none" strike="noStrike">
                          <a:solidFill>
                            <a:srgbClr val="000000"/>
                          </a:solidFill>
                          <a:latin typeface="MidnightKernboy"/>
                        </a:rPr>
                        <a:t>1</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Shoulder Press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5-70%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8-80%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Use DBs if need</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rowSpan="2">
                  <a:txBody>
                    <a:bodyPr/>
                    <a:lstStyle/>
                    <a:p>
                      <a:pPr algn="ctr" fontAlgn="ctr"/>
                      <a:r>
                        <a:rPr lang="en-US" sz="1000" b="0" i="0" u="none" strike="noStrike">
                          <a:solidFill>
                            <a:srgbClr val="000000"/>
                          </a:solidFill>
                          <a:latin typeface="MidnightKernboy"/>
                        </a:rPr>
                        <a:t>2</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Seated Row</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your choice</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vMerge="1">
                  <a:txBody>
                    <a:bodyPr/>
                    <a:lstStyle/>
                    <a:p>
                      <a:endParaRPr lang="en-US"/>
                    </a:p>
                  </a:txBody>
                  <a:tcPr/>
                </a:tc>
                <a:tc>
                  <a:txBody>
                    <a:bodyPr/>
                    <a:lstStyle/>
                    <a:p>
                      <a:pPr algn="l" fontAlgn="b"/>
                      <a:r>
                        <a:rPr lang="en-US" sz="1000" b="0" i="0" u="none" strike="noStrike">
                          <a:solidFill>
                            <a:srgbClr val="000000"/>
                          </a:solidFill>
                          <a:latin typeface="MidnightKernboy"/>
                        </a:rPr>
                        <a:t>Inverted Row</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rowSpan="3">
                  <a:txBody>
                    <a:bodyPr/>
                    <a:lstStyle/>
                    <a:p>
                      <a:pPr algn="ctr" fontAlgn="ctr"/>
                      <a:r>
                        <a:rPr lang="en-US" sz="1000" b="0" i="0" u="none" strike="noStrike">
                          <a:solidFill>
                            <a:srgbClr val="000000"/>
                          </a:solidFill>
                          <a:latin typeface="MidnightKernboy"/>
                        </a:rPr>
                        <a:t>3</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Push Ups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 to 15</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MidnightKernboy"/>
                        </a:rPr>
                        <a:t>3</a:t>
                      </a:r>
                    </a:p>
                  </a:txBody>
                  <a:tcPr marL="7279" marR="7279" marT="727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vMerge="1">
                  <a:txBody>
                    <a:bodyPr/>
                    <a:lstStyle/>
                    <a:p>
                      <a:endParaRPr lang="en-US"/>
                    </a:p>
                  </a:txBody>
                  <a:tcPr/>
                </a:tc>
                <a:tc>
                  <a:txBody>
                    <a:bodyPr/>
                    <a:lstStyle/>
                    <a:p>
                      <a:pPr algn="l" fontAlgn="b"/>
                      <a:r>
                        <a:rPr lang="en-US" sz="1000" b="0" i="0" u="none" strike="noStrike">
                          <a:solidFill>
                            <a:srgbClr val="000000"/>
                          </a:solidFill>
                          <a:latin typeface="MidnightKernboy"/>
                        </a:rPr>
                        <a:t>Face Pulls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15</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1495">
                <a:tc vMerge="1">
                  <a:txBody>
                    <a:bodyPr/>
                    <a:lstStyle/>
                    <a:p>
                      <a:endParaRPr lang="en-US"/>
                    </a:p>
                  </a:txBody>
                  <a:tcPr/>
                </a:tc>
                <a:tc>
                  <a:txBody>
                    <a:bodyPr/>
                    <a:lstStyle/>
                    <a:p>
                      <a:pPr algn="l" fontAlgn="b"/>
                      <a:r>
                        <a:rPr lang="en-US" sz="1000" b="0" i="0" u="none" strike="noStrike">
                          <a:solidFill>
                            <a:srgbClr val="000000"/>
                          </a:solidFill>
                          <a:latin typeface="MidnightKernboy"/>
                        </a:rPr>
                        <a:t>DB Shrugs</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dirty="0">
                          <a:solidFill>
                            <a:srgbClr val="000000"/>
                          </a:solidFill>
                          <a:latin typeface="MidnightKernboy"/>
                        </a:rPr>
                        <a:t>your choice</a:t>
                      </a:r>
                    </a:p>
                  </a:txBody>
                  <a:tcPr marL="7279" marR="7279" marT="727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600200" y="382302"/>
          <a:ext cx="5923969" cy="6052624"/>
        </p:xfrm>
        <a:graphic>
          <a:graphicData uri="http://schemas.openxmlformats.org/drawingml/2006/table">
            <a:tbl>
              <a:tblPr/>
              <a:tblGrid>
                <a:gridCol w="482379"/>
                <a:gridCol w="1472529"/>
                <a:gridCol w="541621"/>
                <a:gridCol w="541621"/>
                <a:gridCol w="846281"/>
                <a:gridCol w="541621"/>
                <a:gridCol w="1497917"/>
              </a:tblGrid>
              <a:tr h="346315">
                <a:tc gridSpan="7">
                  <a:txBody>
                    <a:bodyPr/>
                    <a:lstStyle/>
                    <a:p>
                      <a:pPr algn="ctr" fontAlgn="b"/>
                      <a:r>
                        <a:rPr lang="en-US" sz="1000" b="0" i="0" u="none" strike="noStrike">
                          <a:solidFill>
                            <a:srgbClr val="000000"/>
                          </a:solidFill>
                          <a:latin typeface="CCSU"/>
                        </a:rPr>
                        <a:t>BLUE DEVIL STRENGTH</a:t>
                      </a:r>
                    </a:p>
                  </a:txBody>
                  <a:tcPr marL="8446" marR="8446" marT="844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7382">
                <a:tc gridSpan="7">
                  <a:txBody>
                    <a:bodyPr/>
                    <a:lstStyle/>
                    <a:p>
                      <a:pPr algn="ctr" fontAlgn="b"/>
                      <a:r>
                        <a:rPr lang="en-US" sz="1000" b="0" i="0" u="none" strike="noStrike">
                          <a:solidFill>
                            <a:srgbClr val="000000"/>
                          </a:solidFill>
                          <a:latin typeface="CCSU"/>
                        </a:rPr>
                        <a:t>SPRINTERS AND JUMPERS</a:t>
                      </a:r>
                    </a:p>
                  </a:txBody>
                  <a:tcPr marL="8446" marR="8446" marT="844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909">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r>
              <a:tr h="177382">
                <a:tc gridSpan="7">
                  <a:txBody>
                    <a:bodyPr/>
                    <a:lstStyle/>
                    <a:p>
                      <a:pPr algn="ctr" fontAlgn="b"/>
                      <a:r>
                        <a:rPr lang="en-US" sz="1000" b="0" i="0" u="none" strike="noStrike">
                          <a:solidFill>
                            <a:srgbClr val="000000"/>
                          </a:solidFill>
                          <a:latin typeface="CCSU"/>
                        </a:rPr>
                        <a:t>WEEK 4 Deload</a:t>
                      </a:r>
                    </a:p>
                  </a:txBody>
                  <a:tcPr marL="8446" marR="8446" marT="844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909">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6" marR="8446" marT="8446" marB="0" anchor="b">
                    <a:lnL>
                      <a:noFill/>
                    </a:lnL>
                    <a:lnR>
                      <a:noFill/>
                    </a:lnR>
                    <a:lnT>
                      <a:noFill/>
                    </a:lnT>
                    <a:lnB>
                      <a:noFill/>
                    </a:lnB>
                  </a:tcPr>
                </a:tc>
              </a:tr>
              <a:tr h="171909">
                <a:tc gridSpan="7">
                  <a:txBody>
                    <a:bodyPr/>
                    <a:lstStyle/>
                    <a:p>
                      <a:pPr algn="ctr" fontAlgn="b"/>
                      <a:r>
                        <a:rPr lang="en-US" sz="1000" b="0" i="0" u="none" strike="noStrike">
                          <a:solidFill>
                            <a:srgbClr val="000000"/>
                          </a:solidFill>
                          <a:latin typeface="MidnightKernboy"/>
                        </a:rPr>
                        <a:t>MONDAY, MAY 28</a:t>
                      </a:r>
                    </a:p>
                  </a:txBody>
                  <a:tcPr marL="8446" marR="8446" marT="844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275">
                <a:tc>
                  <a:txBody>
                    <a:bodyPr/>
                    <a:lstStyle/>
                    <a:p>
                      <a:pPr algn="ctr" fontAlgn="b"/>
                      <a:r>
                        <a:rPr lang="en-US" sz="1000" b="1" i="0" u="none" strike="noStrike">
                          <a:solidFill>
                            <a:srgbClr val="000000"/>
                          </a:solidFill>
                          <a:latin typeface="MidnightKernboy"/>
                        </a:rPr>
                        <a:t>ORDER</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a:txBody>
                    <a:bodyPr/>
                    <a:lstStyle/>
                    <a:p>
                      <a:pPr algn="ctr" fontAlgn="b"/>
                      <a:r>
                        <a:rPr lang="en-US" sz="1000" b="0" i="0" u="none" strike="noStrike">
                          <a:solidFill>
                            <a:srgbClr val="000000"/>
                          </a:solidFill>
                          <a:latin typeface="MidnightKernboy"/>
                        </a:rPr>
                        <a:t>1</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Front Squat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5-50%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4-72.5%</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a:txBody>
                    <a:bodyPr/>
                    <a:lstStyle/>
                    <a:p>
                      <a:pPr algn="ctr" fontAlgn="b"/>
                      <a:r>
                        <a:rPr lang="en-US" sz="1000" b="0" i="0" u="none" strike="noStrike">
                          <a:solidFill>
                            <a:srgbClr val="000000"/>
                          </a:solidFill>
                          <a:latin typeface="MidnightKernboy"/>
                        </a:rPr>
                        <a:t>2</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Single Leg DB RDL</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12ea</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20  Men: 30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rowSpan="2">
                  <a:txBody>
                    <a:bodyPr/>
                    <a:lstStyle/>
                    <a:p>
                      <a:pPr algn="ctr" fontAlgn="ctr"/>
                      <a:r>
                        <a:rPr lang="en-US" sz="1000" b="0" i="0" u="none" strike="noStrike">
                          <a:solidFill>
                            <a:srgbClr val="000000"/>
                          </a:solidFill>
                          <a:latin typeface="MidnightKernboy"/>
                        </a:rPr>
                        <a:t>3</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PB Hip Bridge</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2</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Legs are straight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vMerge="1">
                  <a:txBody>
                    <a:bodyPr/>
                    <a:lstStyle/>
                    <a:p>
                      <a:endParaRPr lang="en-US"/>
                    </a:p>
                  </a:txBody>
                  <a:tcPr/>
                </a:tc>
                <a:tc>
                  <a:txBody>
                    <a:bodyPr/>
                    <a:lstStyle/>
                    <a:p>
                      <a:pPr algn="l" fontAlgn="b"/>
                      <a:r>
                        <a:rPr lang="en-US" sz="1000" b="0" i="0" u="none" strike="noStrike">
                          <a:solidFill>
                            <a:srgbClr val="000000"/>
                          </a:solidFill>
                          <a:latin typeface="MidnightKernboy"/>
                        </a:rPr>
                        <a:t>DB Split Squat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12ea</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Women: 30   Men: 45</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r>
              <a:tr h="171909">
                <a:tc gridSpan="7">
                  <a:txBody>
                    <a:bodyPr/>
                    <a:lstStyle/>
                    <a:p>
                      <a:pPr algn="ctr" fontAlgn="b"/>
                      <a:r>
                        <a:rPr lang="en-US" sz="1000" b="0" i="0" u="none" strike="noStrike">
                          <a:solidFill>
                            <a:srgbClr val="000000"/>
                          </a:solidFill>
                          <a:latin typeface="MidnightKernboy"/>
                        </a:rPr>
                        <a:t>TUESDAY, MAY 29</a:t>
                      </a:r>
                    </a:p>
                  </a:txBody>
                  <a:tcPr marL="8446" marR="8446" marT="844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909">
                <a:tc>
                  <a:txBody>
                    <a:bodyPr/>
                    <a:lstStyle/>
                    <a:p>
                      <a:pPr algn="ctr" fontAlgn="b"/>
                      <a:r>
                        <a:rPr lang="en-US" sz="1000" b="1" i="0" u="none" strike="noStrike">
                          <a:solidFill>
                            <a:srgbClr val="000000"/>
                          </a:solidFill>
                          <a:latin typeface="MidnightKernboy"/>
                        </a:rPr>
                        <a:t>ORDER</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rowSpan="2">
                  <a:txBody>
                    <a:bodyPr/>
                    <a:lstStyle/>
                    <a:p>
                      <a:pPr algn="ctr" fontAlgn="ctr"/>
                      <a:r>
                        <a:rPr lang="en-US" sz="1000" b="0" i="0" u="none" strike="noStrike">
                          <a:solidFill>
                            <a:srgbClr val="000000"/>
                          </a:solidFill>
                          <a:latin typeface="MidnightKernboy"/>
                        </a:rPr>
                        <a:t>1</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Bench Press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5-50%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4-72.5%</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vMerge="1">
                  <a:txBody>
                    <a:bodyPr/>
                    <a:lstStyle/>
                    <a:p>
                      <a:endParaRPr lang="en-US"/>
                    </a:p>
                  </a:txBody>
                  <a:tcPr/>
                </a:tc>
                <a:tc>
                  <a:txBody>
                    <a:bodyPr/>
                    <a:lstStyle/>
                    <a:p>
                      <a:pPr algn="l" fontAlgn="b"/>
                      <a:r>
                        <a:rPr lang="en-US" sz="1000" b="0" i="0" u="none" strike="noStrike">
                          <a:solidFill>
                            <a:srgbClr val="000000"/>
                          </a:solidFill>
                          <a:latin typeface="MidnightKernboy"/>
                        </a:rPr>
                        <a:t>Band Plyo Push Ups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rowSpan="2">
                  <a:txBody>
                    <a:bodyPr/>
                    <a:lstStyle/>
                    <a:p>
                      <a:pPr algn="ctr" fontAlgn="ctr"/>
                      <a:r>
                        <a:rPr lang="en-US" sz="1000" b="0" i="0" u="none" strike="noStrike">
                          <a:solidFill>
                            <a:srgbClr val="000000"/>
                          </a:solidFill>
                          <a:latin typeface="MidnightKernboy"/>
                        </a:rPr>
                        <a:t>2</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Lat Pulldown</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vMerge="1">
                  <a:txBody>
                    <a:bodyPr/>
                    <a:lstStyle/>
                    <a:p>
                      <a:endParaRPr lang="en-US"/>
                    </a:p>
                  </a:txBody>
                  <a:tcPr/>
                </a:tc>
                <a:tc>
                  <a:txBody>
                    <a:bodyPr/>
                    <a:lstStyle/>
                    <a:p>
                      <a:pPr algn="l" fontAlgn="b"/>
                      <a:r>
                        <a:rPr lang="en-US" sz="1000" b="0" i="0" u="none" strike="noStrike">
                          <a:solidFill>
                            <a:srgbClr val="000000"/>
                          </a:solidFill>
                          <a:latin typeface="MidnightKernboy"/>
                        </a:rPr>
                        <a:t>Front + Side Raise</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r>
              <a:tr h="171909">
                <a:tc gridSpan="7">
                  <a:txBody>
                    <a:bodyPr/>
                    <a:lstStyle/>
                    <a:p>
                      <a:pPr algn="ctr" fontAlgn="b"/>
                      <a:r>
                        <a:rPr lang="en-US" sz="1000" b="0" i="0" u="none" strike="noStrike">
                          <a:solidFill>
                            <a:srgbClr val="000000"/>
                          </a:solidFill>
                          <a:latin typeface="MidnightKernboy"/>
                        </a:rPr>
                        <a:t>THURSDAY, MAY 31</a:t>
                      </a:r>
                    </a:p>
                  </a:txBody>
                  <a:tcPr marL="8446" marR="8446" marT="844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909">
                <a:tc>
                  <a:txBody>
                    <a:bodyPr/>
                    <a:lstStyle/>
                    <a:p>
                      <a:pPr algn="ctr" fontAlgn="b"/>
                      <a:r>
                        <a:rPr lang="en-US" sz="1000" b="1" i="0" u="none" strike="noStrike">
                          <a:solidFill>
                            <a:srgbClr val="000000"/>
                          </a:solidFill>
                          <a:latin typeface="MidnightKernboy"/>
                        </a:rPr>
                        <a:t>ORDER</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a:txBody>
                    <a:bodyPr/>
                    <a:lstStyle/>
                    <a:p>
                      <a:pPr algn="ctr" fontAlgn="b"/>
                      <a:r>
                        <a:rPr lang="en-US" sz="1000" b="0" i="0" u="none" strike="noStrike">
                          <a:solidFill>
                            <a:srgbClr val="000000"/>
                          </a:solidFill>
                          <a:latin typeface="MidnightKernboy"/>
                        </a:rPr>
                        <a:t>1</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Deadlift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5-50%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4-72.5%</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a:txBody>
                    <a:bodyPr/>
                    <a:lstStyle/>
                    <a:p>
                      <a:pPr algn="ctr" fontAlgn="b"/>
                      <a:r>
                        <a:rPr lang="en-US" sz="1000" b="0" i="0" u="none" strike="noStrike">
                          <a:solidFill>
                            <a:srgbClr val="000000"/>
                          </a:solidFill>
                          <a:latin typeface="MidnightKernboy"/>
                        </a:rPr>
                        <a:t>2</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Good Mornings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65    Men: 85</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rowSpan="2">
                  <a:txBody>
                    <a:bodyPr/>
                    <a:lstStyle/>
                    <a:p>
                      <a:pPr algn="ctr" fontAlgn="ctr"/>
                      <a:r>
                        <a:rPr lang="en-US" sz="1000" b="0" i="0" u="none" strike="noStrike">
                          <a:solidFill>
                            <a:srgbClr val="000000"/>
                          </a:solidFill>
                          <a:latin typeface="MidnightKernboy"/>
                        </a:rPr>
                        <a:t>3</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Step Ups: 30% of squat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6ea-30%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3</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vMerge="1">
                  <a:txBody>
                    <a:bodyPr/>
                    <a:lstStyle/>
                    <a:p>
                      <a:endParaRPr lang="en-US"/>
                    </a:p>
                  </a:txBody>
                  <a:tcPr/>
                </a:tc>
                <a:tc>
                  <a:txBody>
                    <a:bodyPr/>
                    <a:lstStyle/>
                    <a:p>
                      <a:pPr algn="l" fontAlgn="b"/>
                      <a:r>
                        <a:rPr lang="en-US" sz="1000" b="0" i="0" u="none" strike="noStrike">
                          <a:solidFill>
                            <a:srgbClr val="000000"/>
                          </a:solidFill>
                          <a:latin typeface="MidnightKernboy"/>
                        </a:rPr>
                        <a:t>Hydrants/Circles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10ea</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6" marR="8446" marT="8446" marB="0" anchor="b">
                    <a:lnL>
                      <a:noFill/>
                    </a:lnL>
                    <a:lnR>
                      <a:noFill/>
                    </a:lnR>
                    <a:lnT w="6350" cap="flat" cmpd="sng" algn="ctr">
                      <a:solidFill>
                        <a:srgbClr val="000000"/>
                      </a:solidFill>
                      <a:prstDash val="solid"/>
                      <a:round/>
                      <a:headEnd type="none" w="med" len="med"/>
                      <a:tailEnd type="none" w="med" len="med"/>
                    </a:lnT>
                    <a:lnB>
                      <a:noFill/>
                    </a:lnB>
                  </a:tcPr>
                </a:tc>
              </a:tr>
              <a:tr h="171909">
                <a:tc gridSpan="7">
                  <a:txBody>
                    <a:bodyPr/>
                    <a:lstStyle/>
                    <a:p>
                      <a:pPr algn="ctr" fontAlgn="b"/>
                      <a:r>
                        <a:rPr lang="en-US" sz="1000" b="0" i="0" u="none" strike="noStrike">
                          <a:solidFill>
                            <a:srgbClr val="000000"/>
                          </a:solidFill>
                          <a:latin typeface="MidnightKernboy"/>
                        </a:rPr>
                        <a:t>FRIDAY, JUNE 1</a:t>
                      </a:r>
                    </a:p>
                  </a:txBody>
                  <a:tcPr marL="8446" marR="8446" marT="844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1909">
                <a:tc>
                  <a:txBody>
                    <a:bodyPr/>
                    <a:lstStyle/>
                    <a:p>
                      <a:pPr algn="ctr" fontAlgn="b"/>
                      <a:r>
                        <a:rPr lang="en-US" sz="1000" b="1" i="0" u="none" strike="noStrike">
                          <a:solidFill>
                            <a:srgbClr val="000000"/>
                          </a:solidFill>
                          <a:latin typeface="MidnightKernboy"/>
                        </a:rPr>
                        <a:t>ORDER</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a:txBody>
                    <a:bodyPr/>
                    <a:lstStyle/>
                    <a:p>
                      <a:pPr algn="ctr" fontAlgn="b"/>
                      <a:r>
                        <a:rPr lang="en-US" sz="1000" b="0" i="0" u="none" strike="noStrike">
                          <a:solidFill>
                            <a:srgbClr val="000000"/>
                          </a:solidFill>
                          <a:latin typeface="MidnightKernboy"/>
                        </a:rPr>
                        <a:t>1</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Shoulder Press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5-50%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4-72.5%</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Use DBs if need</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rowSpan="2">
                  <a:txBody>
                    <a:bodyPr/>
                    <a:lstStyle/>
                    <a:p>
                      <a:pPr algn="ctr" fontAlgn="ctr"/>
                      <a:r>
                        <a:rPr lang="en-US" sz="1000" b="0" i="0" u="none" strike="noStrike">
                          <a:solidFill>
                            <a:srgbClr val="000000"/>
                          </a:solidFill>
                          <a:latin typeface="MidnightKernboy"/>
                        </a:rPr>
                        <a:t>2</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Seated Row</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12</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000" b="0" i="0" u="none" strike="noStrike">
                          <a:solidFill>
                            <a:srgbClr val="000000"/>
                          </a:solidFill>
                          <a:latin typeface="MidnightKernboy"/>
                        </a:rPr>
                        <a:t>2</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your choice</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vMerge="1">
                  <a:txBody>
                    <a:bodyPr/>
                    <a:lstStyle/>
                    <a:p>
                      <a:endParaRPr lang="en-US"/>
                    </a:p>
                  </a:txBody>
                  <a:tcPr/>
                </a:tc>
                <a:tc>
                  <a:txBody>
                    <a:bodyPr/>
                    <a:lstStyle/>
                    <a:p>
                      <a:pPr algn="l" fontAlgn="b"/>
                      <a:r>
                        <a:rPr lang="en-US" sz="1000" b="0" i="0" u="none" strike="noStrike">
                          <a:solidFill>
                            <a:srgbClr val="000000"/>
                          </a:solidFill>
                          <a:latin typeface="MidnightKernboy"/>
                        </a:rPr>
                        <a:t>Inverted Row</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rowSpan="3">
                  <a:txBody>
                    <a:bodyPr/>
                    <a:lstStyle/>
                    <a:p>
                      <a:pPr algn="ctr" fontAlgn="ctr"/>
                      <a:r>
                        <a:rPr lang="en-US" sz="1000" b="0" i="0" u="none" strike="noStrike">
                          <a:solidFill>
                            <a:srgbClr val="000000"/>
                          </a:solidFill>
                          <a:latin typeface="MidnightKernboy"/>
                        </a:rPr>
                        <a:t>3</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Push Ups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 to 15</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1000" b="0" i="0" u="none" strike="noStrike">
                          <a:solidFill>
                            <a:srgbClr val="000000"/>
                          </a:solidFill>
                          <a:latin typeface="MidnightKernboy"/>
                        </a:rPr>
                        <a:t>2</a:t>
                      </a:r>
                    </a:p>
                  </a:txBody>
                  <a:tcPr marL="8446" marR="8446" marT="8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vMerge="1">
                  <a:txBody>
                    <a:bodyPr/>
                    <a:lstStyle/>
                    <a:p>
                      <a:endParaRPr lang="en-US"/>
                    </a:p>
                  </a:txBody>
                  <a:tcPr/>
                </a:tc>
                <a:tc>
                  <a:txBody>
                    <a:bodyPr/>
                    <a:lstStyle/>
                    <a:p>
                      <a:pPr algn="l" fontAlgn="b"/>
                      <a:r>
                        <a:rPr lang="en-US" sz="1000" b="0" i="0" u="none" strike="noStrike">
                          <a:solidFill>
                            <a:srgbClr val="000000"/>
                          </a:solidFill>
                          <a:latin typeface="MidnightKernboy"/>
                        </a:rPr>
                        <a:t>Face Pulls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15</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909">
                <a:tc vMerge="1">
                  <a:txBody>
                    <a:bodyPr/>
                    <a:lstStyle/>
                    <a:p>
                      <a:endParaRPr lang="en-US"/>
                    </a:p>
                  </a:txBody>
                  <a:tcPr/>
                </a:tc>
                <a:tc>
                  <a:txBody>
                    <a:bodyPr/>
                    <a:lstStyle/>
                    <a:p>
                      <a:pPr algn="l" fontAlgn="b"/>
                      <a:r>
                        <a:rPr lang="en-US" sz="1000" b="0" i="0" u="none" strike="noStrike">
                          <a:solidFill>
                            <a:srgbClr val="000000"/>
                          </a:solidFill>
                          <a:latin typeface="MidnightKernboy"/>
                        </a:rPr>
                        <a:t>DB Shrugs</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1000" b="0" i="0" u="none" strike="noStrike" dirty="0">
                          <a:solidFill>
                            <a:srgbClr val="000000"/>
                          </a:solidFill>
                          <a:latin typeface="MidnightKernboy"/>
                        </a:rPr>
                        <a:t>your choice</a:t>
                      </a:r>
                    </a:p>
                  </a:txBody>
                  <a:tcPr marL="8446" marR="8446" marT="8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133599" y="533398"/>
          <a:ext cx="5057126" cy="5591799"/>
        </p:xfrm>
        <a:graphic>
          <a:graphicData uri="http://schemas.openxmlformats.org/drawingml/2006/table">
            <a:tbl>
              <a:tblPr/>
              <a:tblGrid>
                <a:gridCol w="427047"/>
                <a:gridCol w="1371043"/>
                <a:gridCol w="352126"/>
                <a:gridCol w="352126"/>
                <a:gridCol w="749204"/>
                <a:gridCol w="479490"/>
                <a:gridCol w="1326090"/>
              </a:tblGrid>
              <a:tr h="307326">
                <a:tc gridSpan="7">
                  <a:txBody>
                    <a:bodyPr/>
                    <a:lstStyle/>
                    <a:p>
                      <a:pPr algn="ctr" fontAlgn="b"/>
                      <a:r>
                        <a:rPr lang="en-US" sz="900" b="0" i="0" u="none" strike="noStrike">
                          <a:solidFill>
                            <a:srgbClr val="000000"/>
                          </a:solidFill>
                          <a:latin typeface="CCSU"/>
                        </a:rPr>
                        <a:t>BLUE DEVIL STRENGTH</a:t>
                      </a:r>
                    </a:p>
                  </a:txBody>
                  <a:tcPr marL="7496" marR="7496" marT="749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7411">
                <a:tc gridSpan="7">
                  <a:txBody>
                    <a:bodyPr/>
                    <a:lstStyle/>
                    <a:p>
                      <a:pPr algn="ctr" fontAlgn="b"/>
                      <a:r>
                        <a:rPr lang="en-US" sz="900" b="0" i="0" u="none" strike="noStrike">
                          <a:solidFill>
                            <a:srgbClr val="000000"/>
                          </a:solidFill>
                          <a:latin typeface="CCSU"/>
                        </a:rPr>
                        <a:t>SPRINTERS AND JUMPERS</a:t>
                      </a:r>
                    </a:p>
                  </a:txBody>
                  <a:tcPr marL="7496" marR="7496" marT="749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9914">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r>
              <a:tr h="157411">
                <a:tc gridSpan="7">
                  <a:txBody>
                    <a:bodyPr/>
                    <a:lstStyle/>
                    <a:p>
                      <a:pPr algn="ctr" fontAlgn="b"/>
                      <a:r>
                        <a:rPr lang="en-US" sz="900" b="0" i="0" u="none" strike="noStrike">
                          <a:solidFill>
                            <a:srgbClr val="000000"/>
                          </a:solidFill>
                          <a:latin typeface="CCSU"/>
                        </a:rPr>
                        <a:t>WEEK 5</a:t>
                      </a:r>
                    </a:p>
                  </a:txBody>
                  <a:tcPr marL="7496" marR="7496" marT="749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9914">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496" marR="7496" marT="7496" marB="0" anchor="b">
                    <a:lnL>
                      <a:noFill/>
                    </a:lnL>
                    <a:lnR>
                      <a:noFill/>
                    </a:lnR>
                    <a:lnT>
                      <a:noFill/>
                    </a:lnT>
                    <a:lnB>
                      <a:noFill/>
                    </a:lnB>
                  </a:tcPr>
                </a:tc>
              </a:tr>
              <a:tr h="149914">
                <a:tc gridSpan="7">
                  <a:txBody>
                    <a:bodyPr/>
                    <a:lstStyle/>
                    <a:p>
                      <a:pPr algn="ctr" fontAlgn="b"/>
                      <a:r>
                        <a:rPr lang="en-US" sz="900" b="0" i="0" u="none" strike="noStrike">
                          <a:solidFill>
                            <a:srgbClr val="000000"/>
                          </a:solidFill>
                          <a:latin typeface="MidnightKernboy"/>
                        </a:rPr>
                        <a:t>MONDAY, JUNE 25</a:t>
                      </a:r>
                    </a:p>
                  </a:txBody>
                  <a:tcPr marL="7496" marR="7496" marT="749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2403">
                <a:tc>
                  <a:txBody>
                    <a:bodyPr/>
                    <a:lstStyle/>
                    <a:p>
                      <a:pPr algn="ctr" fontAlgn="b"/>
                      <a:r>
                        <a:rPr lang="en-US" sz="900" b="1" i="0" u="none" strike="noStrike">
                          <a:solidFill>
                            <a:srgbClr val="000000"/>
                          </a:solidFill>
                          <a:latin typeface="MidnightKernboy"/>
                        </a:rPr>
                        <a:t>ORDER</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ctr" fontAlgn="b"/>
                      <a:r>
                        <a:rPr lang="en-US" sz="900" b="0" i="0" u="none" strike="noStrike">
                          <a:solidFill>
                            <a:srgbClr val="000000"/>
                          </a:solidFill>
                          <a:latin typeface="MidnightKernboy"/>
                        </a:rPr>
                        <a:t>1</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Back Squat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5-55%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10-75%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4</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ctr" fontAlgn="b"/>
                      <a:r>
                        <a:rPr lang="en-US" sz="900" b="0" i="0" u="none" strike="noStrike">
                          <a:solidFill>
                            <a:srgbClr val="000000"/>
                          </a:solidFill>
                          <a:latin typeface="MidnightKernboy"/>
                        </a:rPr>
                        <a:t>2</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RDL</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8</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95   Men: 135</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Forward Lunge: 25% of squat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10ea-25%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ctr" fontAlgn="ctr"/>
                      <a:r>
                        <a:rPr lang="en-US" sz="900" b="0" i="0" u="none" strike="noStrike">
                          <a:solidFill>
                            <a:srgbClr val="000000"/>
                          </a:solidFill>
                          <a:latin typeface="MidnightKernboy"/>
                        </a:rPr>
                        <a:t>4</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Bicep Curls</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l"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r>
              <a:tr h="149914">
                <a:tc gridSpan="7">
                  <a:txBody>
                    <a:bodyPr/>
                    <a:lstStyle/>
                    <a:p>
                      <a:pPr algn="ctr" fontAlgn="b"/>
                      <a:r>
                        <a:rPr lang="en-US" sz="900" b="0" i="0" u="none" strike="noStrike">
                          <a:solidFill>
                            <a:srgbClr val="000000"/>
                          </a:solidFill>
                          <a:latin typeface="MidnightKernboy"/>
                        </a:rPr>
                        <a:t>TUESDAY, JUNE 26</a:t>
                      </a:r>
                    </a:p>
                  </a:txBody>
                  <a:tcPr marL="7496" marR="7496" marT="749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9914">
                <a:tc>
                  <a:txBody>
                    <a:bodyPr/>
                    <a:lstStyle/>
                    <a:p>
                      <a:pPr algn="ctr" fontAlgn="b"/>
                      <a:r>
                        <a:rPr lang="en-US" sz="900" b="1" i="0" u="none" strike="noStrike">
                          <a:solidFill>
                            <a:srgbClr val="000000"/>
                          </a:solidFill>
                          <a:latin typeface="MidnightKernboy"/>
                        </a:rPr>
                        <a:t>ORDER</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rowSpan="2">
                  <a:txBody>
                    <a:bodyPr/>
                    <a:lstStyle/>
                    <a:p>
                      <a:pPr algn="ctr" fontAlgn="ctr"/>
                      <a:r>
                        <a:rPr lang="en-US" sz="900" b="0" i="0" u="none" strike="noStrike">
                          <a:solidFill>
                            <a:srgbClr val="000000"/>
                          </a:solidFill>
                          <a:latin typeface="MidnightKernboy"/>
                        </a:rPr>
                        <a:t>1</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Incline Press</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5-55%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5-77.5%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vMerge="1">
                  <a:txBody>
                    <a:bodyPr/>
                    <a:lstStyle/>
                    <a:p>
                      <a:endParaRPr lang="en-US"/>
                    </a:p>
                  </a:txBody>
                  <a:tcPr/>
                </a:tc>
                <a:tc>
                  <a:txBody>
                    <a:bodyPr/>
                    <a:lstStyle/>
                    <a:p>
                      <a:pPr algn="l" fontAlgn="b"/>
                      <a:r>
                        <a:rPr lang="en-US" sz="900" b="0" i="0" u="none" strike="noStrike">
                          <a:solidFill>
                            <a:srgbClr val="000000"/>
                          </a:solidFill>
                          <a:latin typeface="MidnightKernboy"/>
                        </a:rPr>
                        <a:t>MB Power Drop</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8-10   Men: 10-12</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rowSpan="2">
                  <a:txBody>
                    <a:bodyPr/>
                    <a:lstStyle/>
                    <a:p>
                      <a:pPr algn="ctr" fontAlgn="ctr"/>
                      <a:r>
                        <a:rPr lang="en-US" sz="900" b="0" i="0" u="none" strike="noStrike">
                          <a:solidFill>
                            <a:srgbClr val="000000"/>
                          </a:solidFill>
                          <a:latin typeface="MidnightKernboy"/>
                        </a:rPr>
                        <a:t>2</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Lat Pulldown</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vMerge="1">
                  <a:txBody>
                    <a:bodyPr/>
                    <a:lstStyle/>
                    <a:p>
                      <a:endParaRPr lang="en-US"/>
                    </a:p>
                  </a:txBody>
                  <a:tcPr/>
                </a:tc>
                <a:tc>
                  <a:txBody>
                    <a:bodyPr/>
                    <a:lstStyle/>
                    <a:p>
                      <a:pPr algn="l" fontAlgn="b"/>
                      <a:r>
                        <a:rPr lang="en-US" sz="900" b="0" i="0" u="none" strike="noStrike">
                          <a:solidFill>
                            <a:srgbClr val="000000"/>
                          </a:solidFill>
                          <a:latin typeface="MidnightKernboy"/>
                        </a:rPr>
                        <a:t>Pull Ups</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rowSpan="2">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Side Raise</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2</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10   Men: 15</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vMerge="1">
                  <a:txBody>
                    <a:bodyPr/>
                    <a:lstStyle/>
                    <a:p>
                      <a:endParaRPr lang="en-US"/>
                    </a:p>
                  </a:txBody>
                  <a:tcPr/>
                </a:tc>
                <a:tc>
                  <a:txBody>
                    <a:bodyPr/>
                    <a:lstStyle/>
                    <a:p>
                      <a:pPr algn="l" fontAlgn="b"/>
                      <a:r>
                        <a:rPr lang="en-US" sz="900" b="0" i="0" u="none" strike="noStrike">
                          <a:solidFill>
                            <a:srgbClr val="000000"/>
                          </a:solidFill>
                          <a:latin typeface="MidnightKernboy"/>
                        </a:rPr>
                        <a:t>DB Shrugs</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35  Men: 55</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r>
              <a:tr h="149914">
                <a:tc gridSpan="7">
                  <a:txBody>
                    <a:bodyPr/>
                    <a:lstStyle/>
                    <a:p>
                      <a:pPr algn="ctr" fontAlgn="b"/>
                      <a:r>
                        <a:rPr lang="en-US" sz="900" b="0" i="0" u="none" strike="noStrike">
                          <a:solidFill>
                            <a:srgbClr val="000000"/>
                          </a:solidFill>
                          <a:latin typeface="MidnightKernboy"/>
                        </a:rPr>
                        <a:t>THURSDAY, JUNE 28</a:t>
                      </a:r>
                    </a:p>
                  </a:txBody>
                  <a:tcPr marL="7496" marR="7496" marT="749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9914">
                <a:tc>
                  <a:txBody>
                    <a:bodyPr/>
                    <a:lstStyle/>
                    <a:p>
                      <a:pPr algn="ctr" fontAlgn="b"/>
                      <a:r>
                        <a:rPr lang="en-US" sz="900" b="1" i="0" u="none" strike="noStrike">
                          <a:solidFill>
                            <a:srgbClr val="000000"/>
                          </a:solidFill>
                          <a:latin typeface="MidnightKernboy"/>
                        </a:rPr>
                        <a:t>ORDER</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ctr" fontAlgn="b"/>
                      <a:r>
                        <a:rPr lang="en-US" sz="900" b="0" i="0" u="none" strike="noStrike">
                          <a:solidFill>
                            <a:srgbClr val="000000"/>
                          </a:solidFill>
                          <a:latin typeface="MidnightKernboy"/>
                        </a:rPr>
                        <a:t>1</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Sumo Deadlift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5-55%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5-77.5%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ctr" fontAlgn="b"/>
                      <a:r>
                        <a:rPr lang="en-US" sz="900" b="0" i="0" u="none" strike="noStrike">
                          <a:solidFill>
                            <a:srgbClr val="000000"/>
                          </a:solidFill>
                          <a:latin typeface="MidnightKernboy"/>
                        </a:rPr>
                        <a:t>2</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PB Bridge + Curl</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gridSpan="2">
                  <a:txBody>
                    <a:bodyPr/>
                    <a:lstStyle/>
                    <a:p>
                      <a:pPr algn="ctr" fontAlgn="ctr"/>
                      <a:r>
                        <a:rPr lang="en-US" sz="900" b="0" i="0" u="none" strike="noStrike">
                          <a:solidFill>
                            <a:srgbClr val="000000"/>
                          </a:solidFill>
                          <a:latin typeface="MidnightKernboy"/>
                        </a:rPr>
                        <a:t>bodyweight</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en-US"/>
                    </a:p>
                  </a:txBody>
                  <a:tcPr/>
                </a:tc>
                <a:tc>
                  <a:txBody>
                    <a:bodyPr/>
                    <a:lstStyle/>
                    <a:p>
                      <a:pPr algn="ctr" fontAlgn="ctr"/>
                      <a:r>
                        <a:rPr lang="en-US" sz="900" b="0" i="0" u="none" strike="noStrike">
                          <a:solidFill>
                            <a:srgbClr val="000000"/>
                          </a:solidFill>
                          <a:latin typeface="MidnightKernboy"/>
                        </a:rPr>
                        <a:t>10ea</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2:1 Box Squat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ctr" fontAlgn="ctr"/>
                      <a:r>
                        <a:rPr lang="en-US" sz="900" b="0" i="0" u="none" strike="noStrike">
                          <a:solidFill>
                            <a:srgbClr val="000000"/>
                          </a:solidFill>
                          <a:latin typeface="MidnightKernboy"/>
                        </a:rPr>
                        <a:t>10ea</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ctr" fontAlgn="ctr"/>
                      <a:r>
                        <a:rPr lang="en-US" sz="900" b="0" i="0" u="none" strike="noStrike">
                          <a:solidFill>
                            <a:srgbClr val="000000"/>
                          </a:solidFill>
                          <a:latin typeface="MidnightKernboy"/>
                        </a:rPr>
                        <a:t>4</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Side Lunge</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ctr" fontAlgn="ctr"/>
                      <a:r>
                        <a:rPr lang="en-US" sz="900" b="0" i="0" u="none" strike="noStrike">
                          <a:solidFill>
                            <a:srgbClr val="000000"/>
                          </a:solidFill>
                          <a:latin typeface="MidnightKernboy"/>
                        </a:rPr>
                        <a:t>10ea</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496" marR="7496" marT="7496" marB="0" anchor="b">
                    <a:lnL>
                      <a:noFill/>
                    </a:lnL>
                    <a:lnR>
                      <a:noFill/>
                    </a:lnR>
                    <a:lnT w="6350" cap="flat" cmpd="sng" algn="ctr">
                      <a:solidFill>
                        <a:srgbClr val="000000"/>
                      </a:solidFill>
                      <a:prstDash val="solid"/>
                      <a:round/>
                      <a:headEnd type="none" w="med" len="med"/>
                      <a:tailEnd type="none" w="med" len="med"/>
                    </a:lnT>
                    <a:lnB>
                      <a:noFill/>
                    </a:lnB>
                  </a:tcPr>
                </a:tc>
              </a:tr>
              <a:tr h="149914">
                <a:tc gridSpan="7">
                  <a:txBody>
                    <a:bodyPr/>
                    <a:lstStyle/>
                    <a:p>
                      <a:pPr algn="ctr" fontAlgn="b"/>
                      <a:r>
                        <a:rPr lang="en-US" sz="900" b="0" i="0" u="none" strike="noStrike">
                          <a:solidFill>
                            <a:srgbClr val="000000"/>
                          </a:solidFill>
                          <a:latin typeface="MidnightKernboy"/>
                        </a:rPr>
                        <a:t>FIRDAY, JUNE 29</a:t>
                      </a:r>
                    </a:p>
                  </a:txBody>
                  <a:tcPr marL="7496" marR="7496" marT="749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9914">
                <a:tc>
                  <a:txBody>
                    <a:bodyPr/>
                    <a:lstStyle/>
                    <a:p>
                      <a:pPr algn="ctr" fontAlgn="b"/>
                      <a:r>
                        <a:rPr lang="en-US" sz="900" b="1" i="0" u="none" strike="noStrike">
                          <a:solidFill>
                            <a:srgbClr val="000000"/>
                          </a:solidFill>
                          <a:latin typeface="MidnightKernboy"/>
                        </a:rPr>
                        <a:t>ORDER</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ctr" fontAlgn="b"/>
                      <a:r>
                        <a:rPr lang="en-US" sz="900" b="0" i="0" u="none" strike="noStrike">
                          <a:solidFill>
                            <a:srgbClr val="000000"/>
                          </a:solidFill>
                          <a:latin typeface="MidnightKernboy"/>
                        </a:rPr>
                        <a:t>1</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Push Press</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3-65%</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3-75%</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5-87.5%</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4</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ctr" fontAlgn="ctr"/>
                      <a:r>
                        <a:rPr lang="en-US" sz="900" b="0" i="0" u="none" strike="noStrike">
                          <a:solidFill>
                            <a:srgbClr val="000000"/>
                          </a:solidFill>
                          <a:latin typeface="MidnightKernboy"/>
                        </a:rPr>
                        <a:t>2</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Bent Over Barbell Row</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rowSpan="2">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Floor Press</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5-55%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10-75%</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vMerge="1">
                  <a:txBody>
                    <a:bodyPr/>
                    <a:lstStyle/>
                    <a:p>
                      <a:endParaRPr lang="en-US"/>
                    </a:p>
                  </a:txBody>
                  <a:tcPr/>
                </a:tc>
                <a:tc>
                  <a:txBody>
                    <a:bodyPr/>
                    <a:lstStyle/>
                    <a:p>
                      <a:pPr algn="l" fontAlgn="b"/>
                      <a:r>
                        <a:rPr lang="en-US" sz="900" b="0" i="0" u="none" strike="noStrike">
                          <a:solidFill>
                            <a:srgbClr val="000000"/>
                          </a:solidFill>
                          <a:latin typeface="MidnightKernboy"/>
                        </a:rPr>
                        <a:t>DB Pullover</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25   Men: 40</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14">
                <a:tc>
                  <a:txBody>
                    <a:bodyPr/>
                    <a:lstStyle/>
                    <a:p>
                      <a:pPr algn="ctr" fontAlgn="ctr"/>
                      <a:r>
                        <a:rPr lang="en-US" sz="900" b="0" i="0" u="none" strike="noStrike">
                          <a:solidFill>
                            <a:srgbClr val="000000"/>
                          </a:solidFill>
                          <a:latin typeface="MidnightKernboy"/>
                        </a:rPr>
                        <a:t>4</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Internal/External Rotation</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15ea</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496" marR="7496" marT="74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MidnightKernboy"/>
                        </a:rPr>
                        <a:t>Use band</a:t>
                      </a:r>
                    </a:p>
                  </a:txBody>
                  <a:tcPr marL="7496" marR="7496" marT="74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81199" y="457189"/>
          <a:ext cx="5314266" cy="5798850"/>
        </p:xfrm>
        <a:graphic>
          <a:graphicData uri="http://schemas.openxmlformats.org/drawingml/2006/table">
            <a:tbl>
              <a:tblPr/>
              <a:tblGrid>
                <a:gridCol w="375031"/>
                <a:gridCol w="1460226"/>
                <a:gridCol w="383010"/>
                <a:gridCol w="375031"/>
                <a:gridCol w="797938"/>
                <a:gridCol w="510680"/>
                <a:gridCol w="1412350"/>
              </a:tblGrid>
              <a:tr h="327483">
                <a:tc gridSpan="7">
                  <a:txBody>
                    <a:bodyPr/>
                    <a:lstStyle/>
                    <a:p>
                      <a:pPr algn="ctr" fontAlgn="b"/>
                      <a:r>
                        <a:rPr lang="en-US" sz="900" b="0" i="0" u="none" strike="noStrike">
                          <a:solidFill>
                            <a:srgbClr val="000000"/>
                          </a:solidFill>
                          <a:latin typeface="CCSU"/>
                        </a:rPr>
                        <a:t>BLUE DEVIL STRENGTH</a:t>
                      </a:r>
                    </a:p>
                  </a:txBody>
                  <a:tcPr marL="7988" marR="7988" marT="798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7735">
                <a:tc gridSpan="7">
                  <a:txBody>
                    <a:bodyPr/>
                    <a:lstStyle/>
                    <a:p>
                      <a:pPr algn="ctr" fontAlgn="b"/>
                      <a:r>
                        <a:rPr lang="en-US" sz="900" b="0" i="0" u="none" strike="noStrike">
                          <a:solidFill>
                            <a:srgbClr val="000000"/>
                          </a:solidFill>
                          <a:latin typeface="CCSU"/>
                        </a:rPr>
                        <a:t>SPRINTERS AND JUMPERS</a:t>
                      </a:r>
                    </a:p>
                  </a:txBody>
                  <a:tcPr marL="7988" marR="7988" marT="798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748">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r>
              <a:tr h="167735">
                <a:tc gridSpan="7">
                  <a:txBody>
                    <a:bodyPr/>
                    <a:lstStyle/>
                    <a:p>
                      <a:pPr algn="ctr" fontAlgn="b"/>
                      <a:r>
                        <a:rPr lang="en-US" sz="900" b="0" i="0" u="none" strike="noStrike">
                          <a:solidFill>
                            <a:srgbClr val="000000"/>
                          </a:solidFill>
                          <a:latin typeface="CCSU"/>
                        </a:rPr>
                        <a:t>WEEK 6</a:t>
                      </a:r>
                    </a:p>
                  </a:txBody>
                  <a:tcPr marL="7988" marR="7988" marT="798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748">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88" marR="7988" marT="7988" marB="0" anchor="b">
                    <a:lnL>
                      <a:noFill/>
                    </a:lnL>
                    <a:lnR>
                      <a:noFill/>
                    </a:lnR>
                    <a:lnT>
                      <a:noFill/>
                    </a:lnT>
                    <a:lnB>
                      <a:noFill/>
                    </a:lnB>
                  </a:tcPr>
                </a:tc>
              </a:tr>
              <a:tr h="159748">
                <a:tc gridSpan="7">
                  <a:txBody>
                    <a:bodyPr/>
                    <a:lstStyle/>
                    <a:p>
                      <a:pPr algn="ctr" fontAlgn="b"/>
                      <a:r>
                        <a:rPr lang="en-US" sz="900" b="0" i="0" u="none" strike="noStrike">
                          <a:solidFill>
                            <a:srgbClr val="000000"/>
                          </a:solidFill>
                          <a:latin typeface="MidnightKernboy"/>
                        </a:rPr>
                        <a:t>MONDAY, JUNE 25</a:t>
                      </a:r>
                    </a:p>
                  </a:txBody>
                  <a:tcPr marL="7988" marR="7988" marT="798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3709">
                <a:tc>
                  <a:txBody>
                    <a:bodyPr/>
                    <a:lstStyle/>
                    <a:p>
                      <a:pPr algn="ctr" fontAlgn="b"/>
                      <a:r>
                        <a:rPr lang="en-US" sz="900" b="1" i="0" u="none" strike="noStrike">
                          <a:solidFill>
                            <a:srgbClr val="000000"/>
                          </a:solidFill>
                          <a:latin typeface="MidnightKernboy"/>
                        </a:rPr>
                        <a:t>ORDER</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ctr" fontAlgn="b"/>
                      <a:r>
                        <a:rPr lang="en-US" sz="900" b="0" i="0" u="none" strike="noStrike">
                          <a:solidFill>
                            <a:srgbClr val="000000"/>
                          </a:solidFill>
                          <a:latin typeface="MidnightKernboy"/>
                        </a:rPr>
                        <a:t>1</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Back Squat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5-70%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8-80%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4</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ctr" fontAlgn="b"/>
                      <a:r>
                        <a:rPr lang="en-US" sz="900" b="0" i="0" u="none" strike="noStrike">
                          <a:solidFill>
                            <a:srgbClr val="000000"/>
                          </a:solidFill>
                          <a:latin typeface="MidnightKernboy"/>
                        </a:rPr>
                        <a:t>2</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RDL</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8</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95   Men: 135</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ctr" fontAlgn="ctr"/>
                      <a:r>
                        <a:rPr lang="en-US" sz="900" b="0" i="0" u="none" strike="noStrike">
                          <a:solidFill>
                            <a:srgbClr val="000000"/>
                          </a:solidFill>
                          <a:latin typeface="MidnightKernboy"/>
                        </a:rPr>
                        <a:t>3</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Forward Lunge: 25% of squat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10ea-25%</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ctr" fontAlgn="ctr"/>
                      <a:r>
                        <a:rPr lang="en-US" sz="900" b="0" i="0" u="none" strike="noStrike">
                          <a:solidFill>
                            <a:srgbClr val="000000"/>
                          </a:solidFill>
                          <a:latin typeface="MidnightKernboy"/>
                        </a:rPr>
                        <a:t>4</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Bicep Curls</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r>
              <a:tr h="159748">
                <a:tc gridSpan="7">
                  <a:txBody>
                    <a:bodyPr/>
                    <a:lstStyle/>
                    <a:p>
                      <a:pPr algn="ctr" fontAlgn="b"/>
                      <a:r>
                        <a:rPr lang="en-US" sz="900" b="0" i="0" u="none" strike="noStrike">
                          <a:solidFill>
                            <a:srgbClr val="000000"/>
                          </a:solidFill>
                          <a:latin typeface="MidnightKernboy"/>
                        </a:rPr>
                        <a:t>TUESDAY, JUNE 26</a:t>
                      </a:r>
                    </a:p>
                  </a:txBody>
                  <a:tcPr marL="7988" marR="7988" marT="798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748">
                <a:tc>
                  <a:txBody>
                    <a:bodyPr/>
                    <a:lstStyle/>
                    <a:p>
                      <a:pPr algn="ctr" fontAlgn="b"/>
                      <a:r>
                        <a:rPr lang="en-US" sz="900" b="1" i="0" u="none" strike="noStrike">
                          <a:solidFill>
                            <a:srgbClr val="000000"/>
                          </a:solidFill>
                          <a:latin typeface="MidnightKernboy"/>
                        </a:rPr>
                        <a:t>ORDER</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rowSpan="2">
                  <a:txBody>
                    <a:bodyPr/>
                    <a:lstStyle/>
                    <a:p>
                      <a:pPr algn="ctr" fontAlgn="ctr"/>
                      <a:r>
                        <a:rPr lang="en-US" sz="900" b="0" i="0" u="none" strike="noStrike">
                          <a:solidFill>
                            <a:srgbClr val="000000"/>
                          </a:solidFill>
                          <a:latin typeface="MidnightKernboy"/>
                        </a:rPr>
                        <a:t>1</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Incline Press</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5-70%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4-82.5%</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4</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vMerge="1">
                  <a:txBody>
                    <a:bodyPr/>
                    <a:lstStyle/>
                    <a:p>
                      <a:endParaRPr lang="en-US"/>
                    </a:p>
                  </a:txBody>
                  <a:tcPr/>
                </a:tc>
                <a:tc>
                  <a:txBody>
                    <a:bodyPr/>
                    <a:lstStyle/>
                    <a:p>
                      <a:pPr algn="l" fontAlgn="b"/>
                      <a:r>
                        <a:rPr lang="en-US" sz="900" b="0" i="0" u="none" strike="noStrike">
                          <a:solidFill>
                            <a:srgbClr val="000000"/>
                          </a:solidFill>
                          <a:latin typeface="MidnightKernboy"/>
                        </a:rPr>
                        <a:t>MB Power Drop</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8-10   Men: 10-12</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rowSpan="2">
                  <a:txBody>
                    <a:bodyPr/>
                    <a:lstStyle/>
                    <a:p>
                      <a:pPr algn="ctr" fontAlgn="ctr"/>
                      <a:r>
                        <a:rPr lang="en-US" sz="900" b="0" i="0" u="none" strike="noStrike">
                          <a:solidFill>
                            <a:srgbClr val="000000"/>
                          </a:solidFill>
                          <a:latin typeface="MidnightKernboy"/>
                        </a:rPr>
                        <a:t>2</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Lat Pulldown</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vMerge="1">
                  <a:txBody>
                    <a:bodyPr/>
                    <a:lstStyle/>
                    <a:p>
                      <a:endParaRPr lang="en-US"/>
                    </a:p>
                  </a:txBody>
                  <a:tcPr/>
                </a:tc>
                <a:tc>
                  <a:txBody>
                    <a:bodyPr/>
                    <a:lstStyle/>
                    <a:p>
                      <a:pPr algn="l" fontAlgn="b"/>
                      <a:r>
                        <a:rPr lang="en-US" sz="900" b="0" i="0" u="none" strike="noStrike">
                          <a:solidFill>
                            <a:srgbClr val="000000"/>
                          </a:solidFill>
                          <a:latin typeface="MidnightKernboy"/>
                        </a:rPr>
                        <a:t>Pull Ups</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rowSpan="2">
                  <a:txBody>
                    <a:bodyPr/>
                    <a:lstStyle/>
                    <a:p>
                      <a:pPr algn="ctr" fontAlgn="ctr"/>
                      <a:r>
                        <a:rPr lang="en-US" sz="900" b="0" i="0" u="none" strike="noStrike">
                          <a:solidFill>
                            <a:srgbClr val="000000"/>
                          </a:solidFill>
                          <a:latin typeface="MidnightKernboy"/>
                        </a:rPr>
                        <a:t>3</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Side Raise</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2</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10   Men: 15</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vMerge="1">
                  <a:txBody>
                    <a:bodyPr/>
                    <a:lstStyle/>
                    <a:p>
                      <a:endParaRPr lang="en-US"/>
                    </a:p>
                  </a:txBody>
                  <a:tcPr/>
                </a:tc>
                <a:tc>
                  <a:txBody>
                    <a:bodyPr/>
                    <a:lstStyle/>
                    <a:p>
                      <a:pPr algn="l" fontAlgn="b"/>
                      <a:r>
                        <a:rPr lang="en-US" sz="900" b="0" i="0" u="none" strike="noStrike">
                          <a:solidFill>
                            <a:srgbClr val="000000"/>
                          </a:solidFill>
                          <a:latin typeface="MidnightKernboy"/>
                        </a:rPr>
                        <a:t>DB Shrugs</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35  Men: 55</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r>
              <a:tr h="159748">
                <a:tc gridSpan="7">
                  <a:txBody>
                    <a:bodyPr/>
                    <a:lstStyle/>
                    <a:p>
                      <a:pPr algn="ctr" fontAlgn="b"/>
                      <a:r>
                        <a:rPr lang="en-US" sz="900" b="0" i="0" u="none" strike="noStrike">
                          <a:solidFill>
                            <a:srgbClr val="000000"/>
                          </a:solidFill>
                          <a:latin typeface="MidnightKernboy"/>
                        </a:rPr>
                        <a:t>THURSDAY, JUNE 28</a:t>
                      </a:r>
                    </a:p>
                  </a:txBody>
                  <a:tcPr marL="7988" marR="7988" marT="798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748">
                <a:tc>
                  <a:txBody>
                    <a:bodyPr/>
                    <a:lstStyle/>
                    <a:p>
                      <a:pPr algn="ctr" fontAlgn="b"/>
                      <a:r>
                        <a:rPr lang="en-US" sz="900" b="1" i="0" u="none" strike="noStrike">
                          <a:solidFill>
                            <a:srgbClr val="000000"/>
                          </a:solidFill>
                          <a:latin typeface="MidnightKernboy"/>
                        </a:rPr>
                        <a:t>ORDER</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ctr" fontAlgn="b"/>
                      <a:r>
                        <a:rPr lang="en-US" sz="900" b="0" i="0" u="none" strike="noStrike">
                          <a:solidFill>
                            <a:srgbClr val="000000"/>
                          </a:solidFill>
                          <a:latin typeface="MidnightKernboy"/>
                        </a:rPr>
                        <a:t>1</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Sumo Deadlift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5-70%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4-82.5%</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4</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ctr" fontAlgn="b"/>
                      <a:r>
                        <a:rPr lang="en-US" sz="900" b="0" i="0" u="none" strike="noStrike">
                          <a:solidFill>
                            <a:srgbClr val="000000"/>
                          </a:solidFill>
                          <a:latin typeface="MidnightKernboy"/>
                        </a:rPr>
                        <a:t>2</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PB Bridge + Curl</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gridSpan="2">
                  <a:txBody>
                    <a:bodyPr/>
                    <a:lstStyle/>
                    <a:p>
                      <a:pPr algn="ctr" fontAlgn="ctr"/>
                      <a:r>
                        <a:rPr lang="en-US" sz="900" b="0" i="0" u="none" strike="noStrike">
                          <a:solidFill>
                            <a:srgbClr val="000000"/>
                          </a:solidFill>
                          <a:latin typeface="MidnightKernboy"/>
                        </a:rPr>
                        <a:t>bodyweight</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en-US"/>
                    </a:p>
                  </a:txBody>
                  <a:tcPr/>
                </a:tc>
                <a:tc>
                  <a:txBody>
                    <a:bodyPr/>
                    <a:lstStyle/>
                    <a:p>
                      <a:pPr algn="ctr" fontAlgn="ctr"/>
                      <a:r>
                        <a:rPr lang="en-US" sz="900" b="0" i="0" u="none" strike="noStrike">
                          <a:solidFill>
                            <a:srgbClr val="000000"/>
                          </a:solidFill>
                          <a:latin typeface="MidnightKernboy"/>
                        </a:rPr>
                        <a:t>10ea</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ctr" fontAlgn="ctr"/>
                      <a:r>
                        <a:rPr lang="en-US" sz="900" b="0" i="0" u="none" strike="noStrike">
                          <a:solidFill>
                            <a:srgbClr val="000000"/>
                          </a:solidFill>
                          <a:latin typeface="MidnightKernboy"/>
                        </a:rPr>
                        <a:t>3</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2:1 Box Squat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ctr" fontAlgn="ctr"/>
                      <a:r>
                        <a:rPr lang="en-US" sz="900" b="0" i="0" u="none" strike="noStrike">
                          <a:solidFill>
                            <a:srgbClr val="000000"/>
                          </a:solidFill>
                          <a:latin typeface="MidnightKernboy"/>
                        </a:rPr>
                        <a:t>10ea</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ctr" fontAlgn="ctr"/>
                      <a:r>
                        <a:rPr lang="en-US" sz="900" b="0" i="0" u="none" strike="noStrike">
                          <a:solidFill>
                            <a:srgbClr val="000000"/>
                          </a:solidFill>
                          <a:latin typeface="MidnightKernboy"/>
                        </a:rPr>
                        <a:t>4</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Side Lunge</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ctr" fontAlgn="ctr"/>
                      <a:r>
                        <a:rPr lang="en-US" sz="900" b="0" i="0" u="none" strike="noStrike">
                          <a:solidFill>
                            <a:srgbClr val="000000"/>
                          </a:solidFill>
                          <a:latin typeface="MidnightKernboy"/>
                        </a:rPr>
                        <a:t>10ea</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88" marR="7988" marT="7988" marB="0" anchor="b">
                    <a:lnL>
                      <a:noFill/>
                    </a:lnL>
                    <a:lnR>
                      <a:noFill/>
                    </a:lnR>
                    <a:lnT w="6350" cap="flat" cmpd="sng" algn="ctr">
                      <a:solidFill>
                        <a:srgbClr val="000000"/>
                      </a:solidFill>
                      <a:prstDash val="solid"/>
                      <a:round/>
                      <a:headEnd type="none" w="med" len="med"/>
                      <a:tailEnd type="none" w="med" len="med"/>
                    </a:lnT>
                    <a:lnB>
                      <a:noFill/>
                    </a:lnB>
                  </a:tcPr>
                </a:tc>
              </a:tr>
              <a:tr h="159748">
                <a:tc gridSpan="7">
                  <a:txBody>
                    <a:bodyPr/>
                    <a:lstStyle/>
                    <a:p>
                      <a:pPr algn="ctr" fontAlgn="b"/>
                      <a:r>
                        <a:rPr lang="en-US" sz="900" b="0" i="0" u="none" strike="noStrike">
                          <a:solidFill>
                            <a:srgbClr val="000000"/>
                          </a:solidFill>
                          <a:latin typeface="MidnightKernboy"/>
                        </a:rPr>
                        <a:t>FIRDAY, JUNE 29</a:t>
                      </a:r>
                    </a:p>
                  </a:txBody>
                  <a:tcPr marL="7988" marR="7988" marT="798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748">
                <a:tc>
                  <a:txBody>
                    <a:bodyPr/>
                    <a:lstStyle/>
                    <a:p>
                      <a:pPr algn="ctr" fontAlgn="b"/>
                      <a:r>
                        <a:rPr lang="en-US" sz="900" b="1" i="0" u="none" strike="noStrike">
                          <a:solidFill>
                            <a:srgbClr val="000000"/>
                          </a:solidFill>
                          <a:latin typeface="MidnightKernboy"/>
                        </a:rPr>
                        <a:t>ORDER</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ctr" fontAlgn="b"/>
                      <a:r>
                        <a:rPr lang="en-US" sz="900" b="0" i="0" u="none" strike="noStrike">
                          <a:solidFill>
                            <a:srgbClr val="000000"/>
                          </a:solidFill>
                          <a:latin typeface="MidnightKernboy"/>
                        </a:rPr>
                        <a:t>1</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Push Press</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5-70%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8-80%</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4</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ctr" fontAlgn="ctr"/>
                      <a:r>
                        <a:rPr lang="en-US" sz="900" b="0" i="0" u="none" strike="noStrike">
                          <a:solidFill>
                            <a:srgbClr val="000000"/>
                          </a:solidFill>
                          <a:latin typeface="MidnightKernboy"/>
                        </a:rPr>
                        <a:t>2</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Bent Over Barbell Row</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rowSpan="2">
                  <a:txBody>
                    <a:bodyPr/>
                    <a:lstStyle/>
                    <a:p>
                      <a:pPr algn="ctr" fontAlgn="ctr"/>
                      <a:r>
                        <a:rPr lang="en-US" sz="900" b="0" i="0" u="none" strike="noStrike">
                          <a:solidFill>
                            <a:srgbClr val="000000"/>
                          </a:solidFill>
                          <a:latin typeface="MidnightKernboy"/>
                        </a:rPr>
                        <a:t>3</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Floor Press</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5-55%</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10-75%</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vMerge="1">
                  <a:txBody>
                    <a:bodyPr/>
                    <a:lstStyle/>
                    <a:p>
                      <a:endParaRPr lang="en-US"/>
                    </a:p>
                  </a:txBody>
                  <a:tcPr/>
                </a:tc>
                <a:tc>
                  <a:txBody>
                    <a:bodyPr/>
                    <a:lstStyle/>
                    <a:p>
                      <a:pPr algn="l" fontAlgn="b"/>
                      <a:r>
                        <a:rPr lang="en-US" sz="900" b="0" i="0" u="none" strike="noStrike">
                          <a:solidFill>
                            <a:srgbClr val="000000"/>
                          </a:solidFill>
                          <a:latin typeface="MidnightKernboy"/>
                        </a:rPr>
                        <a:t>DB Pullover</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25   Men: 40</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748">
                <a:tc>
                  <a:txBody>
                    <a:bodyPr/>
                    <a:lstStyle/>
                    <a:p>
                      <a:pPr algn="ctr" fontAlgn="ctr"/>
                      <a:r>
                        <a:rPr lang="en-US" sz="900" b="0" i="0" u="none" strike="noStrike">
                          <a:solidFill>
                            <a:srgbClr val="000000"/>
                          </a:solidFill>
                          <a:latin typeface="MidnightKernboy"/>
                        </a:rPr>
                        <a:t>4</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Internal/External Rotation</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15ea</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88" marR="7988" marT="7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MidnightKernboy"/>
                        </a:rPr>
                        <a:t>Use band</a:t>
                      </a:r>
                    </a:p>
                  </a:txBody>
                  <a:tcPr marL="7988" marR="7988" marT="79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133600" y="408264"/>
          <a:ext cx="5029200" cy="5863796"/>
        </p:xfrm>
        <a:graphic>
          <a:graphicData uri="http://schemas.openxmlformats.org/drawingml/2006/table">
            <a:tbl>
              <a:tblPr/>
              <a:tblGrid>
                <a:gridCol w="380632"/>
                <a:gridCol w="1490134"/>
                <a:gridCol w="380632"/>
                <a:gridCol w="372533"/>
                <a:gridCol w="566898"/>
                <a:gridCol w="404928"/>
                <a:gridCol w="1433443"/>
              </a:tblGrid>
              <a:tr h="331153">
                <a:tc gridSpan="7">
                  <a:txBody>
                    <a:bodyPr/>
                    <a:lstStyle/>
                    <a:p>
                      <a:pPr algn="ctr" fontAlgn="b"/>
                      <a:r>
                        <a:rPr lang="en-US" sz="900" b="0" i="0" u="none" strike="noStrike">
                          <a:solidFill>
                            <a:srgbClr val="000000"/>
                          </a:solidFill>
                          <a:latin typeface="CCSU"/>
                        </a:rPr>
                        <a:t>BLUE DEVIL STRENGTH</a:t>
                      </a:r>
                    </a:p>
                  </a:txBody>
                  <a:tcPr marL="8077" marR="8077" marT="807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614">
                <a:tc gridSpan="7">
                  <a:txBody>
                    <a:bodyPr/>
                    <a:lstStyle/>
                    <a:p>
                      <a:pPr algn="ctr" fontAlgn="b"/>
                      <a:r>
                        <a:rPr lang="en-US" sz="900" b="0" i="0" u="none" strike="noStrike">
                          <a:solidFill>
                            <a:srgbClr val="000000"/>
                          </a:solidFill>
                          <a:latin typeface="CCSU"/>
                        </a:rPr>
                        <a:t>SPRINTERS AND JUMPERS</a:t>
                      </a:r>
                    </a:p>
                  </a:txBody>
                  <a:tcPr marL="8077" marR="8077" marT="807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1537">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r>
              <a:tr h="169614">
                <a:tc gridSpan="7">
                  <a:txBody>
                    <a:bodyPr/>
                    <a:lstStyle/>
                    <a:p>
                      <a:pPr algn="ctr" fontAlgn="b"/>
                      <a:r>
                        <a:rPr lang="en-US" sz="900" b="0" i="0" u="none" strike="noStrike">
                          <a:solidFill>
                            <a:srgbClr val="000000"/>
                          </a:solidFill>
                          <a:latin typeface="CCSU"/>
                        </a:rPr>
                        <a:t>WEEK 7</a:t>
                      </a:r>
                    </a:p>
                  </a:txBody>
                  <a:tcPr marL="8077" marR="8077" marT="807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1537">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77" marR="8077" marT="8077" marB="0" anchor="b">
                    <a:lnL>
                      <a:noFill/>
                    </a:lnL>
                    <a:lnR>
                      <a:noFill/>
                    </a:lnR>
                    <a:lnT>
                      <a:noFill/>
                    </a:lnT>
                    <a:lnB>
                      <a:noFill/>
                    </a:lnB>
                  </a:tcPr>
                </a:tc>
              </a:tr>
              <a:tr h="161537">
                <a:tc gridSpan="7">
                  <a:txBody>
                    <a:bodyPr/>
                    <a:lstStyle/>
                    <a:p>
                      <a:pPr algn="ctr" fontAlgn="b"/>
                      <a:r>
                        <a:rPr lang="en-US" sz="900" b="0" i="0" u="none" strike="noStrike">
                          <a:solidFill>
                            <a:srgbClr val="000000"/>
                          </a:solidFill>
                          <a:latin typeface="MidnightKernboy"/>
                        </a:rPr>
                        <a:t>MONDAY, JUNE 25</a:t>
                      </a:r>
                    </a:p>
                  </a:txBody>
                  <a:tcPr marL="8077" marR="8077" marT="807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5768">
                <a:tc>
                  <a:txBody>
                    <a:bodyPr/>
                    <a:lstStyle/>
                    <a:p>
                      <a:pPr algn="ctr" fontAlgn="b"/>
                      <a:r>
                        <a:rPr lang="en-US" sz="900" b="1" i="0" u="none" strike="noStrike">
                          <a:solidFill>
                            <a:srgbClr val="000000"/>
                          </a:solidFill>
                          <a:latin typeface="MidnightKernboy"/>
                        </a:rPr>
                        <a:t>ORDER</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ctr" fontAlgn="b"/>
                      <a:r>
                        <a:rPr lang="en-US" sz="900" b="0" i="0" u="none" strike="noStrike">
                          <a:solidFill>
                            <a:srgbClr val="000000"/>
                          </a:solidFill>
                          <a:latin typeface="MidnightKernboy"/>
                        </a:rPr>
                        <a:t>1</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Back Squat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5-75%</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6-85%</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4</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ctr" fontAlgn="b"/>
                      <a:r>
                        <a:rPr lang="en-US" sz="900" b="0" i="0" u="none" strike="noStrike">
                          <a:solidFill>
                            <a:srgbClr val="000000"/>
                          </a:solidFill>
                          <a:latin typeface="MidnightKernboy"/>
                        </a:rPr>
                        <a:t>2</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RDL</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8</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95   Men: 135</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Forward Lunge: 30% of squat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10ea-30%</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ctr" fontAlgn="ctr"/>
                      <a:r>
                        <a:rPr lang="en-US" sz="900" b="0" i="0" u="none" strike="noStrike">
                          <a:solidFill>
                            <a:srgbClr val="000000"/>
                          </a:solidFill>
                          <a:latin typeface="MidnightKernboy"/>
                        </a:rPr>
                        <a:t>4</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Bicep Curls</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r>
              <a:tr h="161537">
                <a:tc gridSpan="7">
                  <a:txBody>
                    <a:bodyPr/>
                    <a:lstStyle/>
                    <a:p>
                      <a:pPr algn="ctr" fontAlgn="b"/>
                      <a:r>
                        <a:rPr lang="en-US" sz="900" b="0" i="0" u="none" strike="noStrike">
                          <a:solidFill>
                            <a:srgbClr val="000000"/>
                          </a:solidFill>
                          <a:latin typeface="MidnightKernboy"/>
                        </a:rPr>
                        <a:t>TUESDAY, JUNE 26</a:t>
                      </a:r>
                    </a:p>
                  </a:txBody>
                  <a:tcPr marL="8077" marR="8077" marT="807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1537">
                <a:tc>
                  <a:txBody>
                    <a:bodyPr/>
                    <a:lstStyle/>
                    <a:p>
                      <a:pPr algn="ctr" fontAlgn="b"/>
                      <a:r>
                        <a:rPr lang="en-US" sz="900" b="1" i="0" u="none" strike="noStrike">
                          <a:solidFill>
                            <a:srgbClr val="000000"/>
                          </a:solidFill>
                          <a:latin typeface="MidnightKernboy"/>
                        </a:rPr>
                        <a:t>ORDER</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rowSpan="2">
                  <a:txBody>
                    <a:bodyPr/>
                    <a:lstStyle/>
                    <a:p>
                      <a:pPr algn="ctr" fontAlgn="ctr"/>
                      <a:r>
                        <a:rPr lang="en-US" sz="900" b="0" i="0" u="none" strike="noStrike">
                          <a:solidFill>
                            <a:srgbClr val="000000"/>
                          </a:solidFill>
                          <a:latin typeface="MidnightKernboy"/>
                        </a:rPr>
                        <a:t>1</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Incline Press</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5-75%</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3-87.5%</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vMerge="1">
                  <a:txBody>
                    <a:bodyPr/>
                    <a:lstStyle/>
                    <a:p>
                      <a:endParaRPr lang="en-US"/>
                    </a:p>
                  </a:txBody>
                  <a:tcPr/>
                </a:tc>
                <a:tc>
                  <a:txBody>
                    <a:bodyPr/>
                    <a:lstStyle/>
                    <a:p>
                      <a:pPr algn="l" fontAlgn="b"/>
                      <a:r>
                        <a:rPr lang="en-US" sz="900" b="0" i="0" u="none" strike="noStrike">
                          <a:solidFill>
                            <a:srgbClr val="000000"/>
                          </a:solidFill>
                          <a:latin typeface="MidnightKernboy"/>
                        </a:rPr>
                        <a:t>MB Power Drop</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8-10   Men: 10-12</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rowSpan="2">
                  <a:txBody>
                    <a:bodyPr/>
                    <a:lstStyle/>
                    <a:p>
                      <a:pPr algn="ctr" fontAlgn="ctr"/>
                      <a:r>
                        <a:rPr lang="en-US" sz="900" b="0" i="0" u="none" strike="noStrike">
                          <a:solidFill>
                            <a:srgbClr val="000000"/>
                          </a:solidFill>
                          <a:latin typeface="MidnightKernboy"/>
                        </a:rPr>
                        <a:t>2</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Lat Pulldown</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6</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vMerge="1">
                  <a:txBody>
                    <a:bodyPr/>
                    <a:lstStyle/>
                    <a:p>
                      <a:endParaRPr lang="en-US"/>
                    </a:p>
                  </a:txBody>
                  <a:tcPr/>
                </a:tc>
                <a:tc>
                  <a:txBody>
                    <a:bodyPr/>
                    <a:lstStyle/>
                    <a:p>
                      <a:pPr algn="l" fontAlgn="b"/>
                      <a:r>
                        <a:rPr lang="en-US" sz="900" b="0" i="0" u="none" strike="noStrike">
                          <a:solidFill>
                            <a:srgbClr val="000000"/>
                          </a:solidFill>
                          <a:latin typeface="MidnightKernboy"/>
                        </a:rPr>
                        <a:t>Pull Ups</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6</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rowSpan="2">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Side Raise</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8</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2</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10   Men: 15</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vMerge="1">
                  <a:txBody>
                    <a:bodyPr/>
                    <a:lstStyle/>
                    <a:p>
                      <a:endParaRPr lang="en-US"/>
                    </a:p>
                  </a:txBody>
                  <a:tcPr/>
                </a:tc>
                <a:tc>
                  <a:txBody>
                    <a:bodyPr/>
                    <a:lstStyle/>
                    <a:p>
                      <a:pPr algn="l" fontAlgn="b"/>
                      <a:r>
                        <a:rPr lang="en-US" sz="900" b="0" i="0" u="none" strike="noStrike">
                          <a:solidFill>
                            <a:srgbClr val="000000"/>
                          </a:solidFill>
                          <a:latin typeface="MidnightKernboy"/>
                        </a:rPr>
                        <a:t>DB Shrugs</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8</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35  Men: 55</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r>
              <a:tr h="161537">
                <a:tc gridSpan="7">
                  <a:txBody>
                    <a:bodyPr/>
                    <a:lstStyle/>
                    <a:p>
                      <a:pPr algn="ctr" fontAlgn="b"/>
                      <a:r>
                        <a:rPr lang="en-US" sz="900" b="0" i="0" u="none" strike="noStrike">
                          <a:solidFill>
                            <a:srgbClr val="000000"/>
                          </a:solidFill>
                          <a:latin typeface="MidnightKernboy"/>
                        </a:rPr>
                        <a:t>THURSDAY, JUNE 28</a:t>
                      </a:r>
                    </a:p>
                  </a:txBody>
                  <a:tcPr marL="8077" marR="8077" marT="807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1537">
                <a:tc>
                  <a:txBody>
                    <a:bodyPr/>
                    <a:lstStyle/>
                    <a:p>
                      <a:pPr algn="ctr" fontAlgn="b"/>
                      <a:r>
                        <a:rPr lang="en-US" sz="900" b="1" i="0" u="none" strike="noStrike">
                          <a:solidFill>
                            <a:srgbClr val="000000"/>
                          </a:solidFill>
                          <a:latin typeface="MidnightKernboy"/>
                        </a:rPr>
                        <a:t>ORDER</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ctr" fontAlgn="b"/>
                      <a:r>
                        <a:rPr lang="en-US" sz="900" b="0" i="0" u="none" strike="noStrike">
                          <a:solidFill>
                            <a:srgbClr val="000000"/>
                          </a:solidFill>
                          <a:latin typeface="MidnightKernboy"/>
                        </a:rPr>
                        <a:t>1</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Sumo Deadlift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5-75%</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3-87.5%</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ctr" fontAlgn="b"/>
                      <a:r>
                        <a:rPr lang="en-US" sz="900" b="0" i="0" u="none" strike="noStrike">
                          <a:solidFill>
                            <a:srgbClr val="000000"/>
                          </a:solidFill>
                          <a:latin typeface="MidnightKernboy"/>
                        </a:rPr>
                        <a:t>2</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PB Bridge + Curl</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gridSpan="2">
                  <a:txBody>
                    <a:bodyPr/>
                    <a:lstStyle/>
                    <a:p>
                      <a:pPr algn="ctr" fontAlgn="ctr"/>
                      <a:r>
                        <a:rPr lang="en-US" sz="900" b="0" i="0" u="none" strike="noStrike">
                          <a:solidFill>
                            <a:srgbClr val="000000"/>
                          </a:solidFill>
                          <a:latin typeface="MidnightKernboy"/>
                        </a:rPr>
                        <a:t>bodyweight</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en-US"/>
                    </a:p>
                  </a:txBody>
                  <a:tcPr/>
                </a:tc>
                <a:tc>
                  <a:txBody>
                    <a:bodyPr/>
                    <a:lstStyle/>
                    <a:p>
                      <a:pPr algn="ctr" fontAlgn="ctr"/>
                      <a:r>
                        <a:rPr lang="en-US" sz="900" b="0" i="0" u="none" strike="noStrike">
                          <a:solidFill>
                            <a:srgbClr val="000000"/>
                          </a:solidFill>
                          <a:latin typeface="MidnightKernboy"/>
                        </a:rPr>
                        <a:t>12each</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2:1 Box Squat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ctr" fontAlgn="ctr"/>
                      <a:r>
                        <a:rPr lang="en-US" sz="900" b="0" i="0" u="none" strike="noStrike">
                          <a:solidFill>
                            <a:srgbClr val="000000"/>
                          </a:solidFill>
                          <a:latin typeface="MidnightKernboy"/>
                        </a:rPr>
                        <a:t>12each</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ctr" fontAlgn="ctr"/>
                      <a:r>
                        <a:rPr lang="en-US" sz="900" b="0" i="0" u="none" strike="noStrike">
                          <a:solidFill>
                            <a:srgbClr val="000000"/>
                          </a:solidFill>
                          <a:latin typeface="MidnightKernboy"/>
                        </a:rPr>
                        <a:t>4</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Side Lunge</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ctr" fontAlgn="ctr"/>
                      <a:r>
                        <a:rPr lang="en-US" sz="900" b="0" i="0" u="none" strike="noStrike">
                          <a:solidFill>
                            <a:srgbClr val="000000"/>
                          </a:solidFill>
                          <a:latin typeface="MidnightKernboy"/>
                        </a:rPr>
                        <a:t>12each</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77" marR="8077" marT="8077" marB="0" anchor="b">
                    <a:lnL>
                      <a:noFill/>
                    </a:lnL>
                    <a:lnR>
                      <a:noFill/>
                    </a:lnR>
                    <a:lnT w="6350" cap="flat" cmpd="sng" algn="ctr">
                      <a:solidFill>
                        <a:srgbClr val="000000"/>
                      </a:solidFill>
                      <a:prstDash val="solid"/>
                      <a:round/>
                      <a:headEnd type="none" w="med" len="med"/>
                      <a:tailEnd type="none" w="med" len="med"/>
                    </a:lnT>
                    <a:lnB>
                      <a:noFill/>
                    </a:lnB>
                  </a:tcPr>
                </a:tc>
              </a:tr>
              <a:tr h="161537">
                <a:tc gridSpan="7">
                  <a:txBody>
                    <a:bodyPr/>
                    <a:lstStyle/>
                    <a:p>
                      <a:pPr algn="ctr" fontAlgn="b"/>
                      <a:r>
                        <a:rPr lang="en-US" sz="900" b="0" i="0" u="none" strike="noStrike">
                          <a:solidFill>
                            <a:srgbClr val="000000"/>
                          </a:solidFill>
                          <a:latin typeface="MidnightKernboy"/>
                        </a:rPr>
                        <a:t>FIRDAY, JUNE 29</a:t>
                      </a:r>
                    </a:p>
                  </a:txBody>
                  <a:tcPr marL="8077" marR="8077" marT="807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1537">
                <a:tc>
                  <a:txBody>
                    <a:bodyPr/>
                    <a:lstStyle/>
                    <a:p>
                      <a:pPr algn="ctr" fontAlgn="b"/>
                      <a:r>
                        <a:rPr lang="en-US" sz="900" b="1" i="0" u="none" strike="noStrike">
                          <a:solidFill>
                            <a:srgbClr val="000000"/>
                          </a:solidFill>
                          <a:latin typeface="MidnightKernboy"/>
                        </a:rPr>
                        <a:t>ORDER</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ctr" fontAlgn="b"/>
                      <a:r>
                        <a:rPr lang="en-US" sz="900" b="0" i="0" u="none" strike="noStrike">
                          <a:solidFill>
                            <a:srgbClr val="000000"/>
                          </a:solidFill>
                          <a:latin typeface="MidnightKernboy"/>
                        </a:rPr>
                        <a:t>1</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Push Press</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3-65%</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3-75%</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6-85%</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4</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ctr" fontAlgn="ctr"/>
                      <a:r>
                        <a:rPr lang="en-US" sz="900" b="0" i="0" u="none" strike="noStrike">
                          <a:solidFill>
                            <a:srgbClr val="000000"/>
                          </a:solidFill>
                          <a:latin typeface="MidnightKernboy"/>
                        </a:rPr>
                        <a:t>2</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Bent Over Barbell Row</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rowSpan="2">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Floor Press</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3-65%</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3-75%</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6-85%</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3</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vMerge="1">
                  <a:txBody>
                    <a:bodyPr/>
                    <a:lstStyle/>
                    <a:p>
                      <a:endParaRPr lang="en-US"/>
                    </a:p>
                  </a:txBody>
                  <a:tcPr/>
                </a:tc>
                <a:tc>
                  <a:txBody>
                    <a:bodyPr/>
                    <a:lstStyle/>
                    <a:p>
                      <a:pPr algn="l" fontAlgn="b"/>
                      <a:r>
                        <a:rPr lang="en-US" sz="900" b="0" i="0" u="none" strike="noStrike">
                          <a:solidFill>
                            <a:srgbClr val="000000"/>
                          </a:solidFill>
                          <a:latin typeface="MidnightKernboy"/>
                        </a:rPr>
                        <a:t>DB Pullover</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25   Men: 40</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537">
                <a:tc>
                  <a:txBody>
                    <a:bodyPr/>
                    <a:lstStyle/>
                    <a:p>
                      <a:pPr algn="ctr" fontAlgn="ctr"/>
                      <a:r>
                        <a:rPr lang="en-US" sz="900" b="0" i="0" u="none" strike="noStrike">
                          <a:solidFill>
                            <a:srgbClr val="000000"/>
                          </a:solidFill>
                          <a:latin typeface="MidnightKernboy"/>
                        </a:rPr>
                        <a:t>4</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Internal/External Rotation</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15ea</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077" marR="8077" marT="80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MidnightKernboy"/>
                        </a:rPr>
                        <a:t>Use band</a:t>
                      </a:r>
                    </a:p>
                  </a:txBody>
                  <a:tcPr marL="8077" marR="8077" marT="80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102116" y="457206"/>
          <a:ext cx="5073279" cy="5791193"/>
        </p:xfrm>
        <a:graphic>
          <a:graphicData uri="http://schemas.openxmlformats.org/drawingml/2006/table">
            <a:tbl>
              <a:tblPr/>
              <a:tblGrid>
                <a:gridCol w="375503"/>
                <a:gridCol w="1470052"/>
                <a:gridCol w="367513"/>
                <a:gridCol w="375503"/>
                <a:gridCol w="559259"/>
                <a:gridCol w="511323"/>
                <a:gridCol w="1414126"/>
              </a:tblGrid>
              <a:tr h="327051">
                <a:tc gridSpan="7">
                  <a:txBody>
                    <a:bodyPr/>
                    <a:lstStyle/>
                    <a:p>
                      <a:pPr algn="ctr" fontAlgn="b"/>
                      <a:r>
                        <a:rPr lang="en-US" sz="900" b="0" i="0" u="none" strike="noStrike">
                          <a:solidFill>
                            <a:srgbClr val="000000"/>
                          </a:solidFill>
                          <a:latin typeface="CCSU"/>
                        </a:rPr>
                        <a:t>BLUE DEVIL STRENGTH</a:t>
                      </a:r>
                    </a:p>
                  </a:txBody>
                  <a:tcPr marL="7978" marR="7978" marT="797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7514">
                <a:tc gridSpan="7">
                  <a:txBody>
                    <a:bodyPr/>
                    <a:lstStyle/>
                    <a:p>
                      <a:pPr algn="ctr" fontAlgn="b"/>
                      <a:r>
                        <a:rPr lang="en-US" sz="900" b="0" i="0" u="none" strike="noStrike">
                          <a:solidFill>
                            <a:srgbClr val="000000"/>
                          </a:solidFill>
                          <a:latin typeface="CCSU"/>
                        </a:rPr>
                        <a:t>SPRINTERS AND JUMPERS</a:t>
                      </a:r>
                    </a:p>
                  </a:txBody>
                  <a:tcPr marL="7978" marR="7978" marT="797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537">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r>
              <a:tr h="167514">
                <a:tc gridSpan="7">
                  <a:txBody>
                    <a:bodyPr/>
                    <a:lstStyle/>
                    <a:p>
                      <a:pPr algn="ctr" fontAlgn="b"/>
                      <a:r>
                        <a:rPr lang="en-US" sz="900" b="0" i="0" u="none" strike="noStrike">
                          <a:solidFill>
                            <a:srgbClr val="000000"/>
                          </a:solidFill>
                          <a:latin typeface="CCSU"/>
                        </a:rPr>
                        <a:t>WEEK 8 DELOAD</a:t>
                      </a:r>
                    </a:p>
                  </a:txBody>
                  <a:tcPr marL="7978" marR="7978" marT="797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537">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78" marR="7978" marT="7978" marB="0" anchor="b">
                    <a:lnL>
                      <a:noFill/>
                    </a:lnL>
                    <a:lnR>
                      <a:noFill/>
                    </a:lnR>
                    <a:lnT>
                      <a:noFill/>
                    </a:lnT>
                    <a:lnB>
                      <a:noFill/>
                    </a:lnB>
                  </a:tcPr>
                </a:tc>
              </a:tr>
              <a:tr h="159537">
                <a:tc gridSpan="7">
                  <a:txBody>
                    <a:bodyPr/>
                    <a:lstStyle/>
                    <a:p>
                      <a:pPr algn="ctr" fontAlgn="b"/>
                      <a:r>
                        <a:rPr lang="en-US" sz="900" b="0" i="0" u="none" strike="noStrike">
                          <a:solidFill>
                            <a:srgbClr val="000000"/>
                          </a:solidFill>
                          <a:latin typeface="MidnightKernboy"/>
                        </a:rPr>
                        <a:t>MONDAY, JUNE 25</a:t>
                      </a:r>
                    </a:p>
                  </a:txBody>
                  <a:tcPr marL="7978" marR="7978" marT="797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3467">
                <a:tc>
                  <a:txBody>
                    <a:bodyPr/>
                    <a:lstStyle/>
                    <a:p>
                      <a:pPr algn="ctr" fontAlgn="b"/>
                      <a:r>
                        <a:rPr lang="en-US" sz="900" b="1" i="0" u="none" strike="noStrike">
                          <a:solidFill>
                            <a:srgbClr val="000000"/>
                          </a:solidFill>
                          <a:latin typeface="MidnightKernboy"/>
                        </a:rPr>
                        <a:t>ORDER</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ctr" fontAlgn="b"/>
                      <a:r>
                        <a:rPr lang="en-US" sz="900" b="0" i="0" u="none" strike="noStrike">
                          <a:solidFill>
                            <a:srgbClr val="000000"/>
                          </a:solidFill>
                          <a:latin typeface="MidnightKernboy"/>
                        </a:rPr>
                        <a:t>1</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Back Squat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5-55%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3-77.5%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ctr" fontAlgn="b"/>
                      <a:r>
                        <a:rPr lang="en-US" sz="900" b="0" i="0" u="none" strike="noStrike">
                          <a:solidFill>
                            <a:srgbClr val="000000"/>
                          </a:solidFill>
                          <a:latin typeface="MidnightKernboy"/>
                        </a:rPr>
                        <a:t>2</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RDL</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8</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95   Men: 135</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ctr" fontAlgn="ctr"/>
                      <a:r>
                        <a:rPr lang="en-US" sz="900" b="0" i="0" u="none" strike="noStrike">
                          <a:solidFill>
                            <a:srgbClr val="000000"/>
                          </a:solidFill>
                          <a:latin typeface="MidnightKernboy"/>
                        </a:rPr>
                        <a:t>3</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Forward Lunge: 30% of squat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10ea-30%</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ctr" fontAlgn="ctr"/>
                      <a:r>
                        <a:rPr lang="en-US" sz="900" b="0" i="0" u="none" strike="noStrike">
                          <a:solidFill>
                            <a:srgbClr val="000000"/>
                          </a:solidFill>
                          <a:latin typeface="MidnightKernboy"/>
                        </a:rPr>
                        <a:t>4</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Bicep Curls</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r>
              <a:tr h="159537">
                <a:tc gridSpan="7">
                  <a:txBody>
                    <a:bodyPr/>
                    <a:lstStyle/>
                    <a:p>
                      <a:pPr algn="ctr" fontAlgn="b"/>
                      <a:r>
                        <a:rPr lang="en-US" sz="900" b="0" i="0" u="none" strike="noStrike">
                          <a:solidFill>
                            <a:srgbClr val="000000"/>
                          </a:solidFill>
                          <a:latin typeface="MidnightKernboy"/>
                        </a:rPr>
                        <a:t>TUESDAY, JUNE 26</a:t>
                      </a:r>
                    </a:p>
                  </a:txBody>
                  <a:tcPr marL="7978" marR="7978" marT="797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537">
                <a:tc>
                  <a:txBody>
                    <a:bodyPr/>
                    <a:lstStyle/>
                    <a:p>
                      <a:pPr algn="ctr" fontAlgn="b"/>
                      <a:r>
                        <a:rPr lang="en-US" sz="900" b="1" i="0" u="none" strike="noStrike">
                          <a:solidFill>
                            <a:srgbClr val="000000"/>
                          </a:solidFill>
                          <a:latin typeface="MidnightKernboy"/>
                        </a:rPr>
                        <a:t>ORDER</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rowSpan="2">
                  <a:txBody>
                    <a:bodyPr/>
                    <a:lstStyle/>
                    <a:p>
                      <a:pPr algn="ctr" fontAlgn="ctr"/>
                      <a:r>
                        <a:rPr lang="en-US" sz="900" b="0" i="0" u="none" strike="noStrike">
                          <a:solidFill>
                            <a:srgbClr val="000000"/>
                          </a:solidFill>
                          <a:latin typeface="MidnightKernboy"/>
                        </a:rPr>
                        <a:t>1</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Incline Press</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5-55%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3-77.5%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vMerge="1">
                  <a:txBody>
                    <a:bodyPr/>
                    <a:lstStyle/>
                    <a:p>
                      <a:endParaRPr lang="en-US"/>
                    </a:p>
                  </a:txBody>
                  <a:tcPr/>
                </a:tc>
                <a:tc>
                  <a:txBody>
                    <a:bodyPr/>
                    <a:lstStyle/>
                    <a:p>
                      <a:pPr algn="l" fontAlgn="b"/>
                      <a:r>
                        <a:rPr lang="en-US" sz="900" b="0" i="0" u="none" strike="noStrike">
                          <a:solidFill>
                            <a:srgbClr val="000000"/>
                          </a:solidFill>
                          <a:latin typeface="MidnightKernboy"/>
                        </a:rPr>
                        <a:t>MB Power Drop</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8-10   Men: 10-12</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rowSpan="2">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Lat Pulldown</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vMerge="1">
                  <a:txBody>
                    <a:bodyPr/>
                    <a:lstStyle/>
                    <a:p>
                      <a:endParaRPr lang="en-US"/>
                    </a:p>
                  </a:txBody>
                  <a:tcPr/>
                </a:tc>
                <a:tc>
                  <a:txBody>
                    <a:bodyPr/>
                    <a:lstStyle/>
                    <a:p>
                      <a:pPr algn="l" fontAlgn="b"/>
                      <a:r>
                        <a:rPr lang="en-US" sz="900" b="0" i="0" u="none" strike="noStrike">
                          <a:solidFill>
                            <a:srgbClr val="000000"/>
                          </a:solidFill>
                          <a:latin typeface="MidnightKernboy"/>
                        </a:rPr>
                        <a:t>Pull Ups</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rowSpan="2">
                  <a:txBody>
                    <a:bodyPr/>
                    <a:lstStyle/>
                    <a:p>
                      <a:pPr algn="ctr" fontAlgn="ctr"/>
                      <a:r>
                        <a:rPr lang="en-US" sz="900" b="0" i="0" u="none" strike="noStrike">
                          <a:solidFill>
                            <a:srgbClr val="000000"/>
                          </a:solidFill>
                          <a:latin typeface="MidnightKernboy"/>
                        </a:rPr>
                        <a:t>3</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Side Raise</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10   Men: 15</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vMerge="1">
                  <a:txBody>
                    <a:bodyPr/>
                    <a:lstStyle/>
                    <a:p>
                      <a:endParaRPr lang="en-US"/>
                    </a:p>
                  </a:txBody>
                  <a:tcPr/>
                </a:tc>
                <a:tc>
                  <a:txBody>
                    <a:bodyPr/>
                    <a:lstStyle/>
                    <a:p>
                      <a:pPr algn="l" fontAlgn="b"/>
                      <a:r>
                        <a:rPr lang="en-US" sz="900" b="0" i="0" u="none" strike="noStrike">
                          <a:solidFill>
                            <a:srgbClr val="000000"/>
                          </a:solidFill>
                          <a:latin typeface="MidnightKernboy"/>
                        </a:rPr>
                        <a:t>DB Shrugs</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 </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10</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35  Men: 55</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r>
              <a:tr h="159537">
                <a:tc gridSpan="7">
                  <a:txBody>
                    <a:bodyPr/>
                    <a:lstStyle/>
                    <a:p>
                      <a:pPr algn="ctr" fontAlgn="b"/>
                      <a:r>
                        <a:rPr lang="en-US" sz="900" b="0" i="0" u="none" strike="noStrike">
                          <a:solidFill>
                            <a:srgbClr val="000000"/>
                          </a:solidFill>
                          <a:latin typeface="MidnightKernboy"/>
                        </a:rPr>
                        <a:t>THURSDAY, JUNE 28</a:t>
                      </a:r>
                    </a:p>
                  </a:txBody>
                  <a:tcPr marL="7978" marR="7978" marT="797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537">
                <a:tc>
                  <a:txBody>
                    <a:bodyPr/>
                    <a:lstStyle/>
                    <a:p>
                      <a:pPr algn="ctr" fontAlgn="b"/>
                      <a:r>
                        <a:rPr lang="en-US" sz="900" b="1" i="0" u="none" strike="noStrike">
                          <a:solidFill>
                            <a:srgbClr val="000000"/>
                          </a:solidFill>
                          <a:latin typeface="MidnightKernboy"/>
                        </a:rPr>
                        <a:t>ORDER</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ctr" fontAlgn="b"/>
                      <a:r>
                        <a:rPr lang="en-US" sz="900" b="0" i="0" u="none" strike="noStrike">
                          <a:solidFill>
                            <a:srgbClr val="000000"/>
                          </a:solidFill>
                          <a:latin typeface="MidnightKernboy"/>
                        </a:rPr>
                        <a:t>1</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Sumo Deadlift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5-55%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3-77.5%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ctr" fontAlgn="b"/>
                      <a:r>
                        <a:rPr lang="en-US" sz="900" b="0" i="0" u="none" strike="noStrike">
                          <a:solidFill>
                            <a:srgbClr val="000000"/>
                          </a:solidFill>
                          <a:latin typeface="MidnightKernboy"/>
                        </a:rPr>
                        <a:t>2</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PB Bridge + Curl</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gridSpan="2">
                  <a:txBody>
                    <a:bodyPr/>
                    <a:lstStyle/>
                    <a:p>
                      <a:pPr algn="ctr" fontAlgn="ctr"/>
                      <a:r>
                        <a:rPr lang="en-US" sz="900" b="0" i="0" u="none" strike="noStrike">
                          <a:solidFill>
                            <a:srgbClr val="000000"/>
                          </a:solidFill>
                          <a:latin typeface="MidnightKernboy"/>
                        </a:rPr>
                        <a:t>bodyweight</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en-US"/>
                    </a:p>
                  </a:txBody>
                  <a:tcPr/>
                </a:tc>
                <a:tc>
                  <a:txBody>
                    <a:bodyPr/>
                    <a:lstStyle/>
                    <a:p>
                      <a:pPr algn="ctr" fontAlgn="ctr"/>
                      <a:r>
                        <a:rPr lang="en-US" sz="900" b="0" i="0" u="none" strike="noStrike">
                          <a:solidFill>
                            <a:srgbClr val="000000"/>
                          </a:solidFill>
                          <a:latin typeface="MidnightKernboy"/>
                        </a:rPr>
                        <a:t>10ea</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ctr" fontAlgn="ctr"/>
                      <a:r>
                        <a:rPr lang="en-US" sz="900" b="0" i="0" u="none" strike="noStrike">
                          <a:solidFill>
                            <a:srgbClr val="000000"/>
                          </a:solidFill>
                          <a:latin typeface="MidnightKernboy"/>
                        </a:rPr>
                        <a:t>3</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2:1 Box Squat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ctr" fontAlgn="ctr"/>
                      <a:r>
                        <a:rPr lang="en-US" sz="900" b="0" i="0" u="none" strike="noStrike">
                          <a:solidFill>
                            <a:srgbClr val="000000"/>
                          </a:solidFill>
                          <a:latin typeface="MidnightKernboy"/>
                        </a:rPr>
                        <a:t>10ea</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ctr" fontAlgn="ctr"/>
                      <a:r>
                        <a:rPr lang="en-US" sz="900" b="0" i="0" u="none" strike="noStrike">
                          <a:solidFill>
                            <a:srgbClr val="000000"/>
                          </a:solidFill>
                          <a:latin typeface="MidnightKernboy"/>
                        </a:rPr>
                        <a:t>4</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Side Lunge</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ctr" fontAlgn="ctr"/>
                      <a:r>
                        <a:rPr lang="en-US" sz="900" b="0" i="0" u="none" strike="noStrike">
                          <a:solidFill>
                            <a:srgbClr val="000000"/>
                          </a:solidFill>
                          <a:latin typeface="MidnightKernboy"/>
                        </a:rPr>
                        <a:t>10ea</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78" marR="7978" marT="7978" marB="0" anchor="b">
                    <a:lnL>
                      <a:noFill/>
                    </a:lnL>
                    <a:lnR>
                      <a:noFill/>
                    </a:lnR>
                    <a:lnT w="6350" cap="flat" cmpd="sng" algn="ctr">
                      <a:solidFill>
                        <a:srgbClr val="000000"/>
                      </a:solidFill>
                      <a:prstDash val="solid"/>
                      <a:round/>
                      <a:headEnd type="none" w="med" len="med"/>
                      <a:tailEnd type="none" w="med" len="med"/>
                    </a:lnT>
                    <a:lnB>
                      <a:noFill/>
                    </a:lnB>
                  </a:tcPr>
                </a:tc>
              </a:tr>
              <a:tr h="159537">
                <a:tc gridSpan="7">
                  <a:txBody>
                    <a:bodyPr/>
                    <a:lstStyle/>
                    <a:p>
                      <a:pPr algn="ctr" fontAlgn="b"/>
                      <a:r>
                        <a:rPr lang="en-US" sz="900" b="0" i="0" u="none" strike="noStrike">
                          <a:solidFill>
                            <a:srgbClr val="000000"/>
                          </a:solidFill>
                          <a:latin typeface="MidnightKernboy"/>
                        </a:rPr>
                        <a:t>FIRDAY, JUNE 29</a:t>
                      </a:r>
                    </a:p>
                  </a:txBody>
                  <a:tcPr marL="7978" marR="7978" marT="797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537">
                <a:tc>
                  <a:txBody>
                    <a:bodyPr/>
                    <a:lstStyle/>
                    <a:p>
                      <a:pPr algn="ctr" fontAlgn="b"/>
                      <a:r>
                        <a:rPr lang="en-US" sz="900" b="1" i="0" u="none" strike="noStrike">
                          <a:solidFill>
                            <a:srgbClr val="000000"/>
                          </a:solidFill>
                          <a:latin typeface="MidnightKernboy"/>
                        </a:rPr>
                        <a:t>ORDER</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ctr" fontAlgn="b"/>
                      <a:r>
                        <a:rPr lang="en-US" sz="900" b="0" i="0" u="none" strike="noStrike">
                          <a:solidFill>
                            <a:srgbClr val="000000"/>
                          </a:solidFill>
                          <a:latin typeface="MidnightKernboy"/>
                        </a:rPr>
                        <a:t>1</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Push Press</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5-55%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3-77.5%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2</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Bent Over Barbell Row</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rowSpan="2">
                  <a:txBody>
                    <a:bodyPr/>
                    <a:lstStyle/>
                    <a:p>
                      <a:pPr algn="ctr" fontAlgn="ctr"/>
                      <a:r>
                        <a:rPr lang="en-US" sz="900" b="0" i="0" u="none" strike="noStrike">
                          <a:solidFill>
                            <a:srgbClr val="000000"/>
                          </a:solidFill>
                          <a:latin typeface="MidnightKernboy"/>
                        </a:rPr>
                        <a:t>3</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Floor Press</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5-55%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5-65%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3-77.5%</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vMerge="1">
                  <a:txBody>
                    <a:bodyPr/>
                    <a:lstStyle/>
                    <a:p>
                      <a:endParaRPr lang="en-US"/>
                    </a:p>
                  </a:txBody>
                  <a:tcPr/>
                </a:tc>
                <a:tc>
                  <a:txBody>
                    <a:bodyPr/>
                    <a:lstStyle/>
                    <a:p>
                      <a:pPr algn="l" fontAlgn="b"/>
                      <a:r>
                        <a:rPr lang="en-US" sz="900" b="0" i="0" u="none" strike="noStrike">
                          <a:solidFill>
                            <a:srgbClr val="000000"/>
                          </a:solidFill>
                          <a:latin typeface="MidnightKernboy"/>
                        </a:rPr>
                        <a:t>DB Pullover</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fontAlgn="b"/>
                      <a:r>
                        <a:rPr lang="en-US" sz="900" b="0" i="0" u="none" strike="noStrike">
                          <a:solidFill>
                            <a:srgbClr val="000000"/>
                          </a:solidFill>
                          <a:latin typeface="MidnightKernboy"/>
                        </a:rPr>
                        <a:t>Women: 25   Men: 40</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537">
                <a:tc>
                  <a:txBody>
                    <a:bodyPr/>
                    <a:lstStyle/>
                    <a:p>
                      <a:pPr algn="ctr" fontAlgn="ctr"/>
                      <a:r>
                        <a:rPr lang="en-US" sz="900" b="0" i="0" u="none" strike="noStrike">
                          <a:solidFill>
                            <a:srgbClr val="000000"/>
                          </a:solidFill>
                          <a:latin typeface="MidnightKernboy"/>
                        </a:rPr>
                        <a:t>4</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Internal/External Rotation</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15ea</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78" marR="7978" marT="79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MidnightKernboy"/>
                        </a:rPr>
                        <a:t>Use band</a:t>
                      </a:r>
                    </a:p>
                  </a:txBody>
                  <a:tcPr marL="7978" marR="7978" marT="79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81200" y="457213"/>
          <a:ext cx="5311337" cy="5801879"/>
        </p:xfrm>
        <a:graphic>
          <a:graphicData uri="http://schemas.openxmlformats.org/drawingml/2006/table">
            <a:tbl>
              <a:tblPr/>
              <a:tblGrid>
                <a:gridCol w="398138"/>
                <a:gridCol w="1473960"/>
                <a:gridCol w="406609"/>
                <a:gridCol w="398138"/>
                <a:gridCol w="592973"/>
                <a:gridCol w="542146"/>
                <a:gridCol w="1499373"/>
              </a:tblGrid>
              <a:tr h="346760">
                <a:tc gridSpan="7">
                  <a:txBody>
                    <a:bodyPr/>
                    <a:lstStyle/>
                    <a:p>
                      <a:pPr algn="ctr" fontAlgn="b"/>
                      <a:r>
                        <a:rPr lang="en-US" sz="2100" b="0" i="0" u="none" strike="noStrike">
                          <a:solidFill>
                            <a:srgbClr val="000000"/>
                          </a:solidFill>
                          <a:latin typeface="CCSU"/>
                        </a:rPr>
                        <a:t>BLUE DEVIL STRENGTH</a:t>
                      </a:r>
                    </a:p>
                  </a:txBody>
                  <a:tcPr marL="8457" marR="8457" marT="845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7608">
                <a:tc gridSpan="7">
                  <a:txBody>
                    <a:bodyPr/>
                    <a:lstStyle/>
                    <a:p>
                      <a:pPr algn="ctr" fontAlgn="b"/>
                      <a:r>
                        <a:rPr lang="en-US" sz="1000" b="0" i="0" u="none" strike="noStrike">
                          <a:solidFill>
                            <a:srgbClr val="000000"/>
                          </a:solidFill>
                          <a:latin typeface="CCSU"/>
                        </a:rPr>
                        <a:t>SPRINTERS AND JUMPERS</a:t>
                      </a:r>
                    </a:p>
                  </a:txBody>
                  <a:tcPr marL="8457" marR="8457" marT="845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151">
                <a:tc>
                  <a:txBody>
                    <a:bodyPr/>
                    <a:lstStyle/>
                    <a:p>
                      <a:pPr algn="ctr"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r>
              <a:tr h="177608">
                <a:tc gridSpan="7">
                  <a:txBody>
                    <a:bodyPr/>
                    <a:lstStyle/>
                    <a:p>
                      <a:pPr algn="ctr" fontAlgn="b"/>
                      <a:r>
                        <a:rPr lang="en-US" sz="1000" b="0" i="0" u="none" strike="noStrike">
                          <a:solidFill>
                            <a:srgbClr val="000000"/>
                          </a:solidFill>
                          <a:latin typeface="CCSU"/>
                        </a:rPr>
                        <a:t>WEEK 9</a:t>
                      </a:r>
                    </a:p>
                  </a:txBody>
                  <a:tcPr marL="8457" marR="8457" marT="845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151">
                <a:tc>
                  <a:txBody>
                    <a:bodyPr/>
                    <a:lstStyle/>
                    <a:p>
                      <a:pPr algn="ctr"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57" marR="8457" marT="8457" marB="0" anchor="b">
                    <a:lnL>
                      <a:noFill/>
                    </a:lnL>
                    <a:lnR>
                      <a:noFill/>
                    </a:lnR>
                    <a:lnT>
                      <a:noFill/>
                    </a:lnT>
                    <a:lnB>
                      <a:noFill/>
                    </a:lnB>
                  </a:tcPr>
                </a:tc>
              </a:tr>
              <a:tr h="169151">
                <a:tc gridSpan="7">
                  <a:txBody>
                    <a:bodyPr/>
                    <a:lstStyle/>
                    <a:p>
                      <a:pPr algn="ctr" fontAlgn="b"/>
                      <a:r>
                        <a:rPr lang="en-US" sz="1000" b="0" i="0" u="none" strike="noStrike">
                          <a:solidFill>
                            <a:srgbClr val="000000"/>
                          </a:solidFill>
                          <a:latin typeface="MidnightKernboy"/>
                        </a:rPr>
                        <a:t>MONDAY, JULY 29</a:t>
                      </a:r>
                    </a:p>
                  </a:txBody>
                  <a:tcPr marL="8457" marR="8457" marT="845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524">
                <a:tc>
                  <a:txBody>
                    <a:bodyPr/>
                    <a:lstStyle/>
                    <a:p>
                      <a:pPr algn="ctr" fontAlgn="b"/>
                      <a:r>
                        <a:rPr lang="en-US" sz="1000" b="1" i="0" u="none" strike="noStrike">
                          <a:solidFill>
                            <a:srgbClr val="000000"/>
                          </a:solidFill>
                          <a:latin typeface="MidnightKernboy"/>
                        </a:rPr>
                        <a:t>ORDER</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b"/>
                      <a:r>
                        <a:rPr lang="en-US" sz="1000" b="0" i="0" u="none" strike="noStrike">
                          <a:solidFill>
                            <a:srgbClr val="000000"/>
                          </a:solidFill>
                          <a:latin typeface="MidnightKernboy"/>
                        </a:rPr>
                        <a:t>1</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Front Squat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5-60%</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5-70%</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8-80%</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b"/>
                      <a:r>
                        <a:rPr lang="en-US" sz="1000" b="0" i="0" u="none" strike="noStrike">
                          <a:solidFill>
                            <a:srgbClr val="000000"/>
                          </a:solidFill>
                          <a:latin typeface="MidnightKernboy"/>
                        </a:rPr>
                        <a:t>2</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Good Mornings</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8</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75  Men: 95</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One Legged Squat (bench)</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a:solidFill>
                            <a:srgbClr val="000000"/>
                          </a:solidFill>
                          <a:latin typeface="MidnightKernboy"/>
                        </a:rPr>
                        <a:t>bodyweight</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0" i="0" u="none" strike="noStrike">
                          <a:solidFill>
                            <a:srgbClr val="000000"/>
                          </a:solidFill>
                          <a:latin typeface="MidnightKernboy"/>
                        </a:rPr>
                        <a:t>8ea</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4</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Straigtht Leg Hip Bridge</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10</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Off platform</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r>
              <a:tr h="169151">
                <a:tc gridSpan="7">
                  <a:txBody>
                    <a:bodyPr/>
                    <a:lstStyle/>
                    <a:p>
                      <a:pPr algn="ctr" fontAlgn="b"/>
                      <a:r>
                        <a:rPr lang="en-US" sz="1000" b="0" i="0" u="none" strike="noStrike">
                          <a:solidFill>
                            <a:srgbClr val="000000"/>
                          </a:solidFill>
                          <a:latin typeface="MidnightKernboy"/>
                        </a:rPr>
                        <a:t>TUESDAY, JULY 30</a:t>
                      </a:r>
                    </a:p>
                  </a:txBody>
                  <a:tcPr marL="8457" marR="8457" marT="845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151">
                <a:tc>
                  <a:txBody>
                    <a:bodyPr/>
                    <a:lstStyle/>
                    <a:p>
                      <a:pPr algn="ctr" fontAlgn="b"/>
                      <a:r>
                        <a:rPr lang="en-US" sz="1000" b="1" i="0" u="none" strike="noStrike">
                          <a:solidFill>
                            <a:srgbClr val="000000"/>
                          </a:solidFill>
                          <a:latin typeface="MidnightKernboy"/>
                        </a:rPr>
                        <a:t>ORDER</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1</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DB Bench Press</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5-60%</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5-70%</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4-82.5%</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2</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Pull Ups</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Use Weight if need</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Shoulder Circuit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8ea</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Front, Side, Rear Raises</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4</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Face Pulls</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15</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r>
              <a:tr h="169151">
                <a:tc gridSpan="7">
                  <a:txBody>
                    <a:bodyPr/>
                    <a:lstStyle/>
                    <a:p>
                      <a:pPr algn="ctr" fontAlgn="b"/>
                      <a:r>
                        <a:rPr lang="en-US" sz="1000" b="0" i="0" u="none" strike="noStrike">
                          <a:solidFill>
                            <a:srgbClr val="000000"/>
                          </a:solidFill>
                          <a:latin typeface="MidnightKernboy"/>
                        </a:rPr>
                        <a:t>THURSDAY, AUGUST 1</a:t>
                      </a:r>
                    </a:p>
                  </a:txBody>
                  <a:tcPr marL="8457" marR="8457" marT="845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151">
                <a:tc>
                  <a:txBody>
                    <a:bodyPr/>
                    <a:lstStyle/>
                    <a:p>
                      <a:pPr algn="ctr" fontAlgn="b"/>
                      <a:r>
                        <a:rPr lang="en-US" sz="1000" b="1" i="0" u="none" strike="noStrike">
                          <a:solidFill>
                            <a:srgbClr val="000000"/>
                          </a:solidFill>
                          <a:latin typeface="MidnightKernboy"/>
                        </a:rPr>
                        <a:t>ORDER</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b"/>
                      <a:r>
                        <a:rPr lang="en-US" sz="1000" b="0" i="0" u="none" strike="noStrike">
                          <a:solidFill>
                            <a:srgbClr val="000000"/>
                          </a:solidFill>
                          <a:latin typeface="MidnightKernboy"/>
                        </a:rPr>
                        <a:t>1</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Snatch Grip Deadlift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5-60%</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5-70%</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4-82.5%</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b"/>
                      <a:r>
                        <a:rPr lang="en-US" sz="1000" b="0" i="0" u="none" strike="noStrike">
                          <a:solidFill>
                            <a:srgbClr val="000000"/>
                          </a:solidFill>
                          <a:latin typeface="MidnightKernboy"/>
                        </a:rPr>
                        <a:t>2</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Forward Lunge</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PB 4 Way Curl</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Bridge, Single, Single, Dbl.</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4</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Back Extension</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0" u="none" strike="noStrike">
                          <a:solidFill>
                            <a:srgbClr val="000000"/>
                          </a:solidFill>
                          <a:latin typeface="MidnightKernboy"/>
                        </a:rPr>
                        <a:t>bodyweight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0" u="none" strike="noStrike">
                          <a:solidFill>
                            <a:srgbClr val="000000"/>
                          </a:solidFill>
                          <a:latin typeface="MidnightKernboy"/>
                        </a:rPr>
                        <a:t>10</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57" marR="8457" marT="8457" marB="0" anchor="b">
                    <a:lnL>
                      <a:noFill/>
                    </a:lnL>
                    <a:lnR>
                      <a:noFill/>
                    </a:lnR>
                    <a:lnT w="6350" cap="flat" cmpd="sng" algn="ctr">
                      <a:solidFill>
                        <a:srgbClr val="000000"/>
                      </a:solidFill>
                      <a:prstDash val="solid"/>
                      <a:round/>
                      <a:headEnd type="none" w="med" len="med"/>
                      <a:tailEnd type="none" w="med" len="med"/>
                    </a:lnT>
                    <a:lnB>
                      <a:noFill/>
                    </a:lnB>
                  </a:tcPr>
                </a:tc>
              </a:tr>
              <a:tr h="169151">
                <a:tc gridSpan="7">
                  <a:txBody>
                    <a:bodyPr/>
                    <a:lstStyle/>
                    <a:p>
                      <a:pPr algn="ctr" fontAlgn="b"/>
                      <a:r>
                        <a:rPr lang="en-US" sz="1000" b="0" i="0" u="none" strike="noStrike">
                          <a:solidFill>
                            <a:srgbClr val="000000"/>
                          </a:solidFill>
                          <a:latin typeface="MidnightKernboy"/>
                        </a:rPr>
                        <a:t>FRIDAY, AUGUST 2</a:t>
                      </a:r>
                    </a:p>
                  </a:txBody>
                  <a:tcPr marL="8457" marR="8457" marT="845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151">
                <a:tc>
                  <a:txBody>
                    <a:bodyPr/>
                    <a:lstStyle/>
                    <a:p>
                      <a:pPr algn="ctr" fontAlgn="b"/>
                      <a:r>
                        <a:rPr lang="en-US" sz="1000" b="1" i="0" u="none" strike="noStrike">
                          <a:solidFill>
                            <a:srgbClr val="000000"/>
                          </a:solidFill>
                          <a:latin typeface="MidnightKernboy"/>
                        </a:rPr>
                        <a:t>ORDER</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b"/>
                      <a:r>
                        <a:rPr lang="en-US" sz="1000" b="0" i="0" u="none" strike="noStrike">
                          <a:solidFill>
                            <a:srgbClr val="000000"/>
                          </a:solidFill>
                          <a:latin typeface="MidnightKernboy"/>
                        </a:rPr>
                        <a:t>1</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Incline Press</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5-60%</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5-70%</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8-80%</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2</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Lat Pulldown</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Band Push Ups</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 to 15</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4</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Chest Supported Row</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30  Men: 50</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151">
                <a:tc>
                  <a:txBody>
                    <a:bodyPr/>
                    <a:lstStyle/>
                    <a:p>
                      <a:pPr algn="ctr" fontAlgn="ctr"/>
                      <a:r>
                        <a:rPr lang="en-US" sz="1000" b="0" i="0" u="none" strike="noStrike">
                          <a:solidFill>
                            <a:srgbClr val="000000"/>
                          </a:solidFill>
                          <a:latin typeface="MidnightKernboy"/>
                        </a:rPr>
                        <a:t>5</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DB Side Raise</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8457" marR="8457" marT="84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latin typeface="MidnightKernboy"/>
                        </a:rPr>
                        <a:t>Women: 10  Men: 20</a:t>
                      </a:r>
                    </a:p>
                  </a:txBody>
                  <a:tcPr marL="8457" marR="8457" marT="84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057400" y="457213"/>
          <a:ext cx="5165826" cy="5790427"/>
        </p:xfrm>
        <a:graphic>
          <a:graphicData uri="http://schemas.openxmlformats.org/drawingml/2006/table">
            <a:tbl>
              <a:tblPr/>
              <a:tblGrid>
                <a:gridCol w="398023"/>
                <a:gridCol w="1473530"/>
                <a:gridCol w="398023"/>
                <a:gridCol w="389554"/>
                <a:gridCol w="592799"/>
                <a:gridCol w="414960"/>
                <a:gridCol w="1498937"/>
              </a:tblGrid>
              <a:tr h="346077">
                <a:tc gridSpan="7">
                  <a:txBody>
                    <a:bodyPr/>
                    <a:lstStyle/>
                    <a:p>
                      <a:pPr algn="ctr" fontAlgn="b"/>
                      <a:r>
                        <a:rPr lang="en-US" sz="2100" b="0" i="0" u="none" strike="noStrike">
                          <a:solidFill>
                            <a:srgbClr val="000000"/>
                          </a:solidFill>
                          <a:latin typeface="CCSU"/>
                        </a:rPr>
                        <a:t>BLUE DEVIL STRENGTH</a:t>
                      </a:r>
                    </a:p>
                  </a:txBody>
                  <a:tcPr marL="8441" marR="8441" marT="8441"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7258">
                <a:tc gridSpan="7">
                  <a:txBody>
                    <a:bodyPr/>
                    <a:lstStyle/>
                    <a:p>
                      <a:pPr algn="ctr" fontAlgn="b"/>
                      <a:r>
                        <a:rPr lang="en-US" sz="1000" b="0" i="0" u="none" strike="noStrike">
                          <a:solidFill>
                            <a:srgbClr val="000000"/>
                          </a:solidFill>
                          <a:latin typeface="CCSU"/>
                        </a:rPr>
                        <a:t>SPRINTERS AND JUMPERS</a:t>
                      </a:r>
                    </a:p>
                  </a:txBody>
                  <a:tcPr marL="8441" marR="8441" marT="8441"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817">
                <a:tc>
                  <a:txBody>
                    <a:bodyPr/>
                    <a:lstStyle/>
                    <a:p>
                      <a:pPr algn="ctr"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r>
              <a:tr h="177258">
                <a:tc gridSpan="7">
                  <a:txBody>
                    <a:bodyPr/>
                    <a:lstStyle/>
                    <a:p>
                      <a:pPr algn="ctr" fontAlgn="b"/>
                      <a:r>
                        <a:rPr lang="en-US" sz="1000" b="0" i="0" u="none" strike="noStrike">
                          <a:solidFill>
                            <a:srgbClr val="000000"/>
                          </a:solidFill>
                          <a:latin typeface="CCSU"/>
                        </a:rPr>
                        <a:t>WEEK 10</a:t>
                      </a:r>
                    </a:p>
                  </a:txBody>
                  <a:tcPr marL="8441" marR="8441" marT="8441"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817">
                <a:tc>
                  <a:txBody>
                    <a:bodyPr/>
                    <a:lstStyle/>
                    <a:p>
                      <a:pPr algn="ctr"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41" marR="8441" marT="8441" marB="0" anchor="b">
                    <a:lnL>
                      <a:noFill/>
                    </a:lnL>
                    <a:lnR>
                      <a:noFill/>
                    </a:lnR>
                    <a:lnT>
                      <a:noFill/>
                    </a:lnT>
                    <a:lnB>
                      <a:noFill/>
                    </a:lnB>
                  </a:tcPr>
                </a:tc>
              </a:tr>
              <a:tr h="168817">
                <a:tc gridSpan="7">
                  <a:txBody>
                    <a:bodyPr/>
                    <a:lstStyle/>
                    <a:p>
                      <a:pPr algn="ctr" fontAlgn="b"/>
                      <a:r>
                        <a:rPr lang="en-US" sz="1000" b="0" i="0" u="none" strike="noStrike">
                          <a:solidFill>
                            <a:srgbClr val="000000"/>
                          </a:solidFill>
                          <a:latin typeface="MidnightKernboy"/>
                        </a:rPr>
                        <a:t>MONDAY, JULY 29</a:t>
                      </a:r>
                    </a:p>
                  </a:txBody>
                  <a:tcPr marL="8441" marR="8441" marT="8441"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141">
                <a:tc>
                  <a:txBody>
                    <a:bodyPr/>
                    <a:lstStyle/>
                    <a:p>
                      <a:pPr algn="ctr" fontAlgn="b"/>
                      <a:r>
                        <a:rPr lang="en-US" sz="1000" b="1" i="0" u="none" strike="noStrike">
                          <a:solidFill>
                            <a:srgbClr val="000000"/>
                          </a:solidFill>
                          <a:latin typeface="MidnightKernboy"/>
                        </a:rPr>
                        <a:t>ORDER</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b"/>
                      <a:r>
                        <a:rPr lang="en-US" sz="1000" b="0" i="0" u="none" strike="noStrike">
                          <a:solidFill>
                            <a:srgbClr val="000000"/>
                          </a:solidFill>
                          <a:latin typeface="MidnightKernboy"/>
                        </a:rPr>
                        <a:t>1</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Front Squat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6-85%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b"/>
                      <a:r>
                        <a:rPr lang="en-US" sz="1000" b="0" i="0" u="none" strike="noStrike">
                          <a:solidFill>
                            <a:srgbClr val="000000"/>
                          </a:solidFill>
                          <a:latin typeface="MidnightKernboy"/>
                        </a:rPr>
                        <a:t>2</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Good Mornings</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8</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75  Men: 95</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One Legged Squat (bench)</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a:solidFill>
                            <a:srgbClr val="000000"/>
                          </a:solidFill>
                          <a:latin typeface="MidnightKernboy"/>
                        </a:rPr>
                        <a:t>bodyweight</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0" i="0" u="none" strike="noStrike">
                          <a:solidFill>
                            <a:srgbClr val="000000"/>
                          </a:solidFill>
                          <a:latin typeface="MidnightKernboy"/>
                        </a:rPr>
                        <a:t>8ea</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4</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Straigth Leg Hip Bridge</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10</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Off platform</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r>
              <a:tr h="168817">
                <a:tc gridSpan="7">
                  <a:txBody>
                    <a:bodyPr/>
                    <a:lstStyle/>
                    <a:p>
                      <a:pPr algn="ctr" fontAlgn="b"/>
                      <a:r>
                        <a:rPr lang="en-US" sz="1000" b="0" i="0" u="none" strike="noStrike">
                          <a:solidFill>
                            <a:srgbClr val="000000"/>
                          </a:solidFill>
                          <a:latin typeface="MidnightKernboy"/>
                        </a:rPr>
                        <a:t>TUESDAY, JULY 30</a:t>
                      </a:r>
                    </a:p>
                  </a:txBody>
                  <a:tcPr marL="8441" marR="8441" marT="8441"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817">
                <a:tc>
                  <a:txBody>
                    <a:bodyPr/>
                    <a:lstStyle/>
                    <a:p>
                      <a:pPr algn="ctr" fontAlgn="b"/>
                      <a:r>
                        <a:rPr lang="en-US" sz="1000" b="1" i="0" u="none" strike="noStrike">
                          <a:solidFill>
                            <a:srgbClr val="000000"/>
                          </a:solidFill>
                          <a:latin typeface="MidnightKernboy"/>
                        </a:rPr>
                        <a:t>ORDER</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1</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DB Bench Press</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3-87.5%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2</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Pull Ups</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Use Weight if need</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Shoulder Circuit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8ea</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Front, Side, Rear Raises</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4</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Face Pulls</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15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r>
              <a:tr h="168817">
                <a:tc gridSpan="7">
                  <a:txBody>
                    <a:bodyPr/>
                    <a:lstStyle/>
                    <a:p>
                      <a:pPr algn="ctr" fontAlgn="b"/>
                      <a:r>
                        <a:rPr lang="en-US" sz="1000" b="0" i="0" u="none" strike="noStrike">
                          <a:solidFill>
                            <a:srgbClr val="000000"/>
                          </a:solidFill>
                          <a:latin typeface="MidnightKernboy"/>
                        </a:rPr>
                        <a:t>THURSDAY, AUGUST 1</a:t>
                      </a:r>
                    </a:p>
                  </a:txBody>
                  <a:tcPr marL="8441" marR="8441" marT="8441"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817">
                <a:tc>
                  <a:txBody>
                    <a:bodyPr/>
                    <a:lstStyle/>
                    <a:p>
                      <a:pPr algn="ctr" fontAlgn="b"/>
                      <a:r>
                        <a:rPr lang="en-US" sz="1000" b="1" i="0" u="none" strike="noStrike">
                          <a:solidFill>
                            <a:srgbClr val="000000"/>
                          </a:solidFill>
                          <a:latin typeface="MidnightKernboy"/>
                        </a:rPr>
                        <a:t>ORDER</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b"/>
                      <a:r>
                        <a:rPr lang="en-US" sz="1000" b="0" i="0" u="none" strike="noStrike">
                          <a:solidFill>
                            <a:srgbClr val="000000"/>
                          </a:solidFill>
                          <a:latin typeface="MidnightKernboy"/>
                        </a:rPr>
                        <a:t>1</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Snatch Grip Deadlift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3-87.5%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b"/>
                      <a:r>
                        <a:rPr lang="en-US" sz="1000" b="0" i="0" u="none" strike="noStrike">
                          <a:solidFill>
                            <a:srgbClr val="000000"/>
                          </a:solidFill>
                          <a:latin typeface="MidnightKernboy"/>
                        </a:rPr>
                        <a:t>2</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Forward Lunge</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PB 4 Way Curl</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Bridge, Single, Single, Dbl.</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4</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Back Extension</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0" u="none" strike="noStrike">
                          <a:solidFill>
                            <a:srgbClr val="000000"/>
                          </a:solidFill>
                          <a:latin typeface="MidnightKernboy"/>
                        </a:rPr>
                        <a:t>bodyweight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0" u="none" strike="noStrike">
                          <a:solidFill>
                            <a:srgbClr val="000000"/>
                          </a:solidFill>
                          <a:latin typeface="MidnightKernboy"/>
                        </a:rPr>
                        <a:t>10</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41" marR="8441" marT="8441" marB="0" anchor="b">
                    <a:lnL>
                      <a:noFill/>
                    </a:lnL>
                    <a:lnR>
                      <a:noFill/>
                    </a:lnR>
                    <a:lnT w="6350" cap="flat" cmpd="sng" algn="ctr">
                      <a:solidFill>
                        <a:srgbClr val="000000"/>
                      </a:solidFill>
                      <a:prstDash val="solid"/>
                      <a:round/>
                      <a:headEnd type="none" w="med" len="med"/>
                      <a:tailEnd type="none" w="med" len="med"/>
                    </a:lnT>
                    <a:lnB>
                      <a:noFill/>
                    </a:lnB>
                  </a:tcPr>
                </a:tc>
              </a:tr>
              <a:tr h="168817">
                <a:tc gridSpan="7">
                  <a:txBody>
                    <a:bodyPr/>
                    <a:lstStyle/>
                    <a:p>
                      <a:pPr algn="ctr" fontAlgn="b"/>
                      <a:r>
                        <a:rPr lang="en-US" sz="1000" b="0" i="0" u="none" strike="noStrike">
                          <a:solidFill>
                            <a:srgbClr val="000000"/>
                          </a:solidFill>
                          <a:latin typeface="MidnightKernboy"/>
                        </a:rPr>
                        <a:t>FRIDAY, AUGUST 2</a:t>
                      </a:r>
                    </a:p>
                  </a:txBody>
                  <a:tcPr marL="8441" marR="8441" marT="8441"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8817">
                <a:tc>
                  <a:txBody>
                    <a:bodyPr/>
                    <a:lstStyle/>
                    <a:p>
                      <a:pPr algn="ctr" fontAlgn="b"/>
                      <a:r>
                        <a:rPr lang="en-US" sz="1000" b="1" i="0" u="none" strike="noStrike">
                          <a:solidFill>
                            <a:srgbClr val="000000"/>
                          </a:solidFill>
                          <a:latin typeface="MidnightKernboy"/>
                        </a:rPr>
                        <a:t>ORDER</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b"/>
                      <a:r>
                        <a:rPr lang="en-US" sz="1000" b="0" i="0" u="none" strike="noStrike">
                          <a:solidFill>
                            <a:srgbClr val="000000"/>
                          </a:solidFill>
                          <a:latin typeface="MidnightKernboy"/>
                        </a:rPr>
                        <a:t>1</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Incline Press</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6-85%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2</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Lat Pulldown</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Band Push Ups</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 to 15</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4</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Chest Supported Row</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40  Men: 60</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8817">
                <a:tc>
                  <a:txBody>
                    <a:bodyPr/>
                    <a:lstStyle/>
                    <a:p>
                      <a:pPr algn="ctr" fontAlgn="ctr"/>
                      <a:r>
                        <a:rPr lang="en-US" sz="1000" b="0" i="0" u="none" strike="noStrike">
                          <a:solidFill>
                            <a:srgbClr val="000000"/>
                          </a:solidFill>
                          <a:latin typeface="MidnightKernboy"/>
                        </a:rPr>
                        <a:t>5</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DB Side Raise</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8441" marR="8441" marT="8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latin typeface="MidnightKernboy"/>
                        </a:rPr>
                        <a:t>Women: 10  Men: 20</a:t>
                      </a:r>
                    </a:p>
                  </a:txBody>
                  <a:tcPr marL="8441" marR="8441" marT="8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057401" y="432998"/>
          <a:ext cx="5181598" cy="5820814"/>
        </p:xfrm>
        <a:graphic>
          <a:graphicData uri="http://schemas.openxmlformats.org/drawingml/2006/table">
            <a:tbl>
              <a:tblPr/>
              <a:tblGrid>
                <a:gridCol w="399237"/>
                <a:gridCol w="1478031"/>
                <a:gridCol w="407732"/>
                <a:gridCol w="399237"/>
                <a:gridCol w="594610"/>
                <a:gridCol w="399237"/>
                <a:gridCol w="1503514"/>
              </a:tblGrid>
              <a:tr h="347892">
                <a:tc gridSpan="7">
                  <a:txBody>
                    <a:bodyPr/>
                    <a:lstStyle/>
                    <a:p>
                      <a:pPr algn="ctr" fontAlgn="b"/>
                      <a:r>
                        <a:rPr lang="en-US" sz="2200" b="0" i="0" u="none" strike="noStrike">
                          <a:solidFill>
                            <a:srgbClr val="000000"/>
                          </a:solidFill>
                          <a:latin typeface="CCSU"/>
                        </a:rPr>
                        <a:t>BLUE DEVIL STRENGTH</a:t>
                      </a:r>
                    </a:p>
                  </a:txBody>
                  <a:tcPr marL="8485" marR="8485" marT="848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8188">
                <a:tc gridSpan="7">
                  <a:txBody>
                    <a:bodyPr/>
                    <a:lstStyle/>
                    <a:p>
                      <a:pPr algn="ctr" fontAlgn="b"/>
                      <a:r>
                        <a:rPr lang="en-US" sz="1000" b="0" i="0" u="none" strike="noStrike">
                          <a:solidFill>
                            <a:srgbClr val="000000"/>
                          </a:solidFill>
                          <a:latin typeface="CCSU"/>
                        </a:rPr>
                        <a:t>SPRINTERS AND JUMPERS</a:t>
                      </a:r>
                    </a:p>
                  </a:txBody>
                  <a:tcPr marL="8485" marR="8485" marT="848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703">
                <a:tc>
                  <a:txBody>
                    <a:bodyPr/>
                    <a:lstStyle/>
                    <a:p>
                      <a:pPr algn="ctr"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r>
              <a:tr h="178188">
                <a:tc gridSpan="7">
                  <a:txBody>
                    <a:bodyPr/>
                    <a:lstStyle/>
                    <a:p>
                      <a:pPr algn="ctr" fontAlgn="b"/>
                      <a:r>
                        <a:rPr lang="en-US" sz="1000" b="0" i="0" u="none" strike="noStrike">
                          <a:solidFill>
                            <a:srgbClr val="000000"/>
                          </a:solidFill>
                          <a:latin typeface="CCSU"/>
                        </a:rPr>
                        <a:t>WEEK 11</a:t>
                      </a:r>
                    </a:p>
                  </a:txBody>
                  <a:tcPr marL="8485" marR="8485" marT="848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703">
                <a:tc>
                  <a:txBody>
                    <a:bodyPr/>
                    <a:lstStyle/>
                    <a:p>
                      <a:pPr algn="ctr"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8485" marR="8485" marT="8485" marB="0" anchor="b">
                    <a:lnL>
                      <a:noFill/>
                    </a:lnL>
                    <a:lnR>
                      <a:noFill/>
                    </a:lnR>
                    <a:lnT>
                      <a:noFill/>
                    </a:lnT>
                    <a:lnB>
                      <a:noFill/>
                    </a:lnB>
                  </a:tcPr>
                </a:tc>
              </a:tr>
              <a:tr h="169703">
                <a:tc gridSpan="7">
                  <a:txBody>
                    <a:bodyPr/>
                    <a:lstStyle/>
                    <a:p>
                      <a:pPr algn="ctr" fontAlgn="b"/>
                      <a:r>
                        <a:rPr lang="en-US" sz="1000" b="0" i="0" u="none" strike="noStrike">
                          <a:solidFill>
                            <a:srgbClr val="000000"/>
                          </a:solidFill>
                          <a:latin typeface="MidnightKernboy"/>
                        </a:rPr>
                        <a:t>MONDAY, JULY 29</a:t>
                      </a:r>
                    </a:p>
                  </a:txBody>
                  <a:tcPr marL="8485" marR="8485" marT="848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5159">
                <a:tc>
                  <a:txBody>
                    <a:bodyPr/>
                    <a:lstStyle/>
                    <a:p>
                      <a:pPr algn="ctr" fontAlgn="b"/>
                      <a:r>
                        <a:rPr lang="en-US" sz="1000" b="1" i="0" u="none" strike="noStrike">
                          <a:solidFill>
                            <a:srgbClr val="000000"/>
                          </a:solidFill>
                          <a:latin typeface="MidnightKernboy"/>
                        </a:rPr>
                        <a:t>ORDER</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b"/>
                      <a:r>
                        <a:rPr lang="en-US" sz="1000" b="0" i="0" u="none" strike="noStrike">
                          <a:solidFill>
                            <a:srgbClr val="000000"/>
                          </a:solidFill>
                          <a:latin typeface="MidnightKernboy"/>
                        </a:rPr>
                        <a:t>1</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Front Squat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5-60%</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5-75%</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4-90%</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b"/>
                      <a:r>
                        <a:rPr lang="en-US" sz="1000" b="0" i="0" u="none" strike="noStrike">
                          <a:solidFill>
                            <a:srgbClr val="000000"/>
                          </a:solidFill>
                          <a:latin typeface="MidnightKernboy"/>
                        </a:rPr>
                        <a:t>2</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Good Mornings</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10</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75  Men: 95</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One Legged Squat (bench)</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a:solidFill>
                            <a:srgbClr val="000000"/>
                          </a:solidFill>
                          <a:latin typeface="MidnightKernboy"/>
                        </a:rPr>
                        <a:t>bodyweight</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00" b="0" i="0" u="none" strike="noStrike">
                          <a:solidFill>
                            <a:srgbClr val="000000"/>
                          </a:solidFill>
                          <a:latin typeface="MidnightKernboy"/>
                        </a:rPr>
                        <a:t>8ea</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4</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Straigth Leg Hip Bridge</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10</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Off platform</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r>
              <a:tr h="169703">
                <a:tc gridSpan="7">
                  <a:txBody>
                    <a:bodyPr/>
                    <a:lstStyle/>
                    <a:p>
                      <a:pPr algn="ctr" fontAlgn="b"/>
                      <a:r>
                        <a:rPr lang="en-US" sz="1000" b="0" i="0" u="none" strike="noStrike">
                          <a:solidFill>
                            <a:srgbClr val="000000"/>
                          </a:solidFill>
                          <a:latin typeface="MidnightKernboy"/>
                        </a:rPr>
                        <a:t>TUESDAY, JULY 30</a:t>
                      </a:r>
                    </a:p>
                  </a:txBody>
                  <a:tcPr marL="8485" marR="8485" marT="848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703">
                <a:tc>
                  <a:txBody>
                    <a:bodyPr/>
                    <a:lstStyle/>
                    <a:p>
                      <a:pPr algn="ctr" fontAlgn="b"/>
                      <a:r>
                        <a:rPr lang="en-US" sz="1000" b="1" i="0" u="none" strike="noStrike">
                          <a:solidFill>
                            <a:srgbClr val="000000"/>
                          </a:solidFill>
                          <a:latin typeface="MidnightKernboy"/>
                        </a:rPr>
                        <a:t>ORDER</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1</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DB Bench Press</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5-60%</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5-75%</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2-92.5%</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2</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Pull Ups</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Use Weight if need</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Shoulder Circuit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8ea</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Front, Side, Rear Raises</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4</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Face Pulls</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 </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15</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r>
              <a:tr h="169703">
                <a:tc gridSpan="7">
                  <a:txBody>
                    <a:bodyPr/>
                    <a:lstStyle/>
                    <a:p>
                      <a:pPr algn="ctr" fontAlgn="b"/>
                      <a:r>
                        <a:rPr lang="en-US" sz="1000" b="0" i="0" u="none" strike="noStrike">
                          <a:solidFill>
                            <a:srgbClr val="000000"/>
                          </a:solidFill>
                          <a:latin typeface="MidnightKernboy"/>
                        </a:rPr>
                        <a:t>THURSDAY, AUGUST 1</a:t>
                      </a:r>
                    </a:p>
                  </a:txBody>
                  <a:tcPr marL="8485" marR="8485" marT="848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703">
                <a:tc>
                  <a:txBody>
                    <a:bodyPr/>
                    <a:lstStyle/>
                    <a:p>
                      <a:pPr algn="ctr" fontAlgn="b"/>
                      <a:r>
                        <a:rPr lang="en-US" sz="1000" b="1" i="0" u="none" strike="noStrike">
                          <a:solidFill>
                            <a:srgbClr val="000000"/>
                          </a:solidFill>
                          <a:latin typeface="MidnightKernboy"/>
                        </a:rPr>
                        <a:t>ORDER</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b"/>
                      <a:r>
                        <a:rPr lang="en-US" sz="1000" b="0" i="0" u="none" strike="noStrike">
                          <a:solidFill>
                            <a:srgbClr val="000000"/>
                          </a:solidFill>
                          <a:latin typeface="MidnightKernboy"/>
                        </a:rPr>
                        <a:t>1</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Snatch Grip Deadlift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5-60%</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5-70%</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2-92.5%</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b"/>
                      <a:r>
                        <a:rPr lang="en-US" sz="1000" b="0" i="0" u="none" strike="noStrike">
                          <a:solidFill>
                            <a:srgbClr val="000000"/>
                          </a:solidFill>
                          <a:latin typeface="MidnightKernboy"/>
                        </a:rPr>
                        <a:t>2</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Forward Lunge</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PB 4 Way Curl</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Bridge, Single, Single, Dbl.</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4</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Back Extension</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0" u="none" strike="noStrike">
                          <a:solidFill>
                            <a:srgbClr val="000000"/>
                          </a:solidFill>
                          <a:latin typeface="MidnightKernboy"/>
                        </a:rPr>
                        <a:t>bodyweight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0" u="none" strike="noStrike">
                          <a:solidFill>
                            <a:srgbClr val="000000"/>
                          </a:solidFill>
                          <a:latin typeface="MidnightKernboy"/>
                        </a:rPr>
                        <a:t>10</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8485" marR="8485" marT="8485" marB="0" anchor="b">
                    <a:lnL>
                      <a:noFill/>
                    </a:lnL>
                    <a:lnR>
                      <a:noFill/>
                    </a:lnR>
                    <a:lnT w="6350" cap="flat" cmpd="sng" algn="ctr">
                      <a:solidFill>
                        <a:srgbClr val="000000"/>
                      </a:solidFill>
                      <a:prstDash val="solid"/>
                      <a:round/>
                      <a:headEnd type="none" w="med" len="med"/>
                      <a:tailEnd type="none" w="med" len="med"/>
                    </a:lnT>
                    <a:lnB>
                      <a:noFill/>
                    </a:lnB>
                  </a:tcPr>
                </a:tc>
              </a:tr>
              <a:tr h="169703">
                <a:tc gridSpan="7">
                  <a:txBody>
                    <a:bodyPr/>
                    <a:lstStyle/>
                    <a:p>
                      <a:pPr algn="ctr" fontAlgn="b"/>
                      <a:r>
                        <a:rPr lang="en-US" sz="1000" b="0" i="0" u="none" strike="noStrike">
                          <a:solidFill>
                            <a:srgbClr val="000000"/>
                          </a:solidFill>
                          <a:latin typeface="MidnightKernboy"/>
                        </a:rPr>
                        <a:t>FRIDAY, AUGUST 2</a:t>
                      </a:r>
                    </a:p>
                  </a:txBody>
                  <a:tcPr marL="8485" marR="8485" marT="848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703">
                <a:tc>
                  <a:txBody>
                    <a:bodyPr/>
                    <a:lstStyle/>
                    <a:p>
                      <a:pPr algn="ctr" fontAlgn="b"/>
                      <a:r>
                        <a:rPr lang="en-US" sz="1000" b="1" i="0" u="none" strike="noStrike">
                          <a:solidFill>
                            <a:srgbClr val="000000"/>
                          </a:solidFill>
                          <a:latin typeface="MidnightKernboy"/>
                        </a:rPr>
                        <a:t>ORDER</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b"/>
                      <a:r>
                        <a:rPr lang="en-US" sz="1000" b="0" i="0" u="none" strike="noStrike">
                          <a:solidFill>
                            <a:srgbClr val="000000"/>
                          </a:solidFill>
                          <a:latin typeface="MidnightKernboy"/>
                        </a:rPr>
                        <a:t>1</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Incline Press</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5-60%</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5-75%</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4-90%</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2</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Lat Pulldown</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Band Push Ups</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 to 15</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4</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Chest Supported Row</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40  Men: 60</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703">
                <a:tc>
                  <a:txBody>
                    <a:bodyPr/>
                    <a:lstStyle/>
                    <a:p>
                      <a:pPr algn="ctr" fontAlgn="ctr"/>
                      <a:r>
                        <a:rPr lang="en-US" sz="1000" b="0" i="0" u="none" strike="noStrike">
                          <a:solidFill>
                            <a:srgbClr val="000000"/>
                          </a:solidFill>
                          <a:latin typeface="MidnightKernboy"/>
                        </a:rPr>
                        <a:t>5</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DB Side Raise</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8485" marR="8485" marT="84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latin typeface="MidnightKernboy"/>
                        </a:rPr>
                        <a:t>Women: 15  Men: 25</a:t>
                      </a:r>
                    </a:p>
                  </a:txBody>
                  <a:tcPr marL="8485" marR="8485" marT="84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81201" y="381000"/>
          <a:ext cx="5280384" cy="6039176"/>
        </p:xfrm>
        <a:graphic>
          <a:graphicData uri="http://schemas.openxmlformats.org/drawingml/2006/table">
            <a:tbl>
              <a:tblPr/>
              <a:tblGrid>
                <a:gridCol w="410891"/>
                <a:gridCol w="1521170"/>
                <a:gridCol w="419633"/>
                <a:gridCol w="410891"/>
                <a:gridCol w="611965"/>
                <a:gridCol w="358436"/>
                <a:gridCol w="1547398"/>
              </a:tblGrid>
              <a:tr h="357647">
                <a:tc gridSpan="7">
                  <a:txBody>
                    <a:bodyPr/>
                    <a:lstStyle/>
                    <a:p>
                      <a:pPr algn="ctr" fontAlgn="b"/>
                      <a:r>
                        <a:rPr lang="en-US" sz="2200" b="0" i="0" u="none" strike="noStrike">
                          <a:solidFill>
                            <a:srgbClr val="000000"/>
                          </a:solidFill>
                          <a:latin typeface="CCSU"/>
                        </a:rPr>
                        <a:t>BLUE DEVIL STRENGTH</a:t>
                      </a:r>
                    </a:p>
                  </a:txBody>
                  <a:tcPr marL="8723" marR="8723" marT="872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3185">
                <a:tc gridSpan="7">
                  <a:txBody>
                    <a:bodyPr/>
                    <a:lstStyle/>
                    <a:p>
                      <a:pPr algn="ctr" fontAlgn="b"/>
                      <a:r>
                        <a:rPr lang="en-US" sz="1100" b="0" i="0" u="none" strike="noStrike">
                          <a:solidFill>
                            <a:srgbClr val="000000"/>
                          </a:solidFill>
                          <a:latin typeface="CCSU"/>
                        </a:rPr>
                        <a:t>SPRINTERS AND JUMPERS</a:t>
                      </a:r>
                    </a:p>
                  </a:txBody>
                  <a:tcPr marL="8723" marR="8723" marT="872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62">
                <a:tc>
                  <a:txBody>
                    <a:bodyPr/>
                    <a:lstStyle/>
                    <a:p>
                      <a:pPr algn="ctr"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r>
              <a:tr h="183185">
                <a:tc gridSpan="7">
                  <a:txBody>
                    <a:bodyPr/>
                    <a:lstStyle/>
                    <a:p>
                      <a:pPr algn="ctr" fontAlgn="b"/>
                      <a:r>
                        <a:rPr lang="en-US" sz="1100" b="0" i="0" u="none" strike="noStrike">
                          <a:solidFill>
                            <a:srgbClr val="000000"/>
                          </a:solidFill>
                          <a:latin typeface="CCSU"/>
                        </a:rPr>
                        <a:t>WEEK 12 DELOAD</a:t>
                      </a:r>
                    </a:p>
                  </a:txBody>
                  <a:tcPr marL="8723" marR="8723" marT="872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62">
                <a:tc>
                  <a:txBody>
                    <a:bodyPr/>
                    <a:lstStyle/>
                    <a:p>
                      <a:pPr algn="ctr"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8723" marR="8723" marT="8723" marB="0" anchor="b">
                    <a:lnL>
                      <a:noFill/>
                    </a:lnL>
                    <a:lnR>
                      <a:noFill/>
                    </a:lnR>
                    <a:lnT>
                      <a:noFill/>
                    </a:lnT>
                    <a:lnB>
                      <a:noFill/>
                    </a:lnB>
                  </a:tcPr>
                </a:tc>
              </a:tr>
              <a:tr h="174462">
                <a:tc gridSpan="7">
                  <a:txBody>
                    <a:bodyPr/>
                    <a:lstStyle/>
                    <a:p>
                      <a:pPr algn="ctr" fontAlgn="b"/>
                      <a:r>
                        <a:rPr lang="en-US" sz="1100" b="0" i="0" u="none" strike="noStrike">
                          <a:solidFill>
                            <a:srgbClr val="000000"/>
                          </a:solidFill>
                          <a:latin typeface="MidnightKernboy"/>
                        </a:rPr>
                        <a:t>MONDAY, JULY 29</a:t>
                      </a:r>
                    </a:p>
                  </a:txBody>
                  <a:tcPr marL="8723" marR="8723" marT="8723"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0632">
                <a:tc>
                  <a:txBody>
                    <a:bodyPr/>
                    <a:lstStyle/>
                    <a:p>
                      <a:pPr algn="ctr" fontAlgn="b"/>
                      <a:r>
                        <a:rPr lang="en-US" sz="1100" b="1" i="0" u="none" strike="noStrike">
                          <a:solidFill>
                            <a:srgbClr val="000000"/>
                          </a:solidFill>
                          <a:latin typeface="MidnightKernboy"/>
                        </a:rPr>
                        <a:t>ORDER</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EXERCISE</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w/up</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w/up</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WORK SET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SET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NOTES</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b"/>
                      <a:r>
                        <a:rPr lang="en-US" sz="1100" b="0" i="0" u="none" strike="noStrike">
                          <a:solidFill>
                            <a:srgbClr val="000000"/>
                          </a:solidFill>
                          <a:latin typeface="MidnightKernboy"/>
                        </a:rPr>
                        <a:t>1</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Front Squat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5-60%</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5-70%</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8-80%</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3</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b"/>
                      <a:r>
                        <a:rPr lang="en-US" sz="1100" b="0" i="0" u="none" strike="noStrike">
                          <a:solidFill>
                            <a:srgbClr val="000000"/>
                          </a:solidFill>
                          <a:latin typeface="MidnightKernboy"/>
                        </a:rPr>
                        <a:t>2</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Good Mornings</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 </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 </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8</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Women: 75  Men: 95</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3</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One Legged Squat (bench)</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100" b="0" i="0" u="none" strike="noStrike">
                          <a:solidFill>
                            <a:srgbClr val="000000"/>
                          </a:solidFill>
                          <a:latin typeface="MidnightKernboy"/>
                        </a:rPr>
                        <a:t>bodyweight</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latin typeface="MidnightKernboy"/>
                        </a:rPr>
                        <a:t>8ea</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4</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Straigth Leg Hip Bridge</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 </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 </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10</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Off platform</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r>
              <a:tr h="174462">
                <a:tc gridSpan="7">
                  <a:txBody>
                    <a:bodyPr/>
                    <a:lstStyle/>
                    <a:p>
                      <a:pPr algn="ctr" fontAlgn="b"/>
                      <a:r>
                        <a:rPr lang="en-US" sz="1100" b="0" i="0" u="none" strike="noStrike">
                          <a:solidFill>
                            <a:srgbClr val="000000"/>
                          </a:solidFill>
                          <a:latin typeface="MidnightKernboy"/>
                        </a:rPr>
                        <a:t>TUESDAY, JULY 30</a:t>
                      </a:r>
                    </a:p>
                  </a:txBody>
                  <a:tcPr marL="8723" marR="8723" marT="8723"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62">
                <a:tc>
                  <a:txBody>
                    <a:bodyPr/>
                    <a:lstStyle/>
                    <a:p>
                      <a:pPr algn="ctr" fontAlgn="b"/>
                      <a:r>
                        <a:rPr lang="en-US" sz="1100" b="1" i="0" u="none" strike="noStrike">
                          <a:solidFill>
                            <a:srgbClr val="000000"/>
                          </a:solidFill>
                          <a:latin typeface="MidnightKernboy"/>
                        </a:rPr>
                        <a:t>ORDER</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EXERCISE</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w/up</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w/up</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WORK SET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SET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NOTES</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1</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DB Bench Press</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5-60%</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5-70%</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4-82.5%</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3</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Pull Ups</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 </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 </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5</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Use Weight if need</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3</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Shoulder Circuit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 </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 </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8ea</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Front, Side, Rear Raises</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4</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Face Pulls</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 </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 </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15</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r>
              <a:tr h="174462">
                <a:tc gridSpan="7">
                  <a:txBody>
                    <a:bodyPr/>
                    <a:lstStyle/>
                    <a:p>
                      <a:pPr algn="ctr" fontAlgn="b"/>
                      <a:r>
                        <a:rPr lang="en-US" sz="1100" b="0" i="0" u="none" strike="noStrike">
                          <a:solidFill>
                            <a:srgbClr val="000000"/>
                          </a:solidFill>
                          <a:latin typeface="MidnightKernboy"/>
                        </a:rPr>
                        <a:t>THURSDAY, AUGUST 1</a:t>
                      </a:r>
                    </a:p>
                  </a:txBody>
                  <a:tcPr marL="8723" marR="8723" marT="8723"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62">
                <a:tc>
                  <a:txBody>
                    <a:bodyPr/>
                    <a:lstStyle/>
                    <a:p>
                      <a:pPr algn="ctr" fontAlgn="b"/>
                      <a:r>
                        <a:rPr lang="en-US" sz="1100" b="1" i="0" u="none" strike="noStrike">
                          <a:solidFill>
                            <a:srgbClr val="000000"/>
                          </a:solidFill>
                          <a:latin typeface="MidnightKernboy"/>
                        </a:rPr>
                        <a:t>ORDER</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EXERCISE</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w/up</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w/up</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WORK SET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SET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NOTES</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b"/>
                      <a:r>
                        <a:rPr lang="en-US" sz="1100" b="0" i="0" u="none" strike="noStrike">
                          <a:solidFill>
                            <a:srgbClr val="000000"/>
                          </a:solidFill>
                          <a:latin typeface="MidnightKernboy"/>
                        </a:rPr>
                        <a:t>1</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Snatch Grip Deadlift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5-60%</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5-70%</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4-82.5%</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3</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b"/>
                      <a:r>
                        <a:rPr lang="en-US" sz="1100" b="0" i="0" u="none" strike="noStrike">
                          <a:solidFill>
                            <a:srgbClr val="000000"/>
                          </a:solidFill>
                          <a:latin typeface="MidnightKernboy"/>
                        </a:rPr>
                        <a:t>2</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Forward Lunge</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8ea</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2</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3</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PB 4 Way Curl</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8ea</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Bridge, Single, Single, Dbl.</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4</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Back Extension</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100" b="0" i="0" u="none" strike="noStrike">
                          <a:solidFill>
                            <a:srgbClr val="000000"/>
                          </a:solidFill>
                          <a:latin typeface="MidnightKernboy"/>
                        </a:rPr>
                        <a:t>bodyweight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100" b="0" i="0" u="none" strike="noStrike">
                          <a:solidFill>
                            <a:srgbClr val="000000"/>
                          </a:solidFill>
                          <a:latin typeface="MidnightKernboy"/>
                        </a:rPr>
                        <a:t>10</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latin typeface="MidnightKernboy"/>
                      </a:endParaRPr>
                    </a:p>
                  </a:txBody>
                  <a:tcPr marL="8723" marR="8723" marT="8723" marB="0" anchor="b">
                    <a:lnL>
                      <a:noFill/>
                    </a:lnL>
                    <a:lnR>
                      <a:noFill/>
                    </a:lnR>
                    <a:lnT w="6350" cap="flat" cmpd="sng" algn="ctr">
                      <a:solidFill>
                        <a:srgbClr val="000000"/>
                      </a:solidFill>
                      <a:prstDash val="solid"/>
                      <a:round/>
                      <a:headEnd type="none" w="med" len="med"/>
                      <a:tailEnd type="none" w="med" len="med"/>
                    </a:lnT>
                    <a:lnB>
                      <a:noFill/>
                    </a:lnB>
                  </a:tcPr>
                </a:tc>
              </a:tr>
              <a:tr h="174462">
                <a:tc gridSpan="7">
                  <a:txBody>
                    <a:bodyPr/>
                    <a:lstStyle/>
                    <a:p>
                      <a:pPr algn="ctr" fontAlgn="b"/>
                      <a:r>
                        <a:rPr lang="en-US" sz="1100" b="0" i="0" u="none" strike="noStrike">
                          <a:solidFill>
                            <a:srgbClr val="000000"/>
                          </a:solidFill>
                          <a:latin typeface="MidnightKernboy"/>
                        </a:rPr>
                        <a:t>FRIDAY, AUGUST 2</a:t>
                      </a:r>
                    </a:p>
                  </a:txBody>
                  <a:tcPr marL="8723" marR="8723" marT="8723"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4462">
                <a:tc>
                  <a:txBody>
                    <a:bodyPr/>
                    <a:lstStyle/>
                    <a:p>
                      <a:pPr algn="ctr" fontAlgn="b"/>
                      <a:r>
                        <a:rPr lang="en-US" sz="1100" b="1" i="0" u="none" strike="noStrike">
                          <a:solidFill>
                            <a:srgbClr val="000000"/>
                          </a:solidFill>
                          <a:latin typeface="MidnightKernboy"/>
                        </a:rPr>
                        <a:t>ORDER</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EXERCISE</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w/up</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w/up</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WORK SET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SET</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MidnightKernboy"/>
                        </a:rPr>
                        <a:t>NOTES</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b"/>
                      <a:r>
                        <a:rPr lang="en-US" sz="1100" b="0" i="0" u="none" strike="noStrike">
                          <a:solidFill>
                            <a:srgbClr val="000000"/>
                          </a:solidFill>
                          <a:latin typeface="MidnightKernboy"/>
                        </a:rPr>
                        <a:t>1</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Incline Press</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5-60%</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5-70%</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8-80%</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3</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Lat Pulldown</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8</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3</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Band Push Ups</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10 to 15</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4</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Chest Supported Row</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8</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Women: 30  Men: 50</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462">
                <a:tc>
                  <a:txBody>
                    <a:bodyPr/>
                    <a:lstStyle/>
                    <a:p>
                      <a:pPr algn="ctr" fontAlgn="ctr"/>
                      <a:r>
                        <a:rPr lang="en-US" sz="1100" b="0" i="0" u="none" strike="noStrike">
                          <a:solidFill>
                            <a:srgbClr val="000000"/>
                          </a:solidFill>
                          <a:latin typeface="MidnightKernboy"/>
                        </a:rPr>
                        <a:t>5</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latin typeface="MidnightKernboy"/>
                        </a:rPr>
                        <a:t>DB Side Raise</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 </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MidnightKernboy"/>
                        </a:rPr>
                        <a:t>8</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MidnightKernboy"/>
                        </a:rPr>
                        <a:t>2</a:t>
                      </a:r>
                    </a:p>
                  </a:txBody>
                  <a:tcPr marL="8723" marR="8723" marT="87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MidnightKernboy"/>
                        </a:rPr>
                        <a:t>Women: 10  Men: 20</a:t>
                      </a:r>
                    </a:p>
                  </a:txBody>
                  <a:tcPr marL="8723" marR="8723" marT="8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133599" y="493008"/>
          <a:ext cx="4953000" cy="5624094"/>
        </p:xfrm>
        <a:graphic>
          <a:graphicData uri="http://schemas.openxmlformats.org/drawingml/2006/table">
            <a:tbl>
              <a:tblPr/>
              <a:tblGrid>
                <a:gridCol w="378522"/>
                <a:gridCol w="1457712"/>
                <a:gridCol w="378522"/>
                <a:gridCol w="370468"/>
                <a:gridCol w="587917"/>
                <a:gridCol w="354361"/>
                <a:gridCol w="1425498"/>
              </a:tblGrid>
              <a:tr h="329664">
                <a:tc gridSpan="7">
                  <a:txBody>
                    <a:bodyPr/>
                    <a:lstStyle/>
                    <a:p>
                      <a:pPr algn="ctr" fontAlgn="b"/>
                      <a:r>
                        <a:rPr lang="en-US" sz="900" b="0" i="0" u="none" strike="noStrike">
                          <a:solidFill>
                            <a:srgbClr val="000000"/>
                          </a:solidFill>
                          <a:latin typeface="CCSU"/>
                        </a:rPr>
                        <a:t>BLUE DEVIL STRENGTH</a:t>
                      </a:r>
                    </a:p>
                  </a:txBody>
                  <a:tcPr marL="8040" marR="8040" marT="804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2420">
                <a:tc gridSpan="7">
                  <a:txBody>
                    <a:bodyPr/>
                    <a:lstStyle/>
                    <a:p>
                      <a:pPr algn="ctr" fontAlgn="b"/>
                      <a:r>
                        <a:rPr lang="en-US" sz="900" b="0" i="0" u="none" strike="noStrike">
                          <a:solidFill>
                            <a:srgbClr val="000000"/>
                          </a:solidFill>
                          <a:latin typeface="CCSU"/>
                        </a:rPr>
                        <a:t>SPRINTERS AND JUMPERS</a:t>
                      </a:r>
                    </a:p>
                  </a:txBody>
                  <a:tcPr marL="8040" marR="8040" marT="804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0813">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r>
              <a:tr h="162420">
                <a:tc gridSpan="7">
                  <a:txBody>
                    <a:bodyPr/>
                    <a:lstStyle/>
                    <a:p>
                      <a:pPr algn="ctr" fontAlgn="b"/>
                      <a:r>
                        <a:rPr lang="en-US" sz="900" b="0" i="0" u="none" strike="noStrike">
                          <a:solidFill>
                            <a:srgbClr val="000000"/>
                          </a:solidFill>
                          <a:latin typeface="CCSU"/>
                        </a:rPr>
                        <a:t>WEEK 13</a:t>
                      </a:r>
                    </a:p>
                  </a:txBody>
                  <a:tcPr marL="8040" marR="8040" marT="804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0813">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040" marR="8040" marT="8040" marB="0" anchor="b">
                    <a:lnL>
                      <a:noFill/>
                    </a:lnL>
                    <a:lnR>
                      <a:noFill/>
                    </a:lnR>
                    <a:lnT>
                      <a:noFill/>
                    </a:lnT>
                    <a:lnB>
                      <a:noFill/>
                    </a:lnB>
                  </a:tcPr>
                </a:tc>
              </a:tr>
              <a:tr h="160813">
                <a:tc gridSpan="7">
                  <a:txBody>
                    <a:bodyPr/>
                    <a:lstStyle/>
                    <a:p>
                      <a:pPr algn="ctr" fontAlgn="b"/>
                      <a:r>
                        <a:rPr lang="en-US" sz="900" b="0" i="0" u="none" strike="noStrike">
                          <a:solidFill>
                            <a:srgbClr val="000000"/>
                          </a:solidFill>
                          <a:latin typeface="MidnightKernboy"/>
                        </a:rPr>
                        <a:t>MONDAY, AUGUST 20</a:t>
                      </a:r>
                    </a:p>
                  </a:txBody>
                  <a:tcPr marL="8040" marR="8040" marT="804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0813">
                <a:tc>
                  <a:txBody>
                    <a:bodyPr/>
                    <a:lstStyle/>
                    <a:p>
                      <a:pPr algn="ctr" fontAlgn="b"/>
                      <a:r>
                        <a:rPr lang="en-US" sz="900" b="1" i="0" u="none" strike="noStrike">
                          <a:solidFill>
                            <a:srgbClr val="000000"/>
                          </a:solidFill>
                          <a:latin typeface="MidnightKernboy"/>
                        </a:rPr>
                        <a:t>ORDER</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b"/>
                      <a:r>
                        <a:rPr lang="en-US" sz="900" b="0" i="0" u="none" strike="noStrike">
                          <a:solidFill>
                            <a:srgbClr val="000000"/>
                          </a:solidFill>
                          <a:latin typeface="MidnightKernboy"/>
                        </a:rPr>
                        <a:t>1</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Back Squat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5-75%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6-85%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4</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b"/>
                      <a:r>
                        <a:rPr lang="en-US" sz="900" b="0" i="0" u="none" strike="noStrike">
                          <a:solidFill>
                            <a:srgbClr val="000000"/>
                          </a:solidFill>
                          <a:latin typeface="MidnightKernboy"/>
                        </a:rPr>
                        <a:t>2</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Wide Stance Good Mornings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95   Men: 115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3</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Bulgarian Squat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latin typeface="MidnightKernboy"/>
                        </a:rPr>
                        <a:t>bodyweight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0" u="none" strike="noStrike">
                          <a:solidFill>
                            <a:srgbClr val="000000"/>
                          </a:solidFill>
                          <a:latin typeface="MidnightKernboy"/>
                        </a:rPr>
                        <a:t>10ea</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4</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Biceps Curl</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r>
              <a:tr h="160813">
                <a:tc gridSpan="7">
                  <a:txBody>
                    <a:bodyPr/>
                    <a:lstStyle/>
                    <a:p>
                      <a:pPr algn="ctr" fontAlgn="b"/>
                      <a:r>
                        <a:rPr lang="en-US" sz="900" b="0" i="0" u="none" strike="noStrike">
                          <a:solidFill>
                            <a:srgbClr val="000000"/>
                          </a:solidFill>
                          <a:latin typeface="MidnightKernboy"/>
                        </a:rPr>
                        <a:t>TUESDAY, AUGUST 21</a:t>
                      </a:r>
                    </a:p>
                  </a:txBody>
                  <a:tcPr marL="8040" marR="8040" marT="804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0813">
                <a:tc>
                  <a:txBody>
                    <a:bodyPr/>
                    <a:lstStyle/>
                    <a:p>
                      <a:pPr algn="ctr" fontAlgn="b"/>
                      <a:r>
                        <a:rPr lang="en-US" sz="900" b="1" i="0" u="none" strike="noStrike">
                          <a:solidFill>
                            <a:srgbClr val="000000"/>
                          </a:solidFill>
                          <a:latin typeface="MidnightKernboy"/>
                        </a:rPr>
                        <a:t>ORDER</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1</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Shoulder Press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5-75%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3-87.5%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4</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2</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Chest Supported Row</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35  Men: 55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3</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Bench Press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5-75%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3-87.5%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4</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Pull Ups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5</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Band Pull Aparts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latin typeface="MidnightKernboy"/>
                        </a:rPr>
                        <a:t>red or purple</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0" u="none" strike="noStrike">
                          <a:solidFill>
                            <a:srgbClr val="000000"/>
                          </a:solidFill>
                          <a:latin typeface="MidnightKernboy"/>
                        </a:rPr>
                        <a:t>8</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r>
              <a:tr h="160813">
                <a:tc gridSpan="7">
                  <a:txBody>
                    <a:bodyPr/>
                    <a:lstStyle/>
                    <a:p>
                      <a:pPr algn="ctr" fontAlgn="b"/>
                      <a:r>
                        <a:rPr lang="en-US" sz="900" b="0" i="0" u="none" strike="noStrike">
                          <a:solidFill>
                            <a:srgbClr val="000000"/>
                          </a:solidFill>
                          <a:latin typeface="MidnightKernboy"/>
                        </a:rPr>
                        <a:t>THURSDAY, AUGUST 23</a:t>
                      </a:r>
                    </a:p>
                  </a:txBody>
                  <a:tcPr marL="8040" marR="8040" marT="804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0813">
                <a:tc>
                  <a:txBody>
                    <a:bodyPr/>
                    <a:lstStyle/>
                    <a:p>
                      <a:pPr algn="ctr" fontAlgn="b"/>
                      <a:r>
                        <a:rPr lang="en-US" sz="900" b="1" i="0" u="none" strike="noStrike">
                          <a:solidFill>
                            <a:srgbClr val="000000"/>
                          </a:solidFill>
                          <a:latin typeface="MidnightKernboy"/>
                        </a:rPr>
                        <a:t>ORDER</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b"/>
                      <a:r>
                        <a:rPr lang="en-US" sz="900" b="0" i="0" u="none" strike="noStrike">
                          <a:solidFill>
                            <a:srgbClr val="000000"/>
                          </a:solidFill>
                          <a:latin typeface="MidnightKernboy"/>
                        </a:rPr>
                        <a:t>1</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Deadlift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5-75%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3-87.5%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b"/>
                      <a:r>
                        <a:rPr lang="en-US" sz="900" b="0" i="0" u="none" strike="noStrike">
                          <a:solidFill>
                            <a:srgbClr val="000000"/>
                          </a:solidFill>
                          <a:latin typeface="MidnightKernboy"/>
                        </a:rPr>
                        <a:t>2</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Snatch Grip RDL</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3</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Elevated Backwards Lunge</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8each</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Off platform or 3" block</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4</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Single Leg Hip Bridge</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040" marR="8040" marT="8040" marB="0" anchor="b">
                    <a:lnL>
                      <a:noFill/>
                    </a:lnL>
                    <a:lnR>
                      <a:noFill/>
                    </a:lnR>
                    <a:lnT w="6350" cap="flat" cmpd="sng" algn="ctr">
                      <a:solidFill>
                        <a:srgbClr val="000000"/>
                      </a:solidFill>
                      <a:prstDash val="solid"/>
                      <a:round/>
                      <a:headEnd type="none" w="med" len="med"/>
                      <a:tailEnd type="none" w="med" len="med"/>
                    </a:lnT>
                    <a:lnB>
                      <a:noFill/>
                    </a:lnB>
                  </a:tcPr>
                </a:tc>
              </a:tr>
              <a:tr h="160813">
                <a:tc gridSpan="7">
                  <a:txBody>
                    <a:bodyPr/>
                    <a:lstStyle/>
                    <a:p>
                      <a:pPr algn="ctr" fontAlgn="b"/>
                      <a:r>
                        <a:rPr lang="en-US" sz="900" b="0" i="0" u="none" strike="noStrike">
                          <a:solidFill>
                            <a:srgbClr val="000000"/>
                          </a:solidFill>
                          <a:latin typeface="MidnightKernboy"/>
                        </a:rPr>
                        <a:t>FRIDAY, AUGUST 24</a:t>
                      </a:r>
                    </a:p>
                  </a:txBody>
                  <a:tcPr marL="8040" marR="8040" marT="804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0813">
                <a:tc>
                  <a:txBody>
                    <a:bodyPr/>
                    <a:lstStyle/>
                    <a:p>
                      <a:pPr algn="ctr" fontAlgn="b"/>
                      <a:r>
                        <a:rPr lang="en-US" sz="900" b="1" i="0" u="none" strike="noStrike">
                          <a:solidFill>
                            <a:srgbClr val="000000"/>
                          </a:solidFill>
                          <a:latin typeface="MidnightKernboy"/>
                        </a:rPr>
                        <a:t>ORDER</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b"/>
                      <a:r>
                        <a:rPr lang="en-US" sz="900" b="0" i="0" u="none" strike="noStrike">
                          <a:solidFill>
                            <a:srgbClr val="000000"/>
                          </a:solidFill>
                          <a:latin typeface="MidnightKernboy"/>
                        </a:rPr>
                        <a:t>1</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Bench Press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5-75%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6-85%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4</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2</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Chin Ups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Use weight if need</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924">
                <a:tc>
                  <a:txBody>
                    <a:bodyPr/>
                    <a:lstStyle/>
                    <a:p>
                      <a:pPr algn="ctr" fontAlgn="ctr"/>
                      <a:r>
                        <a:rPr lang="en-US" sz="900" b="0" i="0" u="none" strike="noStrike">
                          <a:solidFill>
                            <a:srgbClr val="000000"/>
                          </a:solidFill>
                          <a:latin typeface="MidnightKernboy"/>
                        </a:rPr>
                        <a:t>3</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Single Arm DB Shoulder Press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12each</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15  Men: 25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4</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Push Up + DB Row</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12each</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20  Men: 30</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813">
                <a:tc>
                  <a:txBody>
                    <a:bodyPr/>
                    <a:lstStyle/>
                    <a:p>
                      <a:pPr algn="ctr" fontAlgn="ctr"/>
                      <a:r>
                        <a:rPr lang="en-US" sz="900" b="0" i="0" u="none" strike="noStrike">
                          <a:solidFill>
                            <a:srgbClr val="000000"/>
                          </a:solidFill>
                          <a:latin typeface="MidnightKernboy"/>
                        </a:rPr>
                        <a:t>5</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Letter "T" (thumbs down)</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latin typeface="MidnightKernboy"/>
                        </a:rPr>
                        <a:t>10 lbs</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0" u="none" strike="noStrike">
                          <a:solidFill>
                            <a:srgbClr val="000000"/>
                          </a:solidFill>
                          <a:latin typeface="MidnightKernboy"/>
                        </a:rPr>
                        <a:t>15</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040" marR="8040" marT="80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MidnightKernboy"/>
                        </a:rPr>
                        <a:t> </a:t>
                      </a:r>
                    </a:p>
                  </a:txBody>
                  <a:tcPr marL="8040" marR="8040" marT="80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828798" y="271281"/>
          <a:ext cx="5334003" cy="6157415"/>
        </p:xfrm>
        <a:graphic>
          <a:graphicData uri="http://schemas.openxmlformats.org/drawingml/2006/table">
            <a:tbl>
              <a:tblPr/>
              <a:tblGrid>
                <a:gridCol w="408969"/>
                <a:gridCol w="1574967"/>
                <a:gridCol w="408969"/>
                <a:gridCol w="400267"/>
                <a:gridCol w="609104"/>
                <a:gridCol w="391565"/>
                <a:gridCol w="1540162"/>
              </a:tblGrid>
              <a:tr h="305680">
                <a:tc gridSpan="7">
                  <a:txBody>
                    <a:bodyPr/>
                    <a:lstStyle/>
                    <a:p>
                      <a:pPr algn="ctr" fontAlgn="b"/>
                      <a:r>
                        <a:rPr lang="en-US" sz="1800" b="0" i="0" u="none" strike="noStrike" dirty="0">
                          <a:solidFill>
                            <a:srgbClr val="000000"/>
                          </a:solidFill>
                          <a:latin typeface="CCSU"/>
                        </a:rPr>
                        <a:t>BLUE DEVIL STRENGTH</a:t>
                      </a:r>
                    </a:p>
                  </a:txBody>
                  <a:tcPr marL="7455" marR="7455" marT="74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7709">
                <a:tc gridSpan="7">
                  <a:txBody>
                    <a:bodyPr/>
                    <a:lstStyle/>
                    <a:p>
                      <a:pPr algn="ctr" fontAlgn="b"/>
                      <a:r>
                        <a:rPr lang="en-US" sz="1000" b="0" i="0" u="none" strike="noStrike">
                          <a:solidFill>
                            <a:srgbClr val="000000"/>
                          </a:solidFill>
                          <a:latin typeface="CCSU"/>
                        </a:rPr>
                        <a:t>SPRINTERS AND JUMPERS</a:t>
                      </a:r>
                    </a:p>
                  </a:txBody>
                  <a:tcPr marL="7455" marR="7455" marT="74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7709">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r>
              <a:tr h="157709">
                <a:tc gridSpan="7">
                  <a:txBody>
                    <a:bodyPr/>
                    <a:lstStyle/>
                    <a:p>
                      <a:pPr algn="ctr" fontAlgn="b"/>
                      <a:r>
                        <a:rPr lang="en-US" sz="1000" b="0" i="0" u="none" strike="noStrike">
                          <a:solidFill>
                            <a:srgbClr val="000000"/>
                          </a:solidFill>
                          <a:latin typeface="CCSU"/>
                        </a:rPr>
                        <a:t>WEEK 14</a:t>
                      </a:r>
                    </a:p>
                  </a:txBody>
                  <a:tcPr marL="7455" marR="7455" marT="74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7709">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c>
                  <a:txBody>
                    <a:bodyPr/>
                    <a:lstStyle/>
                    <a:p>
                      <a:pPr algn="l" fontAlgn="b"/>
                      <a:endParaRPr lang="en-US" sz="1000" b="0" i="0" u="none" strike="noStrike">
                        <a:solidFill>
                          <a:srgbClr val="000000"/>
                        </a:solidFill>
                        <a:latin typeface="Calibri"/>
                      </a:endParaRPr>
                    </a:p>
                  </a:txBody>
                  <a:tcPr marL="7455" marR="7455" marT="7455" marB="0" anchor="b">
                    <a:lnL>
                      <a:noFill/>
                    </a:lnL>
                    <a:lnR>
                      <a:noFill/>
                    </a:lnR>
                    <a:lnT>
                      <a:noFill/>
                    </a:lnT>
                    <a:lnB>
                      <a:noFill/>
                    </a:lnB>
                  </a:tcPr>
                </a:tc>
              </a:tr>
              <a:tr h="157709">
                <a:tc gridSpan="7">
                  <a:txBody>
                    <a:bodyPr/>
                    <a:lstStyle/>
                    <a:p>
                      <a:pPr algn="ctr" fontAlgn="b"/>
                      <a:r>
                        <a:rPr lang="en-US" sz="1000" b="0" i="0" u="none" strike="noStrike">
                          <a:solidFill>
                            <a:srgbClr val="000000"/>
                          </a:solidFill>
                          <a:latin typeface="MidnightKernboy"/>
                        </a:rPr>
                        <a:t>MONDAY, AUGUST 27</a:t>
                      </a:r>
                    </a:p>
                  </a:txBody>
                  <a:tcPr marL="7455" marR="7455" marT="745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3985">
                <a:tc>
                  <a:txBody>
                    <a:bodyPr/>
                    <a:lstStyle/>
                    <a:p>
                      <a:pPr algn="ctr" fontAlgn="b"/>
                      <a:r>
                        <a:rPr lang="en-US" sz="1000" b="1" i="0" u="none" strike="noStrike">
                          <a:solidFill>
                            <a:srgbClr val="000000"/>
                          </a:solidFill>
                          <a:latin typeface="MidnightKernboy"/>
                        </a:rPr>
                        <a:t>ORDER</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b"/>
                      <a:r>
                        <a:rPr lang="en-US" sz="1000" b="0" i="0" u="none" strike="noStrike">
                          <a:solidFill>
                            <a:srgbClr val="000000"/>
                          </a:solidFill>
                          <a:latin typeface="MidnightKernboy"/>
                        </a:rPr>
                        <a:t>1</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Back Squat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5-75%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4-90%</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124">
                <a:tc>
                  <a:txBody>
                    <a:bodyPr/>
                    <a:lstStyle/>
                    <a:p>
                      <a:pPr algn="ctr" fontAlgn="b"/>
                      <a:r>
                        <a:rPr lang="en-US" sz="1000" b="0" i="0" u="none" strike="noStrike">
                          <a:solidFill>
                            <a:srgbClr val="000000"/>
                          </a:solidFill>
                          <a:latin typeface="MidnightKernboy"/>
                        </a:rPr>
                        <a:t>2</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Wide Stance Good Mornings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95   Men: 115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3</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Bulgarian Squat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0" u="none" strike="noStrike">
                          <a:solidFill>
                            <a:srgbClr val="000000"/>
                          </a:solidFill>
                          <a:latin typeface="MidnightKernboy"/>
                        </a:rPr>
                        <a:t>bodyweight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0" u="none" strike="noStrike">
                          <a:solidFill>
                            <a:srgbClr val="000000"/>
                          </a:solidFill>
                          <a:latin typeface="MidnightKernboy"/>
                        </a:rPr>
                        <a:t>10ea</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4</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Biceps Curl</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12</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r>
              <a:tr h="157709">
                <a:tc gridSpan="7">
                  <a:txBody>
                    <a:bodyPr/>
                    <a:lstStyle/>
                    <a:p>
                      <a:pPr algn="ctr" fontAlgn="b"/>
                      <a:r>
                        <a:rPr lang="en-US" sz="1000" b="0" i="0" u="none" strike="noStrike">
                          <a:solidFill>
                            <a:srgbClr val="000000"/>
                          </a:solidFill>
                          <a:latin typeface="MidnightKernboy"/>
                        </a:rPr>
                        <a:t>TUESDAY, AUGUST 28</a:t>
                      </a:r>
                    </a:p>
                  </a:txBody>
                  <a:tcPr marL="7455" marR="7455" marT="745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3985">
                <a:tc>
                  <a:txBody>
                    <a:bodyPr/>
                    <a:lstStyle/>
                    <a:p>
                      <a:pPr algn="ctr" fontAlgn="b"/>
                      <a:r>
                        <a:rPr lang="en-US" sz="1000" b="1" i="0" u="none" strike="noStrike">
                          <a:solidFill>
                            <a:srgbClr val="000000"/>
                          </a:solidFill>
                          <a:latin typeface="MidnightKernboy"/>
                        </a:rPr>
                        <a:t>ORDER</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1</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Shoulder Press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5-75%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2-92.5%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4</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2</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Chest Supported Row</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35  Men: 55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3</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DB Bench Press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5-75%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2-92.5%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4</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Pull Ups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5</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Band Pull Aparts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0" u="none" strike="noStrike">
                          <a:solidFill>
                            <a:srgbClr val="000000"/>
                          </a:solidFill>
                          <a:latin typeface="MidnightKernboy"/>
                        </a:rPr>
                        <a:t>red or purple</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0" u="none" strike="noStrike">
                          <a:solidFill>
                            <a:srgbClr val="000000"/>
                          </a:solidFill>
                          <a:latin typeface="MidnightKernboy"/>
                        </a:rPr>
                        <a:t>8</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r>
              <a:tr h="157709">
                <a:tc gridSpan="7">
                  <a:txBody>
                    <a:bodyPr/>
                    <a:lstStyle/>
                    <a:p>
                      <a:pPr algn="ctr" fontAlgn="b"/>
                      <a:r>
                        <a:rPr lang="en-US" sz="1000" b="0" i="0" u="none" strike="noStrike">
                          <a:solidFill>
                            <a:srgbClr val="000000"/>
                          </a:solidFill>
                          <a:latin typeface="MidnightKernboy"/>
                        </a:rPr>
                        <a:t>THURSDAY, AUGUST 30</a:t>
                      </a:r>
                    </a:p>
                  </a:txBody>
                  <a:tcPr marL="7455" marR="7455" marT="745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3985">
                <a:tc>
                  <a:txBody>
                    <a:bodyPr/>
                    <a:lstStyle/>
                    <a:p>
                      <a:pPr algn="ctr" fontAlgn="b"/>
                      <a:r>
                        <a:rPr lang="en-US" sz="1000" b="1" i="0" u="none" strike="noStrike">
                          <a:solidFill>
                            <a:srgbClr val="000000"/>
                          </a:solidFill>
                          <a:latin typeface="MidnightKernboy"/>
                        </a:rPr>
                        <a:t>ORDER</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b"/>
                      <a:r>
                        <a:rPr lang="en-US" sz="1000" b="0" i="0" u="none" strike="noStrike">
                          <a:solidFill>
                            <a:srgbClr val="000000"/>
                          </a:solidFill>
                          <a:latin typeface="MidnightKernboy"/>
                        </a:rPr>
                        <a:t>1</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Deadlift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5-75%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2-92.5%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b"/>
                      <a:r>
                        <a:rPr lang="en-US" sz="1000" b="0" i="0" u="none" strike="noStrike">
                          <a:solidFill>
                            <a:srgbClr val="000000"/>
                          </a:solidFill>
                          <a:latin typeface="MidnightKernboy"/>
                        </a:rPr>
                        <a:t>2</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Snatch Grip RDL</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6</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3</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3</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Elevated Backwards Lunge</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8each</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Off platform or 3" block</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4</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Single Leg Hip Bridge</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latin typeface="MidnightKernboy"/>
                      </a:endParaRPr>
                    </a:p>
                  </a:txBody>
                  <a:tcPr marL="7455" marR="7455" marT="7455" marB="0" anchor="b">
                    <a:lnL>
                      <a:noFill/>
                    </a:lnL>
                    <a:lnR>
                      <a:noFill/>
                    </a:lnR>
                    <a:lnT w="6350" cap="flat" cmpd="sng" algn="ctr">
                      <a:solidFill>
                        <a:srgbClr val="000000"/>
                      </a:solidFill>
                      <a:prstDash val="solid"/>
                      <a:round/>
                      <a:headEnd type="none" w="med" len="med"/>
                      <a:tailEnd type="none" w="med" len="med"/>
                    </a:lnT>
                    <a:lnB>
                      <a:noFill/>
                    </a:lnB>
                  </a:tcPr>
                </a:tc>
              </a:tr>
              <a:tr h="157709">
                <a:tc gridSpan="7">
                  <a:txBody>
                    <a:bodyPr/>
                    <a:lstStyle/>
                    <a:p>
                      <a:pPr algn="ctr" fontAlgn="b"/>
                      <a:r>
                        <a:rPr lang="en-US" sz="1000" b="0" i="0" u="none" strike="noStrike">
                          <a:solidFill>
                            <a:srgbClr val="000000"/>
                          </a:solidFill>
                          <a:latin typeface="MidnightKernboy"/>
                        </a:rPr>
                        <a:t>FRIDAY, AUGUST 31</a:t>
                      </a:r>
                    </a:p>
                  </a:txBody>
                  <a:tcPr marL="7455" marR="7455" marT="745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3985">
                <a:tc>
                  <a:txBody>
                    <a:bodyPr/>
                    <a:lstStyle/>
                    <a:p>
                      <a:pPr algn="ctr" fontAlgn="b"/>
                      <a:r>
                        <a:rPr lang="en-US" sz="1000" b="1" i="0" u="none" strike="noStrike">
                          <a:solidFill>
                            <a:srgbClr val="000000"/>
                          </a:solidFill>
                          <a:latin typeface="MidnightKernboy"/>
                        </a:rPr>
                        <a:t>ORDER</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EXERCISE</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w/up</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WORK SET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SET</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latin typeface="MidnightKernboy"/>
                        </a:rPr>
                        <a:t>NOTES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b"/>
                      <a:r>
                        <a:rPr lang="en-US" sz="1000" b="0" i="0" u="none" strike="noStrike">
                          <a:solidFill>
                            <a:srgbClr val="000000"/>
                          </a:solidFill>
                          <a:latin typeface="MidnightKernboy"/>
                        </a:rPr>
                        <a:t>1</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Bench Press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5-65%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5-75%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4-90%</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4</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2</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Chin Ups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6</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Use weight if need</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69">
                <a:tc>
                  <a:txBody>
                    <a:bodyPr/>
                    <a:lstStyle/>
                    <a:p>
                      <a:pPr algn="ctr" fontAlgn="ctr"/>
                      <a:r>
                        <a:rPr lang="en-US" sz="1000" b="0" i="0" u="none" strike="noStrike" dirty="0">
                          <a:solidFill>
                            <a:srgbClr val="000000"/>
                          </a:solidFill>
                          <a:latin typeface="MidnightKernboy"/>
                        </a:rPr>
                        <a:t>3</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Single Arm DB Shoulder Press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10each</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3</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20  Men: 35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4</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DB Push Up + DB Row</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MidnightKernboy"/>
                        </a:rPr>
                        <a:t>10each</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Women: 30  Men: 40</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7709">
                <a:tc>
                  <a:txBody>
                    <a:bodyPr/>
                    <a:lstStyle/>
                    <a:p>
                      <a:pPr algn="ctr" fontAlgn="ctr"/>
                      <a:r>
                        <a:rPr lang="en-US" sz="1000" b="0" i="0" u="none" strike="noStrike">
                          <a:solidFill>
                            <a:srgbClr val="000000"/>
                          </a:solidFill>
                          <a:latin typeface="MidnightKernboy"/>
                        </a:rPr>
                        <a:t>5</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latin typeface="MidnightKernboy"/>
                        </a:rPr>
                        <a:t>Letter "T" (thumbs down)</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0" u="none" strike="noStrike">
                          <a:solidFill>
                            <a:srgbClr val="000000"/>
                          </a:solidFill>
                          <a:latin typeface="MidnightKernboy"/>
                        </a:rPr>
                        <a:t>10 lbs</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000" b="0" i="0" u="none" strike="noStrike">
                          <a:solidFill>
                            <a:srgbClr val="000000"/>
                          </a:solidFill>
                          <a:latin typeface="MidnightKernboy"/>
                        </a:rPr>
                        <a:t>15</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MidnightKernboy"/>
                        </a:rPr>
                        <a:t>2</a:t>
                      </a:r>
                    </a:p>
                  </a:txBody>
                  <a:tcPr marL="7455" marR="7455" marT="74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latin typeface="MidnightKernboy"/>
                        </a:rPr>
                        <a:t> </a:t>
                      </a:r>
                    </a:p>
                  </a:txBody>
                  <a:tcPr marL="7455" marR="7455" marT="74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133600" y="533394"/>
          <a:ext cx="4929149" cy="5576502"/>
        </p:xfrm>
        <a:graphic>
          <a:graphicData uri="http://schemas.openxmlformats.org/drawingml/2006/table">
            <a:tbl>
              <a:tblPr/>
              <a:tblGrid>
                <a:gridCol w="374871"/>
                <a:gridCol w="1443650"/>
                <a:gridCol w="374871"/>
                <a:gridCol w="374871"/>
                <a:gridCol w="558317"/>
                <a:gridCol w="390822"/>
                <a:gridCol w="1411747"/>
              </a:tblGrid>
              <a:tr h="326662">
                <a:tc gridSpan="7">
                  <a:txBody>
                    <a:bodyPr/>
                    <a:lstStyle/>
                    <a:p>
                      <a:pPr algn="ctr" fontAlgn="b"/>
                      <a:r>
                        <a:rPr lang="en-US" sz="2100" b="0" i="0" u="none" strike="noStrike">
                          <a:solidFill>
                            <a:srgbClr val="000000"/>
                          </a:solidFill>
                          <a:latin typeface="CCSU"/>
                        </a:rPr>
                        <a:t>BLUE DEVIL STRENGTH</a:t>
                      </a:r>
                    </a:p>
                  </a:txBody>
                  <a:tcPr marL="7967" marR="7967" marT="796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0940">
                <a:tc gridSpan="7">
                  <a:txBody>
                    <a:bodyPr/>
                    <a:lstStyle/>
                    <a:p>
                      <a:pPr algn="ctr" fontAlgn="b"/>
                      <a:r>
                        <a:rPr lang="en-US" sz="900" b="0" i="0" u="none" strike="noStrike">
                          <a:solidFill>
                            <a:srgbClr val="000000"/>
                          </a:solidFill>
                          <a:latin typeface="CCSU"/>
                        </a:rPr>
                        <a:t>SPRINTERS AND JUMPERS</a:t>
                      </a:r>
                    </a:p>
                  </a:txBody>
                  <a:tcPr marL="7967" marR="7967" marT="796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348">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r>
              <a:tr h="160940">
                <a:tc gridSpan="7">
                  <a:txBody>
                    <a:bodyPr/>
                    <a:lstStyle/>
                    <a:p>
                      <a:pPr algn="ctr" fontAlgn="b"/>
                      <a:r>
                        <a:rPr lang="en-US" sz="900" b="0" i="0" u="none" strike="noStrike">
                          <a:solidFill>
                            <a:srgbClr val="000000"/>
                          </a:solidFill>
                          <a:latin typeface="CCSU"/>
                        </a:rPr>
                        <a:t>WEEK 15</a:t>
                      </a:r>
                    </a:p>
                  </a:txBody>
                  <a:tcPr marL="7967" marR="7967" marT="796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348">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7967" marR="7967" marT="7967" marB="0" anchor="b">
                    <a:lnL>
                      <a:noFill/>
                    </a:lnL>
                    <a:lnR>
                      <a:noFill/>
                    </a:lnR>
                    <a:lnT>
                      <a:noFill/>
                    </a:lnT>
                    <a:lnB>
                      <a:noFill/>
                    </a:lnB>
                  </a:tcPr>
                </a:tc>
              </a:tr>
              <a:tr h="159348">
                <a:tc gridSpan="7">
                  <a:txBody>
                    <a:bodyPr/>
                    <a:lstStyle/>
                    <a:p>
                      <a:pPr algn="ctr" fontAlgn="b"/>
                      <a:r>
                        <a:rPr lang="en-US" sz="900" b="0" i="0" u="none" strike="noStrike">
                          <a:solidFill>
                            <a:srgbClr val="000000"/>
                          </a:solidFill>
                          <a:latin typeface="MidnightKernboy"/>
                        </a:rPr>
                        <a:t>MONDAY, SEPTEMBER 6</a:t>
                      </a:r>
                    </a:p>
                  </a:txBody>
                  <a:tcPr marL="7967" marR="7967" marT="796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348">
                <a:tc>
                  <a:txBody>
                    <a:bodyPr/>
                    <a:lstStyle/>
                    <a:p>
                      <a:pPr algn="ctr" fontAlgn="b"/>
                      <a:r>
                        <a:rPr lang="en-US" sz="900" b="1" i="0" u="none" strike="noStrike">
                          <a:solidFill>
                            <a:srgbClr val="000000"/>
                          </a:solidFill>
                          <a:latin typeface="MidnightKernboy"/>
                        </a:rPr>
                        <a:t>ORDER</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b"/>
                      <a:r>
                        <a:rPr lang="en-US" sz="900" b="0" i="0" u="none" strike="noStrike">
                          <a:solidFill>
                            <a:srgbClr val="000000"/>
                          </a:solidFill>
                          <a:latin typeface="MidnightKernboy"/>
                        </a:rPr>
                        <a:t>1</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Back Squat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5-80%</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2-95%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4</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b"/>
                      <a:r>
                        <a:rPr lang="en-US" sz="900" b="0" i="0" u="none" strike="noStrike">
                          <a:solidFill>
                            <a:srgbClr val="000000"/>
                          </a:solidFill>
                          <a:latin typeface="MidnightKernboy"/>
                        </a:rPr>
                        <a:t>2</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Wide Stance Good Mornings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95   Men: 115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3</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Bulgarian Squat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latin typeface="MidnightKernboy"/>
                        </a:rPr>
                        <a:t>bodyweight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0" u="none" strike="noStrike">
                          <a:solidFill>
                            <a:srgbClr val="000000"/>
                          </a:solidFill>
                          <a:latin typeface="MidnightKernboy"/>
                        </a:rPr>
                        <a:t>10ea</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4</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Biceps Curl</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r>
              <a:tr h="159348">
                <a:tc gridSpan="7">
                  <a:txBody>
                    <a:bodyPr/>
                    <a:lstStyle/>
                    <a:p>
                      <a:pPr algn="ctr" fontAlgn="b"/>
                      <a:r>
                        <a:rPr lang="en-US" sz="900" b="0" i="0" u="none" strike="noStrike">
                          <a:solidFill>
                            <a:srgbClr val="000000"/>
                          </a:solidFill>
                          <a:latin typeface="MidnightKernboy"/>
                        </a:rPr>
                        <a:t>TUESDAY, SEPTEMBER 7</a:t>
                      </a:r>
                    </a:p>
                  </a:txBody>
                  <a:tcPr marL="7967" marR="7967" marT="796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348">
                <a:tc>
                  <a:txBody>
                    <a:bodyPr/>
                    <a:lstStyle/>
                    <a:p>
                      <a:pPr algn="ctr" fontAlgn="b"/>
                      <a:r>
                        <a:rPr lang="en-US" sz="900" b="1" i="0" u="none" strike="noStrike">
                          <a:solidFill>
                            <a:srgbClr val="000000"/>
                          </a:solidFill>
                          <a:latin typeface="MidnightKernboy"/>
                        </a:rPr>
                        <a:t>ORDER</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1</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Shoulder Press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5-80%</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1-97.5%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4</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2</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Chest Supported Row</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45  Men: 65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3</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Bench Press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5-80%</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1-97.5%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4</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Pull Ups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5</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Band Pull Aparts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latin typeface="MidnightKernboy"/>
                        </a:rPr>
                        <a:t>red or purple</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0" u="none" strike="noStrike">
                          <a:solidFill>
                            <a:srgbClr val="000000"/>
                          </a:solidFill>
                          <a:latin typeface="MidnightKernboy"/>
                        </a:rPr>
                        <a:t>10</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r>
              <a:tr h="159348">
                <a:tc gridSpan="7">
                  <a:txBody>
                    <a:bodyPr/>
                    <a:lstStyle/>
                    <a:p>
                      <a:pPr algn="ctr" fontAlgn="b"/>
                      <a:r>
                        <a:rPr lang="en-US" sz="900" b="0" i="0" u="none" strike="noStrike">
                          <a:solidFill>
                            <a:srgbClr val="000000"/>
                          </a:solidFill>
                          <a:latin typeface="MidnightKernboy"/>
                        </a:rPr>
                        <a:t>THURSDAY, SEPTEMBER 9</a:t>
                      </a:r>
                    </a:p>
                  </a:txBody>
                  <a:tcPr marL="7967" marR="7967" marT="796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348">
                <a:tc>
                  <a:txBody>
                    <a:bodyPr/>
                    <a:lstStyle/>
                    <a:p>
                      <a:pPr algn="ctr" fontAlgn="b"/>
                      <a:r>
                        <a:rPr lang="en-US" sz="900" b="1" i="0" u="none" strike="noStrike">
                          <a:solidFill>
                            <a:srgbClr val="000000"/>
                          </a:solidFill>
                          <a:latin typeface="MidnightKernboy"/>
                        </a:rPr>
                        <a:t>ORDER</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b"/>
                      <a:r>
                        <a:rPr lang="en-US" sz="900" b="0" i="0" u="none" strike="noStrike">
                          <a:solidFill>
                            <a:srgbClr val="000000"/>
                          </a:solidFill>
                          <a:latin typeface="MidnightKernboy"/>
                        </a:rPr>
                        <a:t>1</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Deadlift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5-80%</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1-97.5%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b"/>
                      <a:r>
                        <a:rPr lang="en-US" sz="900" b="0" i="0" u="none" strike="noStrike">
                          <a:solidFill>
                            <a:srgbClr val="000000"/>
                          </a:solidFill>
                          <a:latin typeface="MidnightKernboy"/>
                        </a:rPr>
                        <a:t>2</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Snatch Grip RDL</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3</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3</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Elevated Backwards Lunge</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8each</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Off platform or 3" block</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4</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Single Leg Hip Bridge</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7967" marR="7967" marT="7967" marB="0" anchor="b">
                    <a:lnL>
                      <a:noFill/>
                    </a:lnL>
                    <a:lnR>
                      <a:noFill/>
                    </a:lnR>
                    <a:lnT w="6350" cap="flat" cmpd="sng" algn="ctr">
                      <a:solidFill>
                        <a:srgbClr val="000000"/>
                      </a:solidFill>
                      <a:prstDash val="solid"/>
                      <a:round/>
                      <a:headEnd type="none" w="med" len="med"/>
                      <a:tailEnd type="none" w="med" len="med"/>
                    </a:lnT>
                    <a:lnB>
                      <a:noFill/>
                    </a:lnB>
                  </a:tcPr>
                </a:tc>
              </a:tr>
              <a:tr h="159348">
                <a:tc gridSpan="7">
                  <a:txBody>
                    <a:bodyPr/>
                    <a:lstStyle/>
                    <a:p>
                      <a:pPr algn="ctr" fontAlgn="b"/>
                      <a:r>
                        <a:rPr lang="en-US" sz="900" b="0" i="0" u="none" strike="noStrike">
                          <a:solidFill>
                            <a:srgbClr val="000000"/>
                          </a:solidFill>
                          <a:latin typeface="MidnightKernboy"/>
                        </a:rPr>
                        <a:t>FRIDAY, SEPTEMBER 10</a:t>
                      </a:r>
                    </a:p>
                  </a:txBody>
                  <a:tcPr marL="7967" marR="7967" marT="796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9348">
                <a:tc>
                  <a:txBody>
                    <a:bodyPr/>
                    <a:lstStyle/>
                    <a:p>
                      <a:pPr algn="ctr" fontAlgn="b"/>
                      <a:r>
                        <a:rPr lang="en-US" sz="900" b="1" i="0" u="none" strike="noStrike">
                          <a:solidFill>
                            <a:srgbClr val="000000"/>
                          </a:solidFill>
                          <a:latin typeface="MidnightKernboy"/>
                        </a:rPr>
                        <a:t>ORDER</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b"/>
                      <a:r>
                        <a:rPr lang="en-US" sz="900" b="0" i="0" u="none" strike="noStrike">
                          <a:solidFill>
                            <a:srgbClr val="000000"/>
                          </a:solidFill>
                          <a:latin typeface="MidnightKernboy"/>
                        </a:rPr>
                        <a:t>1</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Bench Press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5-80%</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2-95%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4</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2</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Chin Ups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Use weight if need</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175">
                <a:tc>
                  <a:txBody>
                    <a:bodyPr/>
                    <a:lstStyle/>
                    <a:p>
                      <a:pPr algn="ctr" fontAlgn="ctr"/>
                      <a:r>
                        <a:rPr lang="en-US" sz="900" b="0" i="0" u="none" strike="noStrike">
                          <a:solidFill>
                            <a:srgbClr val="000000"/>
                          </a:solidFill>
                          <a:latin typeface="MidnightKernboy"/>
                        </a:rPr>
                        <a:t>3</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Single Arm DB Shoulder Press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12each</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3</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20  Men: 35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4</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Push Up + DB Row</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12each</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30  Men: 40</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48">
                <a:tc>
                  <a:txBody>
                    <a:bodyPr/>
                    <a:lstStyle/>
                    <a:p>
                      <a:pPr algn="ctr" fontAlgn="ctr"/>
                      <a:r>
                        <a:rPr lang="en-US" sz="900" b="0" i="0" u="none" strike="noStrike">
                          <a:solidFill>
                            <a:srgbClr val="000000"/>
                          </a:solidFill>
                          <a:latin typeface="MidnightKernboy"/>
                        </a:rPr>
                        <a:t>5</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Letter "T" (thumbs down)</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latin typeface="MidnightKernboy"/>
                        </a:rPr>
                        <a:t>10 lbs</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0" u="none" strike="noStrike">
                          <a:solidFill>
                            <a:srgbClr val="000000"/>
                          </a:solidFill>
                          <a:latin typeface="MidnightKernboy"/>
                        </a:rPr>
                        <a:t>15</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7967" marR="7967" marT="7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MidnightKernboy"/>
                        </a:rPr>
                        <a:t> </a:t>
                      </a:r>
                    </a:p>
                  </a:txBody>
                  <a:tcPr marL="7967" marR="7967" marT="79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81200" y="523909"/>
          <a:ext cx="5305715" cy="5669703"/>
        </p:xfrm>
        <a:graphic>
          <a:graphicData uri="http://schemas.openxmlformats.org/drawingml/2006/table">
            <a:tbl>
              <a:tblPr/>
              <a:tblGrid>
                <a:gridCol w="402208"/>
                <a:gridCol w="1548926"/>
                <a:gridCol w="393650"/>
                <a:gridCol w="402208"/>
                <a:gridCol w="727395"/>
                <a:gridCol w="316632"/>
                <a:gridCol w="1514696"/>
              </a:tblGrid>
              <a:tr h="350108">
                <a:tc gridSpan="7">
                  <a:txBody>
                    <a:bodyPr/>
                    <a:lstStyle/>
                    <a:p>
                      <a:pPr algn="ctr" fontAlgn="b"/>
                      <a:r>
                        <a:rPr lang="en-US" sz="900" b="0" i="0" u="none" strike="noStrike">
                          <a:solidFill>
                            <a:srgbClr val="000000"/>
                          </a:solidFill>
                          <a:latin typeface="CCSU"/>
                        </a:rPr>
                        <a:t>BLUE DEVIL STRENGTH</a:t>
                      </a:r>
                    </a:p>
                  </a:txBody>
                  <a:tcPr marL="8540" marR="8540" marT="854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3415">
                <a:tc gridSpan="7">
                  <a:txBody>
                    <a:bodyPr/>
                    <a:lstStyle/>
                    <a:p>
                      <a:pPr algn="ctr" fontAlgn="b"/>
                      <a:r>
                        <a:rPr lang="en-US" sz="900" b="0" i="0" u="none" strike="noStrike">
                          <a:solidFill>
                            <a:srgbClr val="000000"/>
                          </a:solidFill>
                          <a:latin typeface="CCSU"/>
                        </a:rPr>
                        <a:t>SPRINTERS AND JUMPERS</a:t>
                      </a:r>
                    </a:p>
                  </a:txBody>
                  <a:tcPr marL="8540" marR="8540" marT="854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0785">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r>
              <a:tr h="183415">
                <a:tc gridSpan="7">
                  <a:txBody>
                    <a:bodyPr/>
                    <a:lstStyle/>
                    <a:p>
                      <a:pPr algn="ctr" fontAlgn="b"/>
                      <a:r>
                        <a:rPr lang="en-US" sz="900" b="0" i="0" u="none" strike="noStrike">
                          <a:solidFill>
                            <a:srgbClr val="000000"/>
                          </a:solidFill>
                          <a:latin typeface="CCSU"/>
                        </a:rPr>
                        <a:t>WEEK 16 Deload</a:t>
                      </a:r>
                    </a:p>
                  </a:txBody>
                  <a:tcPr marL="8540" marR="8540" marT="854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0785">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c>
                  <a:txBody>
                    <a:bodyPr/>
                    <a:lstStyle/>
                    <a:p>
                      <a:pPr algn="l" fontAlgn="b"/>
                      <a:endParaRPr lang="en-US" sz="900" b="0" i="0" u="none" strike="noStrike">
                        <a:solidFill>
                          <a:srgbClr val="000000"/>
                        </a:solidFill>
                        <a:latin typeface="Calibri"/>
                      </a:endParaRPr>
                    </a:p>
                  </a:txBody>
                  <a:tcPr marL="8540" marR="8540" marT="8540" marB="0" anchor="b">
                    <a:lnL>
                      <a:noFill/>
                    </a:lnL>
                    <a:lnR>
                      <a:noFill/>
                    </a:lnR>
                    <a:lnT>
                      <a:noFill/>
                    </a:lnT>
                    <a:lnB>
                      <a:noFill/>
                    </a:lnB>
                  </a:tcPr>
                </a:tc>
              </a:tr>
              <a:tr h="170785">
                <a:tc gridSpan="7">
                  <a:txBody>
                    <a:bodyPr/>
                    <a:lstStyle/>
                    <a:p>
                      <a:pPr algn="ctr" fontAlgn="b"/>
                      <a:r>
                        <a:rPr lang="en-US" sz="900" b="0" i="0" u="none" strike="noStrike">
                          <a:solidFill>
                            <a:srgbClr val="000000"/>
                          </a:solidFill>
                          <a:latin typeface="MidnightKernboy"/>
                        </a:rPr>
                        <a:t>MONDAY, SEPTEMBER 10</a:t>
                      </a:r>
                    </a:p>
                  </a:txBody>
                  <a:tcPr marL="8540" marR="8540" marT="854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0785">
                <a:tc>
                  <a:txBody>
                    <a:bodyPr/>
                    <a:lstStyle/>
                    <a:p>
                      <a:pPr algn="ctr" fontAlgn="b"/>
                      <a:r>
                        <a:rPr lang="en-US" sz="900" b="1" i="0" u="none" strike="noStrike">
                          <a:solidFill>
                            <a:srgbClr val="000000"/>
                          </a:solidFill>
                          <a:latin typeface="MidnightKernboy"/>
                        </a:rPr>
                        <a:t>ORDER</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b"/>
                      <a:r>
                        <a:rPr lang="en-US" sz="900" b="0" i="0" u="none" strike="noStrike">
                          <a:solidFill>
                            <a:srgbClr val="000000"/>
                          </a:solidFill>
                          <a:latin typeface="MidnightKernboy"/>
                        </a:rPr>
                        <a:t>1</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Back Squat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5-55%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2-75%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b"/>
                      <a:r>
                        <a:rPr lang="en-US" sz="900" b="0" i="0" u="none" strike="noStrike">
                          <a:solidFill>
                            <a:srgbClr val="000000"/>
                          </a:solidFill>
                          <a:latin typeface="MidnightKernboy"/>
                        </a:rPr>
                        <a:t>2</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Wide Stance Good Mornings</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2</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95   Men: 115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ctr"/>
                      <a:r>
                        <a:rPr lang="en-US" sz="900" b="0" i="0" u="none" strike="noStrike">
                          <a:solidFill>
                            <a:srgbClr val="000000"/>
                          </a:solidFill>
                          <a:latin typeface="MidnightKernboy"/>
                        </a:rPr>
                        <a:t>3</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Bulgarian Squat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latin typeface="MidnightKernboy"/>
                        </a:rPr>
                        <a:t>bodyweight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0" u="none" strike="noStrike">
                          <a:solidFill>
                            <a:srgbClr val="000000"/>
                          </a:solidFill>
                          <a:latin typeface="MidnightKernboy"/>
                        </a:rPr>
                        <a:t>10ea</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ctr"/>
                      <a:r>
                        <a:rPr lang="en-US" sz="900" b="0" i="0" u="none" strike="noStrike">
                          <a:solidFill>
                            <a:srgbClr val="000000"/>
                          </a:solidFill>
                          <a:latin typeface="MidnightKernboy"/>
                        </a:rPr>
                        <a:t>4</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Biceps Curl</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r>
              <a:tr h="170785">
                <a:tc gridSpan="7">
                  <a:txBody>
                    <a:bodyPr/>
                    <a:lstStyle/>
                    <a:p>
                      <a:pPr algn="ctr" fontAlgn="b"/>
                      <a:r>
                        <a:rPr lang="en-US" sz="900" b="0" i="0" u="none" strike="noStrike">
                          <a:solidFill>
                            <a:srgbClr val="000000"/>
                          </a:solidFill>
                          <a:latin typeface="MidnightKernboy"/>
                        </a:rPr>
                        <a:t>TUESDAY, SEPTEMBER 11</a:t>
                      </a:r>
                    </a:p>
                  </a:txBody>
                  <a:tcPr marL="8540" marR="8540" marT="854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0785">
                <a:tc>
                  <a:txBody>
                    <a:bodyPr/>
                    <a:lstStyle/>
                    <a:p>
                      <a:pPr algn="ctr" fontAlgn="b"/>
                      <a:r>
                        <a:rPr lang="en-US" sz="900" b="1" i="0" u="none" strike="noStrike">
                          <a:solidFill>
                            <a:srgbClr val="000000"/>
                          </a:solidFill>
                          <a:latin typeface="MidnightKernboy"/>
                        </a:rPr>
                        <a:t>ORDER</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ctr"/>
                      <a:r>
                        <a:rPr lang="en-US" sz="900" b="0" i="0" u="none" strike="noStrike">
                          <a:solidFill>
                            <a:srgbClr val="000000"/>
                          </a:solidFill>
                          <a:latin typeface="MidnightKernboy"/>
                        </a:rPr>
                        <a:t>1</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Shoulder Press</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5-55%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2-75%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4</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ctr"/>
                      <a:r>
                        <a:rPr lang="en-US" sz="900" b="0" i="0" u="none" strike="noStrike">
                          <a:solidFill>
                            <a:srgbClr val="000000"/>
                          </a:solidFill>
                          <a:latin typeface="MidnightKernboy"/>
                        </a:rPr>
                        <a:t>2</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Chest Supported Row</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35  Men: 55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ctr"/>
                      <a:r>
                        <a:rPr lang="en-US" sz="900" b="0" i="0" u="none" strike="noStrike">
                          <a:solidFill>
                            <a:srgbClr val="000000"/>
                          </a:solidFill>
                          <a:latin typeface="MidnightKernboy"/>
                        </a:rPr>
                        <a:t>3</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Band Pull Aparts</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latin typeface="MidnightKernboy"/>
                        </a:rPr>
                        <a:t>red or purple</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0" u="none" strike="noStrike">
                          <a:solidFill>
                            <a:srgbClr val="000000"/>
                          </a:solidFill>
                          <a:latin typeface="MidnightKernboy"/>
                        </a:rPr>
                        <a:t>15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r>
              <a:tr h="170785">
                <a:tc gridSpan="7">
                  <a:txBody>
                    <a:bodyPr/>
                    <a:lstStyle/>
                    <a:p>
                      <a:pPr algn="ctr" fontAlgn="b"/>
                      <a:r>
                        <a:rPr lang="en-US" sz="900" b="0" i="0" u="none" strike="noStrike">
                          <a:solidFill>
                            <a:srgbClr val="000000"/>
                          </a:solidFill>
                          <a:latin typeface="MidnightKernboy"/>
                        </a:rPr>
                        <a:t>THURSDAY, SEPTEMBER 13</a:t>
                      </a:r>
                    </a:p>
                  </a:txBody>
                  <a:tcPr marL="8540" marR="8540" marT="854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0785">
                <a:tc>
                  <a:txBody>
                    <a:bodyPr/>
                    <a:lstStyle/>
                    <a:p>
                      <a:pPr algn="ctr" fontAlgn="b"/>
                      <a:r>
                        <a:rPr lang="en-US" sz="900" b="1" i="0" u="none" strike="noStrike">
                          <a:solidFill>
                            <a:srgbClr val="000000"/>
                          </a:solidFill>
                          <a:latin typeface="MidnightKernboy"/>
                        </a:rPr>
                        <a:t>ORDER</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b"/>
                      <a:r>
                        <a:rPr lang="en-US" sz="900" b="0" i="0" u="none" strike="noStrike">
                          <a:solidFill>
                            <a:srgbClr val="000000"/>
                          </a:solidFill>
                          <a:latin typeface="MidnightKernboy"/>
                        </a:rPr>
                        <a:t>1</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Deadlift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5-55%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2-75%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4</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b"/>
                      <a:r>
                        <a:rPr lang="en-US" sz="900" b="0" i="0" u="none" strike="noStrike">
                          <a:solidFill>
                            <a:srgbClr val="000000"/>
                          </a:solidFill>
                          <a:latin typeface="MidnightKernboy"/>
                        </a:rPr>
                        <a:t>2</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Snatch Grip RDL</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2</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ctr"/>
                      <a:r>
                        <a:rPr lang="en-US" sz="900" b="0" i="0" u="none" strike="noStrike">
                          <a:solidFill>
                            <a:srgbClr val="000000"/>
                          </a:solidFill>
                          <a:latin typeface="MidnightKernboy"/>
                        </a:rPr>
                        <a:t>3</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Elevated Backwards Lunge</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10each</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Off platform or 3" block</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ctr"/>
                      <a:r>
                        <a:rPr lang="en-US" sz="900" b="0" i="0" u="none" strike="noStrike">
                          <a:solidFill>
                            <a:srgbClr val="000000"/>
                          </a:solidFill>
                          <a:latin typeface="MidnightKernboy"/>
                        </a:rPr>
                        <a:t>4</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Single Leg Hip Bridge</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10</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MidnightKernboy"/>
                      </a:endParaRPr>
                    </a:p>
                  </a:txBody>
                  <a:tcPr marL="8540" marR="8540" marT="8540" marB="0" anchor="b">
                    <a:lnL>
                      <a:noFill/>
                    </a:lnL>
                    <a:lnR>
                      <a:noFill/>
                    </a:lnR>
                    <a:lnT w="6350" cap="flat" cmpd="sng" algn="ctr">
                      <a:solidFill>
                        <a:srgbClr val="000000"/>
                      </a:solidFill>
                      <a:prstDash val="solid"/>
                      <a:round/>
                      <a:headEnd type="none" w="med" len="med"/>
                      <a:tailEnd type="none" w="med" len="med"/>
                    </a:lnT>
                    <a:lnB>
                      <a:noFill/>
                    </a:lnB>
                  </a:tcPr>
                </a:tc>
              </a:tr>
              <a:tr h="170785">
                <a:tc gridSpan="7">
                  <a:txBody>
                    <a:bodyPr/>
                    <a:lstStyle/>
                    <a:p>
                      <a:pPr algn="ctr" fontAlgn="b"/>
                      <a:r>
                        <a:rPr lang="en-US" sz="900" b="0" i="0" u="none" strike="noStrike">
                          <a:solidFill>
                            <a:srgbClr val="000000"/>
                          </a:solidFill>
                          <a:latin typeface="MidnightKernboy"/>
                        </a:rPr>
                        <a:t>FRIDAY, SEPTEMBER 14</a:t>
                      </a:r>
                    </a:p>
                  </a:txBody>
                  <a:tcPr marL="8540" marR="8540" marT="854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0785">
                <a:tc>
                  <a:txBody>
                    <a:bodyPr/>
                    <a:lstStyle/>
                    <a:p>
                      <a:pPr algn="ctr" fontAlgn="b"/>
                      <a:r>
                        <a:rPr lang="en-US" sz="900" b="1" i="0" u="none" strike="noStrike">
                          <a:solidFill>
                            <a:srgbClr val="000000"/>
                          </a:solidFill>
                          <a:latin typeface="MidnightKernboy"/>
                        </a:rPr>
                        <a:t>ORDER</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EXERCISE</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w/up</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WORK SET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SET</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latin typeface="MidnightKernboy"/>
                        </a:rPr>
                        <a:t>NOTES</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b"/>
                      <a:r>
                        <a:rPr lang="en-US" sz="900" b="0" i="0" u="none" strike="noStrike">
                          <a:solidFill>
                            <a:srgbClr val="000000"/>
                          </a:solidFill>
                          <a:latin typeface="MidnightKernboy"/>
                        </a:rPr>
                        <a:t>1</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Bench Press</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5-55%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5-65%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2-75%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ctr"/>
                      <a:r>
                        <a:rPr lang="en-US" sz="900" b="0" i="0" u="none" strike="noStrike">
                          <a:solidFill>
                            <a:srgbClr val="000000"/>
                          </a:solidFill>
                          <a:latin typeface="MidnightKernboy"/>
                        </a:rPr>
                        <a:t>2</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Chin Ups</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6</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Use weight if need</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ctr"/>
                      <a:r>
                        <a:rPr lang="en-US" sz="900" b="0" i="0" u="none" strike="noStrike">
                          <a:solidFill>
                            <a:srgbClr val="000000"/>
                          </a:solidFill>
                          <a:latin typeface="MidnightKernboy"/>
                        </a:rPr>
                        <a:t>3</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Single Arm DB Shoulder Press</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12each</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15  Men: 25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ctr"/>
                      <a:r>
                        <a:rPr lang="en-US" sz="900" b="0" i="0" u="none" strike="noStrike">
                          <a:solidFill>
                            <a:srgbClr val="000000"/>
                          </a:solidFill>
                          <a:latin typeface="MidnightKernboy"/>
                        </a:rPr>
                        <a:t>4</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DB Push Up + DB Row</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MidnightKernboy"/>
                        </a:rPr>
                        <a:t>12each</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2</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Women: 20  Men: 30</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785">
                <a:tc>
                  <a:txBody>
                    <a:bodyPr/>
                    <a:lstStyle/>
                    <a:p>
                      <a:pPr algn="ctr" fontAlgn="ctr"/>
                      <a:r>
                        <a:rPr lang="en-US" sz="900" b="0" i="0" u="none" strike="noStrike">
                          <a:solidFill>
                            <a:srgbClr val="000000"/>
                          </a:solidFill>
                          <a:latin typeface="MidnightKernboy"/>
                        </a:rPr>
                        <a:t>5</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latin typeface="MidnightKernboy"/>
                        </a:rPr>
                        <a:t>Letter "T" (thumbs down)</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latin typeface="MidnightKernboy"/>
                        </a:rPr>
                        <a:t>10 lbs</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0" u="none" strike="noStrike">
                          <a:solidFill>
                            <a:srgbClr val="000000"/>
                          </a:solidFill>
                          <a:latin typeface="MidnightKernboy"/>
                        </a:rPr>
                        <a:t>15</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latin typeface="MidnightKernboy"/>
                        </a:rPr>
                        <a:t>1</a:t>
                      </a:r>
                    </a:p>
                  </a:txBody>
                  <a:tcPr marL="8540" marR="8540" marT="85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latin typeface="MidnightKernboy"/>
                        </a:rPr>
                        <a:t> </a:t>
                      </a:r>
                    </a:p>
                  </a:txBody>
                  <a:tcPr marL="8540" marR="8540" marT="85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a:bodyPr>
          <a:lstStyle/>
          <a:p>
            <a:r>
              <a:rPr lang="en-US" sz="48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ALTERNATIVE EXERCISE LIST</a:t>
            </a:r>
            <a:endParaRPr lang="en-US" sz="4800" dirty="0">
              <a:latin typeface="CCSU" pitchFamily="2"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2579178230"/>
              </p:ext>
            </p:extLst>
          </p:nvPr>
        </p:nvGraphicFramePr>
        <p:xfrm>
          <a:off x="152400" y="76202"/>
          <a:ext cx="8915401" cy="6629397"/>
        </p:xfrm>
        <a:graphic>
          <a:graphicData uri="http://schemas.openxmlformats.org/drawingml/2006/table">
            <a:tbl>
              <a:tblPr>
                <a:tableStyleId>{2D5ABB26-0587-4C30-8999-92F81FD0307C}</a:tableStyleId>
              </a:tblPr>
              <a:tblGrid>
                <a:gridCol w="2917381"/>
                <a:gridCol w="70982"/>
                <a:gridCol w="2928028"/>
                <a:gridCol w="70982"/>
                <a:gridCol w="1022148"/>
                <a:gridCol w="681432"/>
                <a:gridCol w="1224448"/>
              </a:tblGrid>
              <a:tr h="324079">
                <a:tc>
                  <a:txBody>
                    <a:bodyPr/>
                    <a:lstStyle/>
                    <a:p>
                      <a:pPr algn="ctr" fontAlgn="b"/>
                      <a:r>
                        <a:rPr lang="en-US" sz="1600" b="1" u="none" strike="noStrike" dirty="0">
                          <a:effectLst/>
                          <a:latin typeface="MidnightKernboy" pitchFamily="50" charset="0"/>
                        </a:rPr>
                        <a:t>OLYMPIC LIFTS</a:t>
                      </a:r>
                      <a:endParaRPr lang="en-US" sz="16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r>
                        <a:rPr lang="en-US" sz="1600" b="1" u="none" strike="noStrike" dirty="0">
                          <a:effectLst/>
                          <a:latin typeface="MidnightKernboy" pitchFamily="50" charset="0"/>
                        </a:rPr>
                        <a:t>LOWER BODY LIFTS</a:t>
                      </a:r>
                      <a:endParaRPr lang="en-US" sz="16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gridSpan="3">
                  <a:txBody>
                    <a:bodyPr/>
                    <a:lstStyle/>
                    <a:p>
                      <a:pPr algn="ctr" fontAlgn="b"/>
                      <a:r>
                        <a:rPr lang="en-US" sz="1600" b="1" u="none" strike="noStrike" dirty="0">
                          <a:effectLst/>
                          <a:latin typeface="MidnightKernboy" pitchFamily="50" charset="0"/>
                        </a:rPr>
                        <a:t>UPPER BODY LIFTS</a:t>
                      </a:r>
                      <a:endParaRPr lang="en-US" sz="16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Jump Shrug</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Trap Bar Deadlift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Bench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Jump Shrug</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Sumo Deadlift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DB Bench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Power Pull</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Leg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Incline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Power Pull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Smith Machine Back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DB Incline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Clean</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Smith Machine Front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Shoulder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Clean</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DB Shoulder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83385">
                <a:tc>
                  <a:txBody>
                    <a:bodyPr/>
                    <a:lstStyle/>
                    <a:p>
                      <a:pPr algn="ctr" fontAlgn="b"/>
                      <a:r>
                        <a:rPr lang="en-US" sz="1400" u="none" strike="noStrike">
                          <a:effectLst/>
                          <a:latin typeface="MidnightKernboy" pitchFamily="50" charset="0"/>
                        </a:rPr>
                        <a:t>One Arm DB Clean</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600" b="1" u="none" strike="noStrike" dirty="0">
                          <a:effectLst/>
                          <a:latin typeface="MidnightKernboy" pitchFamily="50" charset="0"/>
                        </a:rPr>
                        <a:t>ONE LEG LOWER BODY LIFTS</a:t>
                      </a:r>
                      <a:endParaRPr lang="en-US" sz="16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Push Ups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Snatch</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Step Ups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Pull Ups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Snatch</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Side Lunge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Bent Over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One Arm DB Snatch</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DB Elevated Backward Lunge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Negetive Pull Ups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Forward Lunge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71577">
                <a:tc>
                  <a:txBody>
                    <a:bodyPr/>
                    <a:lstStyle/>
                    <a:p>
                      <a:pPr algn="ctr" fontAlgn="b"/>
                      <a:r>
                        <a:rPr lang="en-US" sz="1400" u="none" strike="noStrike">
                          <a:effectLst/>
                          <a:latin typeface="MidnightKernboy" pitchFamily="50" charset="0"/>
                        </a:rPr>
                        <a:t>DB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DB Elevated Split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500" b="1" u="none" strike="noStrike" dirty="0">
                          <a:effectLst/>
                          <a:latin typeface="MidnightKernboy" pitchFamily="50" charset="0"/>
                        </a:rPr>
                        <a:t>ONE ARM/BACK UPPER BODY LIFTS</a:t>
                      </a:r>
                      <a:endParaRPr lang="en-US" sz="15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One Arm DB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One Leg Leg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Bench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Clean +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Bulgarian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Incline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Clean +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DB Crossover Step</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Shoulder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Lateral Step Up</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Inverted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Seated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83385">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600" b="1" u="none" strike="noStrike" dirty="0">
                          <a:effectLst/>
                          <a:latin typeface="MidnightKernboy" pitchFamily="50" charset="0"/>
                        </a:rPr>
                        <a:t>HAMSTRING / LOW BACK LIFTS</a:t>
                      </a:r>
                      <a:endParaRPr lang="en-US" sz="16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Lat Pulldown</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RDL</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Glute Ham Raise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Seated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dirty="0">
                          <a:effectLst/>
                          <a:latin typeface="MidnightKernboy" pitchFamily="50" charset="0"/>
                        </a:rPr>
                        <a:t> </a:t>
                      </a:r>
                      <a:endParaRPr lang="en-US" sz="1400" b="1" i="0" u="none" strike="noStrike" dirty="0">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Physio Ball Leg Curl</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Lat Pulldown </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Good Morning</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Upright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Negetive Glute Ham Raise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Medicine Ball Hip Raise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59769">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Leg Curl (Machine)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dirty="0">
                          <a:effectLst/>
                          <a:latin typeface="MidnightKernboy" pitchFamily="50" charset="0"/>
                        </a:rPr>
                        <a:t> </a:t>
                      </a:r>
                      <a:endParaRPr lang="en-US" sz="1400" b="1" i="0" u="none" strike="noStrike" dirty="0">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 xmlns:p14="http://schemas.microsoft.com/office/powerpoint/2010/main" val="9142978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30962"/>
          </a:xfrm>
        </p:spPr>
        <p:txBody>
          <a:bodyPr>
            <a:normAutofit/>
          </a:bodyPr>
          <a:lstStyle/>
          <a:p>
            <a:r>
              <a:rPr lang="en-US" sz="48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MAX SHEET</a:t>
            </a:r>
            <a:endParaRPr lang="en-US" sz="4800" dirty="0">
              <a:latin typeface="CCSU" pitchFamily="2"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152406" y="304796"/>
          <a:ext cx="8686785" cy="6358459"/>
        </p:xfrm>
        <a:graphic>
          <a:graphicData uri="http://schemas.openxmlformats.org/drawingml/2006/table">
            <a:tbl>
              <a:tblPr/>
              <a:tblGrid>
                <a:gridCol w="106998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gridCol w="238025"/>
              </a:tblGrid>
              <a:tr h="214797">
                <a:tc>
                  <a:txBody>
                    <a:bodyPr/>
                    <a:lstStyle/>
                    <a:p>
                      <a:pPr algn="l" fontAlgn="b"/>
                      <a:r>
                        <a:rPr lang="en-US" sz="800" b="0" i="0" u="none" strike="noStrike">
                          <a:solidFill>
                            <a:srgbClr val="000000"/>
                          </a:solidFill>
                          <a:latin typeface="Arial Narrow"/>
                        </a:rPr>
                        <a:t> </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4">
                  <a:txBody>
                    <a:bodyPr/>
                    <a:lstStyle/>
                    <a:p>
                      <a:pPr algn="ctr" fontAlgn="b"/>
                      <a:r>
                        <a:rPr lang="en-US" sz="800" b="1" i="0" u="none" strike="noStrike">
                          <a:solidFill>
                            <a:srgbClr val="000000"/>
                          </a:solidFill>
                          <a:latin typeface="Arial Rounded MT Bold"/>
                        </a:rPr>
                        <a:t>CLEAN</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SQUAT </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FRONT SQUAT/BOX</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PUSH PRESS</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BENCH           </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DEADLIFT</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INCLINE</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SHOULER</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182977">
                <a:tc>
                  <a:txBody>
                    <a:bodyPr/>
                    <a:lstStyle/>
                    <a:p>
                      <a:pPr algn="ctr" fontAlgn="b"/>
                      <a:r>
                        <a:rPr lang="en-US" sz="800" b="0" i="0" u="none" strike="noStrike">
                          <a:solidFill>
                            <a:srgbClr val="000000"/>
                          </a:solidFill>
                          <a:latin typeface="Arial Rounded MT Bold"/>
                        </a:rPr>
                        <a:t>MAX CHART</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977">
                <a:tc>
                  <a:txBody>
                    <a:bodyPr/>
                    <a:lstStyle/>
                    <a:p>
                      <a:pPr algn="ctr" fontAlgn="b"/>
                      <a:r>
                        <a:rPr lang="en-US" sz="800" b="0" i="0" u="none" strike="noStrike">
                          <a:solidFill>
                            <a:srgbClr val="000000"/>
                          </a:solidFill>
                          <a:latin typeface="Arial Rounded MT Bold"/>
                        </a:rPr>
                        <a:t>NAME</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813" marR="4813"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b"/>
                      <a:r>
                        <a:rPr lang="en-US" sz="800" b="1" i="0" u="none" strike="noStrike">
                          <a:solidFill>
                            <a:srgbClr val="000000"/>
                          </a:solidFill>
                          <a:latin typeface="Arial Narrow"/>
                        </a:rPr>
                        <a:t>0.0%</a:t>
                      </a:r>
                    </a:p>
                  </a:txBody>
                  <a:tcPr marL="4813" marR="4813" marT="481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813" marR="4813"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b"/>
                      <a:r>
                        <a:rPr lang="en-US" sz="800" b="1" i="0" u="none" strike="noStrike">
                          <a:solidFill>
                            <a:srgbClr val="000000"/>
                          </a:solidFill>
                          <a:latin typeface="Arial Narrow"/>
                        </a:rPr>
                        <a:t>0.0%</a:t>
                      </a:r>
                    </a:p>
                  </a:txBody>
                  <a:tcPr marL="4813" marR="4813" marT="481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813" marR="4813" marT="481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latin typeface="Arial Narrow"/>
                        </a:rPr>
                        <a:t> </a:t>
                      </a:r>
                    </a:p>
                  </a:txBody>
                  <a:tcPr marL="4813" marR="4813"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813" marR="4813" marT="481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800" b="1" i="0" u="none" strike="noStrike">
                          <a:solidFill>
                            <a:srgbClr val="000000"/>
                          </a:solidFill>
                          <a:latin typeface="Arial Narrow"/>
                        </a:rPr>
                        <a:t> </a:t>
                      </a:r>
                    </a:p>
                  </a:txBody>
                  <a:tcPr marL="4813" marR="4813"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b"/>
                      <a:r>
                        <a:rPr lang="en-US" sz="800" b="1" i="0" u="none" strike="noStrike">
                          <a:solidFill>
                            <a:srgbClr val="000000"/>
                          </a:solidFill>
                          <a:latin typeface="Arial Narrow"/>
                        </a:rPr>
                        <a:t>0.0%</a:t>
                      </a:r>
                    </a:p>
                  </a:txBody>
                  <a:tcPr marL="4813" marR="4813" marT="481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Berube, Matt</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195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315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155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315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160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115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Boles, Elijah</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225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350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260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205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350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355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280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185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Boyd-Carter, Keith</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195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355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155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225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315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190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130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*Budd, Ryan</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195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405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270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135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205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395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164</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95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Hopper, Dan</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410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245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135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245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365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196</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130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Lewis, Harry</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220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360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280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165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280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335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224</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145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Lindblom, Nick</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190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285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145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195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275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156</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Radden, Aaron</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215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370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250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145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235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345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188</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125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*Savvidou, Chris</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225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365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245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185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225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400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190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160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Trifone, Nick</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215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305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220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150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160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ctr" fontAlgn="b"/>
                      <a:r>
                        <a:rPr lang="en-US" sz="800" b="0" i="0" u="none" strike="noStrike">
                          <a:solidFill>
                            <a:srgbClr val="000000"/>
                          </a:solidFill>
                          <a:latin typeface="Arial Narrow"/>
                        </a:rPr>
                        <a:t> </a:t>
                      </a:r>
                    </a:p>
                  </a:txBody>
                  <a:tcPr marL="4813" marR="4813" marT="481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a:rPr>
                        <a:t> </a:t>
                      </a:r>
                    </a:p>
                  </a:txBody>
                  <a:tcPr marL="4813" marR="4813" marT="481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 </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 </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 </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 </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 </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2308">
                <a:tc>
                  <a:txBody>
                    <a:bodyPr/>
                    <a:lstStyle/>
                    <a:p>
                      <a:pPr algn="l" fontAlgn="b"/>
                      <a:r>
                        <a:rPr lang="en-US" sz="800" b="1" i="0" u="none" strike="noStrike">
                          <a:solidFill>
                            <a:srgbClr val="000000"/>
                          </a:solidFill>
                          <a:latin typeface="Arial"/>
                        </a:rPr>
                        <a:t>Allien, Shamone</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225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120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140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130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225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80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Dombroski, Rachel</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125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120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205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80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*Edge, Dara</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145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265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155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135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250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108</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85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Lomotey, Nablissa</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180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120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130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125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230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60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McGuire, Kate</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195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145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90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195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88</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Meeks, Ahj</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170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125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90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170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84</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65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Sanjurjo, Amy</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120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130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230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84</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308">
                <a:tc>
                  <a:txBody>
                    <a:bodyPr/>
                    <a:lstStyle/>
                    <a:p>
                      <a:pPr algn="l" fontAlgn="b"/>
                      <a:r>
                        <a:rPr lang="en-US" sz="800" b="1" i="0" u="none" strike="noStrike">
                          <a:solidFill>
                            <a:srgbClr val="000000"/>
                          </a:solidFill>
                          <a:latin typeface="Arial"/>
                        </a:rPr>
                        <a:t>Staple, Shanakaye</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75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150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110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85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155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80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latin typeface="Arial Narrow"/>
                        </a:rPr>
                        <a:t>0</a:t>
                      </a:r>
                    </a:p>
                  </a:txBody>
                  <a:tcPr marL="4813" marR="4813" marT="48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304794" y="228602"/>
          <a:ext cx="8610615" cy="6502194"/>
        </p:xfrm>
        <a:graphic>
          <a:graphicData uri="http://schemas.openxmlformats.org/drawingml/2006/table">
            <a:tbl>
              <a:tblPr/>
              <a:tblGrid>
                <a:gridCol w="1060599"/>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gridCol w="235938"/>
              </a:tblGrid>
              <a:tr h="146487">
                <a:tc>
                  <a:txBody>
                    <a:bodyPr/>
                    <a:lstStyle/>
                    <a:p>
                      <a:pPr algn="l" fontAlgn="b"/>
                      <a:r>
                        <a:rPr lang="en-US" sz="800" b="0"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4">
                  <a:txBody>
                    <a:bodyPr/>
                    <a:lstStyle/>
                    <a:p>
                      <a:pPr algn="ctr" fontAlgn="b"/>
                      <a:r>
                        <a:rPr lang="en-US" sz="800" b="1" i="0" u="none" strike="noStrike">
                          <a:solidFill>
                            <a:srgbClr val="000000"/>
                          </a:solidFill>
                          <a:latin typeface="Arial Rounded MT Bold"/>
                        </a:rPr>
                        <a:t>CLEAN</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BACK SQUAT</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FRONT SQUAT</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PUSH PRESS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BENCHPRESS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SNATCH</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INCLINE</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SHOULDER PRESS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146487">
                <a:tc>
                  <a:txBody>
                    <a:bodyPr/>
                    <a:lstStyle/>
                    <a:p>
                      <a:pPr algn="ctr" fontAlgn="b"/>
                      <a:r>
                        <a:rPr lang="en-US" sz="800" b="0" i="0" u="none" strike="noStrike">
                          <a:solidFill>
                            <a:srgbClr val="000000"/>
                          </a:solidFill>
                          <a:latin typeface="Arial Rounded MT Bold"/>
                        </a:rPr>
                        <a:t>MAX CHART</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487">
                <a:tc>
                  <a:txBody>
                    <a:bodyPr/>
                    <a:lstStyle/>
                    <a:p>
                      <a:pPr algn="ctr" fontAlgn="b"/>
                      <a:r>
                        <a:rPr lang="en-US" sz="800" b="0" i="0" u="none" strike="noStrike">
                          <a:solidFill>
                            <a:srgbClr val="000000"/>
                          </a:solidFill>
                          <a:latin typeface="Arial Rounded MT Bold"/>
                        </a:rPr>
                        <a:t>NAME</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044" marR="4044" marT="40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b"/>
                      <a:r>
                        <a:rPr lang="en-US" sz="800" b="1" i="0" u="none" strike="noStrike">
                          <a:solidFill>
                            <a:srgbClr val="000000"/>
                          </a:solidFill>
                          <a:latin typeface="Arial Narrow"/>
                        </a:rPr>
                        <a:t>0.0%</a:t>
                      </a:r>
                    </a:p>
                  </a:txBody>
                  <a:tcPr marL="4044" marR="4044" marT="404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044" marR="4044" marT="40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b"/>
                      <a:r>
                        <a:rPr lang="en-US" sz="800" b="1" i="0" u="none" strike="noStrike">
                          <a:solidFill>
                            <a:srgbClr val="000000"/>
                          </a:solidFill>
                          <a:latin typeface="Arial Narrow"/>
                        </a:rPr>
                        <a:t>0.0%</a:t>
                      </a:r>
                    </a:p>
                  </a:txBody>
                  <a:tcPr marL="4044" marR="4044" marT="404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latin typeface="Arial Narrow"/>
                        </a:rPr>
                        <a:t> </a:t>
                      </a:r>
                    </a:p>
                  </a:txBody>
                  <a:tcPr marL="4044" marR="4044" marT="40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044" marR="4044" marT="404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800" b="1" i="0" u="none" strike="noStrike">
                          <a:solidFill>
                            <a:srgbClr val="000000"/>
                          </a:solidFill>
                          <a:latin typeface="Arial Narrow"/>
                        </a:rPr>
                        <a:t> </a:t>
                      </a:r>
                    </a:p>
                  </a:txBody>
                  <a:tcPr marL="4044" marR="4044" marT="40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044" marR="4044" marT="404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A. Greg</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140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315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236.3</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105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220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98</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165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*F. Jamal</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150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350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262.5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105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210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105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157.5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L. Zach</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a:rPr>
                        <a:t>135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a:rPr>
                        <a:t>225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168.8</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a:rPr>
                        <a:t>105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a:rPr>
                        <a:t>185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a:rPr>
                        <a:t>94.5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138.8</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85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8389">
                <a:tc>
                  <a:txBody>
                    <a:bodyPr/>
                    <a:lstStyle/>
                    <a:p>
                      <a:pPr algn="l" fontAlgn="b"/>
                      <a:r>
                        <a:rPr lang="en-US" sz="800" b="1" i="0" u="none" strike="noStrike">
                          <a:solidFill>
                            <a:srgbClr val="000000"/>
                          </a:solidFill>
                          <a:latin typeface="Arial"/>
                        </a:rPr>
                        <a:t>*W. Jordan</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230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345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258.8</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115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235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161</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176.3</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95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0"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endParaRPr lang="en-US" sz="800" b="1" i="0" u="none" strike="noStrike">
                        <a:solidFill>
                          <a:srgbClr val="000000"/>
                        </a:solidFill>
                        <a:latin typeface="Arial Narrow"/>
                      </a:endParaRP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0"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0"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endParaRPr lang="en-US" sz="800" b="1" i="0" u="none" strike="noStrike">
                        <a:solidFill>
                          <a:srgbClr val="000000"/>
                        </a:solidFill>
                        <a:latin typeface="Arial Narrow"/>
                      </a:endParaRP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0"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0"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0"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endParaRPr lang="en-US" sz="800" b="1" i="0" u="none" strike="noStrike">
                        <a:solidFill>
                          <a:srgbClr val="000000"/>
                        </a:solidFill>
                        <a:latin typeface="Arial Narrow"/>
                      </a:endParaRP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0"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ctr" fontAlgn="b"/>
                      <a:r>
                        <a:rPr lang="en-US" sz="800" b="0" i="0" u="none" strike="noStrike">
                          <a:solidFill>
                            <a:srgbClr val="000000"/>
                          </a:solidFill>
                          <a:latin typeface="Arial Narrow"/>
                        </a:rPr>
                        <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b"/>
                      <a:r>
                        <a:rPr lang="en-US" sz="800" b="1" i="0" u="none" strike="noStrike">
                          <a:solidFill>
                            <a:srgbClr val="000000"/>
                          </a:solidFill>
                          <a:latin typeface="Arial Narrow"/>
                        </a:rPr>
                        <a:t>JUMP SHRUG</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Narrow"/>
                        </a:rPr>
                        <a:t>SQUAT </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Narrow"/>
                        </a:rPr>
                        <a:t>FRONT SQUAT</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Narrow"/>
                        </a:rPr>
                        <a:t>PUSH PRESS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Narrow"/>
                        </a:rPr>
                        <a:t>BENCH PRESS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Narrow"/>
                        </a:rPr>
                        <a:t>SNATCH</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Narrow"/>
                        </a:rPr>
                        <a:t>INCLINE</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Narrow"/>
                        </a:rPr>
                        <a:t>SHOULDER PRESS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248389">
                <a:tc>
                  <a:txBody>
                    <a:bodyPr/>
                    <a:lstStyle/>
                    <a:p>
                      <a:pPr algn="l" fontAlgn="b"/>
                      <a:r>
                        <a:rPr lang="en-US" sz="800" b="1" i="0" u="none" strike="noStrike">
                          <a:solidFill>
                            <a:srgbClr val="000000"/>
                          </a:solidFill>
                          <a:latin typeface="Arial"/>
                        </a:rPr>
                        <a:t>B. Meghan</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145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108.8</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65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D. Shavonne</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155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116.3</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95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76</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65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D. Jess</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95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135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101.3</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90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95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66.5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76</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75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*D. Chantelle</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135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85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95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77</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76</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70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H. Olivia</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85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160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120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85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59.5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68</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65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H. Erin</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205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153.8</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90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73.5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88</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75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M. Tyler</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95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200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150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66.5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64</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65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M. Jenean</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60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140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105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85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42</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68</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65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P. Aneta</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135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95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125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77</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*S. Alessandra</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85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160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120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59.5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92</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65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*S. Ronea</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160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120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95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84</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389">
                <a:tc>
                  <a:txBody>
                    <a:bodyPr/>
                    <a:lstStyle/>
                    <a:p>
                      <a:pPr algn="l" fontAlgn="b"/>
                      <a:r>
                        <a:rPr lang="en-US" sz="800" b="1" i="0" u="none" strike="noStrike">
                          <a:solidFill>
                            <a:srgbClr val="000000"/>
                          </a:solidFill>
                          <a:latin typeface="Arial"/>
                        </a:rPr>
                        <a:t>S. Shanakaye</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155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116.3</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105</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044" marR="4044" marT="4044"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latin typeface="Arial Narrow"/>
                        </a:rPr>
                        <a:t>0</a:t>
                      </a:r>
                    </a:p>
                  </a:txBody>
                  <a:tcPr marL="4044" marR="4044" marT="4044"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0515954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TotalTime>
  <Words>5629</Words>
  <Application>Microsoft Office PowerPoint</Application>
  <PresentationFormat>On-screen Show (4:3)</PresentationFormat>
  <Paragraphs>4259</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BLUE DEVIL TRACK AND FIELD </vt:lpstr>
      <vt:lpstr>INTRODUCTION</vt:lpstr>
      <vt:lpstr>BLUE DEVILS:  Over the course of the next 16 weeks, you will have the opportunity to improve your physical and mental conditioning. Without the added pressure of classes, you will be able to focus all of your attention on training for the upcoming season. The summer is vital in preparation to increase your strength, agility, speed, and power.  DO NOT let all of your hard work from the spring semester go to waste.  The following is a packet that includes your summer lifting. The warm-up given should be done prior to lifting. The nutrition program is given on the main page of the strength and conditioning site. There are recovery weeks given every 4 weeks. These lifts are meant to allow the body to recover and prepare for the next training cycle.  When you return in the fall we will be testing the following in the weight room: Vertical Jump, Back Squat, Clean, Bench Press.  I expect improvements on each test and nothing less, no excuses.  Push yourselves hard, good luck, and have a safe and fun summer.   Contact me if you have any questions about the program or exercise variations.  (608) 225-2750  </vt:lpstr>
      <vt:lpstr>TESTING PROCEDURES</vt:lpstr>
      <vt:lpstr>DYNAMIC WARM-UP &amp; CORE/LOW BACK EXERCISES</vt:lpstr>
      <vt:lpstr>Slide 6</vt:lpstr>
      <vt:lpstr>Slide 7</vt:lpstr>
      <vt:lpstr>SUMMER LIFTING PROGRAM</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ALTERNATIVE EXERCISE LIST</vt:lpstr>
      <vt:lpstr>Slide 26</vt:lpstr>
      <vt:lpstr>MAX SHEET</vt:lpstr>
      <vt:lpstr>Slide 28</vt:lpstr>
      <vt:lpstr>Slide 29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DEVIL WOMEN’S VOLLEYBALL </dc:title>
  <dc:creator>test</dc:creator>
  <cp:lastModifiedBy>CCSU</cp:lastModifiedBy>
  <cp:revision>43</cp:revision>
  <dcterms:created xsi:type="dcterms:W3CDTF">2011-05-08T15:17:39Z</dcterms:created>
  <dcterms:modified xsi:type="dcterms:W3CDTF">2012-05-04T20:37:28Z</dcterms:modified>
</cp:coreProperties>
</file>