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3" r:id="rId5"/>
    <p:sldId id="274" r:id="rId6"/>
    <p:sldId id="275" r:id="rId7"/>
    <p:sldId id="276" r:id="rId8"/>
    <p:sldId id="277" r:id="rId9"/>
    <p:sldId id="281" r:id="rId10"/>
    <p:sldId id="282"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83" r:id="rId25"/>
    <p:sldId id="287" r:id="rId26"/>
    <p:sldId id="286" r:id="rId27"/>
    <p:sldId id="285" r:id="rId28"/>
    <p:sldId id="284" r:id="rId29"/>
    <p:sldId id="293" r:id="rId30"/>
    <p:sldId id="294" r:id="rId31"/>
    <p:sldId id="289" r:id="rId32"/>
    <p:sldId id="292" r:id="rId33"/>
    <p:sldId id="291" r:id="rId34"/>
    <p:sldId id="290" r:id="rId35"/>
    <p:sldId id="278" r:id="rId36"/>
    <p:sldId id="279" r:id="rId37"/>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0" d="100"/>
          <a:sy n="50" d="100"/>
        </p:scale>
        <p:origin x="-2094" y="-894"/>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70"/>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BB4695-973C-4D0C-BF9D-A64126A6D22D}"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E7ABD7-071E-48A5-BF48-2B48E49BFE3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BB4695-973C-4D0C-BF9D-A64126A6D22D}"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E7ABD7-071E-48A5-BF48-2B48E49BFE3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21"/>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BB4695-973C-4D0C-BF9D-A64126A6D22D}"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E7ABD7-071E-48A5-BF48-2B48E49BFE3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7"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2"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BB4695-973C-4D0C-BF9D-A64126A6D22D}" type="datetimeFigureOut">
              <a:rPr lang="en-US" smtClean="0"/>
              <a:pPr/>
              <a:t>5/4/2012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E7ABD7-071E-48A5-BF48-2B48E49BFE3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2"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2"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1"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1"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BB4695-973C-4D0C-BF9D-A64126A6D22D}" type="datetimeFigureOut">
              <a:rPr lang="en-US" smtClean="0"/>
              <a:pPr/>
              <a:t>5/4/2012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E7ABD7-071E-48A5-BF48-2B48E49BFE3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BB4695-973C-4D0C-BF9D-A64126A6D22D}" type="datetimeFigureOut">
              <a:rPr lang="en-US" smtClean="0"/>
              <a:pPr/>
              <a:t>5/4/2012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E7ABD7-071E-48A5-BF48-2B48E49BFE3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BB4695-973C-4D0C-BF9D-A64126A6D22D}" type="datetimeFigureOut">
              <a:rPr lang="en-US" smtClean="0"/>
              <a:pPr/>
              <a:t>5/4/2012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E7ABD7-071E-48A5-BF48-2B48E49BFE3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9" y="364070"/>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2" y="1913470"/>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BB4695-973C-4D0C-BF9D-A64126A6D22D}" type="datetimeFigureOut">
              <a:rPr lang="en-US" smtClean="0"/>
              <a:pPr/>
              <a:t>5/4/2012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E7ABD7-071E-48A5-BF48-2B48E49BFE3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BB4695-973C-4D0C-BF9D-A64126A6D22D}" type="datetimeFigureOut">
              <a:rPr lang="en-US" smtClean="0"/>
              <a:pPr/>
              <a:t>5/4/2012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E7ABD7-071E-48A5-BF48-2B48E49BFE3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BB4695-973C-4D0C-BF9D-A64126A6D22D}"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E7ABD7-071E-48A5-BF48-2B48E49BFE3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7"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BB4695-973C-4D0C-BF9D-A64126A6D22D}"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E7ABD7-071E-48A5-BF48-2B48E49BFE3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4"/>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7"/>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5BBB4695-973C-4D0C-BF9D-A64126A6D22D}" type="datetimeFigureOut">
              <a:rPr lang="en-US" smtClean="0"/>
              <a:pPr/>
              <a:t>5/4/2012</a:t>
            </a:fld>
            <a:endParaRPr lang="en-US"/>
          </a:p>
        </p:txBody>
      </p:sp>
      <p:sp>
        <p:nvSpPr>
          <p:cNvPr id="5" name="Footer Placeholder 4"/>
          <p:cNvSpPr>
            <a:spLocks noGrp="1"/>
          </p:cNvSpPr>
          <p:nvPr>
            <p:ph type="ftr" sz="quarter" idx="3"/>
          </p:nvPr>
        </p:nvSpPr>
        <p:spPr>
          <a:xfrm>
            <a:off x="2343150" y="8475137"/>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7"/>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11E7ABD7-071E-48A5-BF48-2B48E49BFE3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st_giampap@mail.ccsu.edu"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533401"/>
            <a:ext cx="5829300" cy="1960033"/>
          </a:xfrm>
        </p:spPr>
        <p:txBody>
          <a:bodyPr/>
          <a:lstStyle/>
          <a:p>
            <a:r>
              <a:rPr lang="en-US" dirty="0" smtClean="0">
                <a:latin typeface="CCSU" pitchFamily="2" charset="0"/>
              </a:rPr>
              <a:t>Blue Devil Throwers</a:t>
            </a:r>
            <a:endParaRPr lang="en-US" dirty="0">
              <a:latin typeface="CCSU" pitchFamily="2" charset="0"/>
            </a:endParaRPr>
          </a:p>
        </p:txBody>
      </p:sp>
      <p:sp>
        <p:nvSpPr>
          <p:cNvPr id="3" name="Subtitle 2"/>
          <p:cNvSpPr>
            <a:spLocks noGrp="1"/>
          </p:cNvSpPr>
          <p:nvPr>
            <p:ph type="subTitle" idx="1"/>
          </p:nvPr>
        </p:nvSpPr>
        <p:spPr>
          <a:xfrm>
            <a:off x="1066800" y="2590800"/>
            <a:ext cx="4800600" cy="2336800"/>
          </a:xfrm>
        </p:spPr>
        <p:txBody>
          <a:bodyPr/>
          <a:lstStyle/>
          <a:p>
            <a:r>
              <a:rPr lang="en-US" dirty="0" smtClean="0">
                <a:latin typeface="CCSU" pitchFamily="2" charset="0"/>
              </a:rPr>
              <a:t>Summer Program</a:t>
            </a:r>
          </a:p>
          <a:p>
            <a:r>
              <a:rPr lang="en-US" dirty="0" smtClean="0">
                <a:latin typeface="CCSU" pitchFamily="2" charset="0"/>
              </a:rPr>
              <a:t>Summer 2012</a:t>
            </a:r>
            <a:endParaRPr lang="en-US" dirty="0">
              <a:latin typeface="CCSU" pitchFamily="2" charset="0"/>
            </a:endParaRPr>
          </a:p>
        </p:txBody>
      </p:sp>
      <p:pic>
        <p:nvPicPr>
          <p:cNvPr id="5" name="Picture 4" descr="Small Strength Logo.JPG"/>
          <p:cNvPicPr>
            <a:picLocks noChangeAspect="1"/>
          </p:cNvPicPr>
          <p:nvPr/>
        </p:nvPicPr>
        <p:blipFill>
          <a:blip r:embed="rId2" cstate="print"/>
          <a:stretch>
            <a:fillRect/>
          </a:stretch>
        </p:blipFill>
        <p:spPr>
          <a:xfrm>
            <a:off x="1790700" y="4191000"/>
            <a:ext cx="3276600" cy="32766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 y="228601"/>
            <a:ext cx="6172200" cy="7939619"/>
          </a:xfrm>
        </p:spPr>
        <p:txBody>
          <a:bodyPr>
            <a:normAutofit fontScale="77500" lnSpcReduction="20000"/>
          </a:bodyPr>
          <a:lstStyle/>
          <a:p>
            <a:pPr>
              <a:buNone/>
            </a:pPr>
            <a:r>
              <a:rPr lang="en-US" dirty="0" smtClean="0"/>
              <a:t>Blue Devils,</a:t>
            </a:r>
          </a:p>
          <a:p>
            <a:pPr>
              <a:buNone/>
            </a:pPr>
            <a:endParaRPr lang="en-US" dirty="0" smtClean="0"/>
          </a:p>
          <a:p>
            <a:pPr>
              <a:buNone/>
            </a:pPr>
            <a:r>
              <a:rPr lang="en-US" dirty="0"/>
              <a:t>	</a:t>
            </a:r>
            <a:r>
              <a:rPr lang="en-US" dirty="0" smtClean="0"/>
              <a:t>Welcome to the summer, hopefully everyone did well on their exams and is ready to begin summer workouts. The following packets includes a core workout for every lift day, a 17 week lifting program, and a list of alternative lifts. The packets also includes a max sheet. To clearly see the max sheet increase the visibility to at least 130%. The program is designed to increase strength in preparation for the upcoming Fall. Also, there are videos of each exercise posted on the strength and conditioning website. If you are unsure of an exercise click on the video and it will show you how to perform the exercise. If you have any questions about the program please email me at </a:t>
            </a:r>
            <a:r>
              <a:rPr lang="en-US" dirty="0" smtClean="0">
                <a:hlinkClick r:id="rId2"/>
              </a:rPr>
              <a:t>st_giampap@mail.ccsu.edu</a:t>
            </a:r>
            <a:r>
              <a:rPr lang="en-US" dirty="0" smtClean="0"/>
              <a:t>. Have a great summer!</a:t>
            </a:r>
          </a:p>
          <a:p>
            <a:pPr>
              <a:buNone/>
            </a:pPr>
            <a:endParaRPr lang="en-US" dirty="0"/>
          </a:p>
          <a:p>
            <a:pPr>
              <a:buNone/>
            </a:pPr>
            <a:r>
              <a:rPr lang="en-US" dirty="0" smtClean="0"/>
              <a:t>				Sincerely,</a:t>
            </a:r>
          </a:p>
          <a:p>
            <a:pPr>
              <a:buNone/>
            </a:pPr>
            <a:r>
              <a:rPr lang="en-US" dirty="0"/>
              <a:t>	</a:t>
            </a:r>
            <a:r>
              <a:rPr lang="en-US" dirty="0" smtClean="0"/>
              <a:t>				Coach </a:t>
            </a:r>
            <a:r>
              <a:rPr lang="en-US" dirty="0" err="1" smtClean="0"/>
              <a:t>Giampa</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81000"/>
            <a:ext cx="6172200" cy="1524000"/>
          </a:xfrm>
        </p:spPr>
        <p:txBody>
          <a:bodyPr/>
          <a:lstStyle/>
          <a:p>
            <a:r>
              <a:rPr lang="en-US" dirty="0" smtClean="0">
                <a:latin typeface="CCSU" pitchFamily="2" charset="0"/>
              </a:rPr>
              <a:t>Abdominals/Low Back</a:t>
            </a:r>
            <a:endParaRPr lang="en-US" dirty="0">
              <a:latin typeface="CCSU" pitchFamily="2" charset="0"/>
            </a:endParaRPr>
          </a:p>
        </p:txBody>
      </p:sp>
      <p:pic>
        <p:nvPicPr>
          <p:cNvPr id="4" name="Picture 3" descr="Small Strength Logo.JPG"/>
          <p:cNvPicPr>
            <a:picLocks noChangeAspect="1"/>
          </p:cNvPicPr>
          <p:nvPr/>
        </p:nvPicPr>
        <p:blipFill>
          <a:blip r:embed="rId2" cstate="print"/>
          <a:stretch>
            <a:fillRect/>
          </a:stretch>
        </p:blipFill>
        <p:spPr>
          <a:xfrm>
            <a:off x="1844040" y="2819400"/>
            <a:ext cx="3169920" cy="316992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45720" y="91442"/>
          <a:ext cx="6766562" cy="9060291"/>
        </p:xfrm>
        <a:graphic>
          <a:graphicData uri="http://schemas.openxmlformats.org/drawingml/2006/table">
            <a:tbl>
              <a:tblPr/>
              <a:tblGrid>
                <a:gridCol w="558788"/>
                <a:gridCol w="558788"/>
                <a:gridCol w="558788"/>
                <a:gridCol w="1885904"/>
                <a:gridCol w="558788"/>
                <a:gridCol w="558788"/>
                <a:gridCol w="410358"/>
                <a:gridCol w="1676360"/>
              </a:tblGrid>
              <a:tr h="844907">
                <a:tc gridSpan="3">
                  <a:txBody>
                    <a:bodyPr/>
                    <a:lstStyle/>
                    <a:p>
                      <a:pPr algn="ctr" fontAlgn="b"/>
                      <a:r>
                        <a:rPr lang="en-US" sz="1500" b="1" i="0" u="none" strike="noStrike" dirty="0">
                          <a:latin typeface="Arial"/>
                        </a:rPr>
                        <a:t>Flexion/Extension</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1" i="0" u="none" strike="noStrike" dirty="0">
                          <a:latin typeface="Arial"/>
                        </a:rPr>
                        <a:t>Plank</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500" b="1" i="0" u="none" strike="noStrike" dirty="0">
                          <a:latin typeface="Arial"/>
                        </a:rPr>
                        <a:t>Rotation</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1" i="0" u="none" strike="noStrike" dirty="0">
                          <a:latin typeface="Arial"/>
                        </a:rPr>
                        <a:t>Low Back</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500" b="1" i="0" u="none" strike="noStrike" dirty="0">
                          <a:latin typeface="Arial"/>
                        </a:rPr>
                        <a:t>Choose 1</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1" i="0" u="none" strike="noStrike" dirty="0">
                          <a:latin typeface="Arial"/>
                        </a:rPr>
                        <a:t>Choose 1</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500" b="1" i="0" u="none" strike="noStrike" dirty="0">
                          <a:latin typeface="Arial"/>
                        </a:rPr>
                        <a:t>Choose 1: Perform</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1" i="0" u="none" strike="noStrike" dirty="0">
                          <a:latin typeface="Arial"/>
                        </a:rPr>
                        <a:t>Choose 1: Perform 15 reps</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a:txBody>
                    <a:bodyPr/>
                    <a:lstStyle/>
                    <a:p>
                      <a:pPr algn="l" fontAlgn="b"/>
                      <a:r>
                        <a:rPr lang="en-US" sz="16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dirty="0">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dirty="0">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600" b="1" i="0" u="none" strike="noStrike" dirty="0">
                          <a:latin typeface="Arial"/>
                        </a:rPr>
                        <a:t> </a:t>
                      </a:r>
                    </a:p>
                  </a:txBody>
                  <a:tcPr marL="5902" marR="5902" marT="59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500" b="1" i="0" u="none" strike="noStrike" dirty="0">
                          <a:latin typeface="Arial"/>
                        </a:rPr>
                        <a:t>Or Hold for :45</a:t>
                      </a:r>
                    </a:p>
                  </a:txBody>
                  <a:tcPr marL="5902" marR="5902" marT="59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500" b="0" i="0" u="none" strike="noStrike" dirty="0">
                          <a:latin typeface="Arial"/>
                        </a:rPr>
                        <a:t>Regular Crunch</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0" i="0" u="none" strike="noStrike" dirty="0">
                          <a:latin typeface="Arial"/>
                        </a:rPr>
                        <a:t>Side Plank Hold (Time)</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500" b="0" i="0" u="none" strike="noStrike">
                          <a:latin typeface="Arial"/>
                        </a:rPr>
                        <a:t>Russian Twist</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0" i="0" u="none" strike="noStrike">
                          <a:latin typeface="Arial"/>
                        </a:rPr>
                        <a:t>Dead Fish (Reps)</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500" b="0" i="0" u="none" strike="noStrike" dirty="0">
                          <a:latin typeface="Arial"/>
                        </a:rPr>
                        <a:t>Crossover Crunch</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0" i="0" u="none" strike="noStrike" dirty="0">
                          <a:latin typeface="Arial"/>
                        </a:rPr>
                        <a:t>Side Plank Leg Raises (Reps)</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500" b="0" i="0" u="none" strike="noStrike" dirty="0">
                          <a:latin typeface="Arial"/>
                        </a:rPr>
                        <a:t>Rocky Twist</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0" i="0" u="none" strike="noStrike">
                          <a:latin typeface="Arial"/>
                        </a:rPr>
                        <a:t>Dead Fish Hold (Time)</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500" b="0" i="0" u="none" strike="noStrike">
                          <a:latin typeface="Arial"/>
                        </a:rPr>
                        <a:t>Elevated Crossover Crunch</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0" i="0" u="none" strike="noStrike" dirty="0">
                          <a:latin typeface="Arial"/>
                        </a:rPr>
                        <a:t>Side Plank Leg Raise Hold (Time)</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500" b="0" i="0" u="none" strike="noStrike">
                          <a:latin typeface="Arial"/>
                        </a:rPr>
                        <a:t>Prisoner Twist</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0" i="0" u="none" strike="noStrike" dirty="0">
                          <a:latin typeface="Arial"/>
                        </a:rPr>
                        <a:t>Double Superman (Reps)</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500" b="0" i="0" u="none" strike="noStrike">
                          <a:latin typeface="Arial"/>
                        </a:rPr>
                        <a:t>Side Crunch</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0" i="0" u="none" strike="noStrike" dirty="0">
                          <a:latin typeface="Arial"/>
                        </a:rPr>
                        <a:t>Side Plank Hip Raises (Reps)</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500" b="0" i="0" u="none" strike="noStrike" dirty="0">
                          <a:latin typeface="Arial"/>
                        </a:rPr>
                        <a:t>Squirm</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0" i="0" u="none" strike="noStrike" dirty="0">
                          <a:latin typeface="Arial"/>
                        </a:rPr>
                        <a:t>Double Superman Hold (Time)</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500" b="0" i="0" u="none" strike="noStrike">
                          <a:latin typeface="Arial"/>
                        </a:rPr>
                        <a:t>Curl Through</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0" i="0" u="none" strike="noStrike">
                          <a:latin typeface="Arial"/>
                        </a:rPr>
                        <a:t>Side Plank Roll Unders/Hip Reach (Reps)</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dirty="0">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0" u="none" strike="noStrike" dirty="0">
                          <a:latin typeface="Arial"/>
                        </a:rPr>
                        <a:t>Cobra (Reps)</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500" b="0" i="0" u="none" strike="noStrike">
                          <a:latin typeface="Arial"/>
                        </a:rPr>
                        <a:t>Wrist Curl</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0" i="0" u="none" strike="noStrike">
                          <a:latin typeface="Arial"/>
                        </a:rPr>
                        <a:t>Front Plank Hold (Time)</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dirty="0">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0" u="none" strike="noStrike" dirty="0">
                          <a:latin typeface="Arial"/>
                        </a:rPr>
                        <a:t>Cobra Hold (Time)</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500" b="0" i="0" u="none" strike="noStrike">
                          <a:latin typeface="Arial"/>
                        </a:rPr>
                        <a:t>Butterfly Crunch</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0" i="0" u="none" strike="noStrike">
                          <a:latin typeface="Arial"/>
                        </a:rPr>
                        <a:t>Front Plank Arm Reach Hold (Time)</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0" u="none" strike="noStrike" dirty="0">
                          <a:latin typeface="Arial"/>
                        </a:rPr>
                        <a:t>Alternate Superman (Reps)</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0" u="none" strike="noStrike">
                          <a:latin typeface="Arial"/>
                        </a:rPr>
                        <a:t>Front Plank Arm Reaches (Reps)</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0" u="none" strike="noStrike" dirty="0">
                          <a:latin typeface="Arial"/>
                        </a:rPr>
                        <a:t>Hip Bridge (Reps)</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0" u="none" strike="noStrike">
                          <a:latin typeface="Arial"/>
                        </a:rPr>
                        <a:t>Front Plank Leg Raises (Reps)</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0" u="none" strike="noStrike" dirty="0">
                          <a:latin typeface="Arial"/>
                        </a:rPr>
                        <a:t>Single Leg Hip Bridge (Reps)</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0" u="none" strike="noStrike">
                          <a:latin typeface="Arial"/>
                        </a:rPr>
                        <a:t>Front Plank Leg Raise Hold (Time)</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0" u="none" strike="noStrike" dirty="0">
                          <a:latin typeface="Arial"/>
                        </a:rPr>
                        <a:t>Hip Bridge Hold (Time)</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1" y="91424"/>
          <a:ext cx="6766561" cy="9052612"/>
        </p:xfrm>
        <a:graphic>
          <a:graphicData uri="http://schemas.openxmlformats.org/drawingml/2006/table">
            <a:tbl>
              <a:tblPr/>
              <a:tblGrid>
                <a:gridCol w="1946703"/>
                <a:gridCol w="1090625"/>
                <a:gridCol w="750538"/>
                <a:gridCol w="1888070"/>
                <a:gridCol w="1090625"/>
              </a:tblGrid>
              <a:tr h="247987">
                <a:tc gridSpan="2">
                  <a:txBody>
                    <a:bodyPr/>
                    <a:lstStyle/>
                    <a:p>
                      <a:pPr algn="ctr" fontAlgn="b"/>
                      <a:r>
                        <a:rPr lang="en-US" sz="1600" b="1" i="0" u="none" strike="noStrike" dirty="0" smtClean="0">
                          <a:solidFill>
                            <a:srgbClr val="000000"/>
                          </a:solidFill>
                          <a:latin typeface="Calibri"/>
                        </a:rPr>
                        <a:t>Monday, May 21,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Tuesday,</a:t>
                      </a:r>
                      <a:r>
                        <a:rPr lang="en-US" sz="1600" b="1" i="0" u="none" strike="noStrike" baseline="0" dirty="0" smtClean="0">
                          <a:solidFill>
                            <a:srgbClr val="000000"/>
                          </a:solidFill>
                          <a:latin typeface="Calibri"/>
                        </a:rPr>
                        <a:t> May 22,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7">
                <a:tc>
                  <a:txBody>
                    <a:bodyPr/>
                    <a:lstStyle/>
                    <a:p>
                      <a:pPr algn="ctr" fontAlgn="b"/>
                      <a:r>
                        <a:rPr lang="en-US" sz="1600" b="1" i="0" u="none" strike="noStrike" dirty="0">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dirty="0">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7">
                <a:tc gridSpan="2">
                  <a:txBody>
                    <a:bodyPr/>
                    <a:lstStyle/>
                    <a:p>
                      <a:pPr algn="ctr" fontAlgn="b"/>
                      <a:r>
                        <a:rPr lang="en-US" sz="1600" b="1" i="0" u="none" strike="noStrike" dirty="0" smtClean="0">
                          <a:solidFill>
                            <a:srgbClr val="000000"/>
                          </a:solidFill>
                          <a:latin typeface="Calibri"/>
                        </a:rPr>
                        <a:t>Thursday, May 24,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 May 25,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7">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7">
                <a:tc gridSpan="2">
                  <a:txBody>
                    <a:bodyPr/>
                    <a:lstStyle/>
                    <a:p>
                      <a:pPr algn="ctr" fontAlgn="b"/>
                      <a:r>
                        <a:rPr lang="en-US" sz="1600" b="1" i="0" u="none" strike="noStrike" dirty="0" smtClean="0">
                          <a:solidFill>
                            <a:srgbClr val="000000"/>
                          </a:solidFill>
                          <a:latin typeface="Calibri"/>
                        </a:rPr>
                        <a:t>Monday, May 28,</a:t>
                      </a:r>
                      <a:r>
                        <a:rPr lang="en-US" sz="1600" b="1" i="0" u="none" strike="noStrike" baseline="0" dirty="0" smtClean="0">
                          <a:solidFill>
                            <a:srgbClr val="000000"/>
                          </a:solidFill>
                          <a:latin typeface="Calibri"/>
                        </a:rPr>
                        <a:t>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Tuesday, May 29,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7">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dirty="0">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7">
                <a:tc gridSpan="2">
                  <a:txBody>
                    <a:bodyPr/>
                    <a:lstStyle/>
                    <a:p>
                      <a:pPr algn="ctr" fontAlgn="b"/>
                      <a:r>
                        <a:rPr lang="en-US" sz="1600" b="1" i="0" u="none" strike="noStrike" dirty="0" smtClean="0">
                          <a:solidFill>
                            <a:srgbClr val="000000"/>
                          </a:solidFill>
                          <a:latin typeface="Calibri"/>
                        </a:rPr>
                        <a:t>Thursday, May 31,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 June 1,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7">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7">
                <a:tc gridSpan="2">
                  <a:txBody>
                    <a:bodyPr/>
                    <a:lstStyle/>
                    <a:p>
                      <a:pPr algn="ctr" fontAlgn="b"/>
                      <a:r>
                        <a:rPr lang="en-US" sz="1600" b="1" i="0" u="none" strike="noStrike" dirty="0" smtClean="0">
                          <a:solidFill>
                            <a:srgbClr val="000000"/>
                          </a:solidFill>
                          <a:latin typeface="Calibri"/>
                        </a:rPr>
                        <a:t>Monday, June 4,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Tuesday, June</a:t>
                      </a:r>
                      <a:r>
                        <a:rPr lang="en-US" sz="1600" b="1" i="0" u="none" strike="noStrike" baseline="0" dirty="0" smtClean="0">
                          <a:solidFill>
                            <a:srgbClr val="000000"/>
                          </a:solidFill>
                          <a:latin typeface="Calibri"/>
                        </a:rPr>
                        <a:t> 5, 2012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73067">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7">
                <a:tc gridSpan="2">
                  <a:txBody>
                    <a:bodyPr/>
                    <a:lstStyle/>
                    <a:p>
                      <a:pPr algn="ctr" fontAlgn="b"/>
                      <a:r>
                        <a:rPr lang="en-US" sz="1600" b="1" i="0" u="none" strike="noStrike" dirty="0" smtClean="0">
                          <a:solidFill>
                            <a:srgbClr val="000000"/>
                          </a:solidFill>
                          <a:latin typeface="Calibri"/>
                        </a:rPr>
                        <a:t>Thursday, June 7,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 June 8,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7">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1" y="91424"/>
          <a:ext cx="6766561" cy="9052612"/>
        </p:xfrm>
        <a:graphic>
          <a:graphicData uri="http://schemas.openxmlformats.org/drawingml/2006/table">
            <a:tbl>
              <a:tblPr/>
              <a:tblGrid>
                <a:gridCol w="1946703"/>
                <a:gridCol w="1090625"/>
                <a:gridCol w="750538"/>
                <a:gridCol w="1888070"/>
                <a:gridCol w="1090625"/>
              </a:tblGrid>
              <a:tr h="247987">
                <a:tc gridSpan="2">
                  <a:txBody>
                    <a:bodyPr/>
                    <a:lstStyle/>
                    <a:p>
                      <a:pPr algn="ctr" fontAlgn="b"/>
                      <a:r>
                        <a:rPr lang="en-US" sz="1600" b="1" i="0" u="none" strike="noStrike" dirty="0" smtClean="0">
                          <a:solidFill>
                            <a:srgbClr val="000000"/>
                          </a:solidFill>
                          <a:latin typeface="Calibri"/>
                        </a:rPr>
                        <a:t>Monday, June 11,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Wednesday, June 13,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7">
                <a:tc>
                  <a:txBody>
                    <a:bodyPr/>
                    <a:lstStyle/>
                    <a:p>
                      <a:pPr algn="ctr" fontAlgn="b"/>
                      <a:r>
                        <a:rPr lang="en-US" sz="1600" b="1" i="0" u="none" strike="noStrike" dirty="0">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dirty="0">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dirty="0">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dirty="0">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dirty="0">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7">
                <a:tc gridSpan="2">
                  <a:txBody>
                    <a:bodyPr/>
                    <a:lstStyle/>
                    <a:p>
                      <a:pPr algn="ctr" fontAlgn="b"/>
                      <a:r>
                        <a:rPr lang="en-US" sz="1600" b="1" i="0" u="none" strike="noStrike" dirty="0" smtClean="0">
                          <a:solidFill>
                            <a:srgbClr val="000000"/>
                          </a:solidFill>
                          <a:latin typeface="Calibri"/>
                        </a:rPr>
                        <a:t>Friday, June 15,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Monday, June 18,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7">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7">
                <a:tc gridSpan="2">
                  <a:txBody>
                    <a:bodyPr/>
                    <a:lstStyle/>
                    <a:p>
                      <a:pPr algn="ctr" fontAlgn="b"/>
                      <a:r>
                        <a:rPr lang="en-US" sz="1600" b="1" i="0" u="none" strike="noStrike" dirty="0" smtClean="0">
                          <a:solidFill>
                            <a:srgbClr val="000000"/>
                          </a:solidFill>
                          <a:latin typeface="Calibri"/>
                        </a:rPr>
                        <a:t>Tuesday, June 19,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Thursday, June 21,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7">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3067">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7">
                <a:tc gridSpan="2">
                  <a:txBody>
                    <a:bodyPr/>
                    <a:lstStyle/>
                    <a:p>
                      <a:pPr algn="ctr" fontAlgn="b"/>
                      <a:r>
                        <a:rPr lang="en-US" sz="1600" b="1" i="0" u="none" strike="noStrike" dirty="0" smtClean="0">
                          <a:solidFill>
                            <a:srgbClr val="000000"/>
                          </a:solidFill>
                          <a:latin typeface="Calibri"/>
                        </a:rPr>
                        <a:t>Friday, June 22,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Monday, June 25,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7">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7">
                <a:tc gridSpan="2">
                  <a:txBody>
                    <a:bodyPr/>
                    <a:lstStyle/>
                    <a:p>
                      <a:pPr algn="ctr" fontAlgn="b"/>
                      <a:r>
                        <a:rPr lang="en-US" sz="1600" b="1" i="0" u="none" strike="noStrike" dirty="0" smtClean="0">
                          <a:solidFill>
                            <a:srgbClr val="000000"/>
                          </a:solidFill>
                          <a:latin typeface="Calibri"/>
                        </a:rPr>
                        <a:t>Tuesday, June 26,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Thursday, June 28,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7">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7">
                <a:tc gridSpan="2">
                  <a:txBody>
                    <a:bodyPr/>
                    <a:lstStyle/>
                    <a:p>
                      <a:pPr algn="ctr" fontAlgn="b"/>
                      <a:r>
                        <a:rPr lang="en-US" sz="1600" b="1" i="0" u="none" strike="noStrike" dirty="0" smtClean="0">
                          <a:solidFill>
                            <a:srgbClr val="000000"/>
                          </a:solidFill>
                          <a:latin typeface="Calibri"/>
                        </a:rPr>
                        <a:t>Friday, June 29,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Monday,</a:t>
                      </a:r>
                      <a:r>
                        <a:rPr lang="en-US" sz="1600" b="1" i="0" u="none" strike="noStrike" baseline="0" dirty="0" smtClean="0">
                          <a:solidFill>
                            <a:srgbClr val="000000"/>
                          </a:solidFill>
                          <a:latin typeface="Calibri"/>
                        </a:rPr>
                        <a:t> July 2,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7">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1:15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30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91440"/>
          <a:ext cx="6766560" cy="9052560"/>
        </p:xfrm>
        <a:graphic>
          <a:graphicData uri="http://schemas.openxmlformats.org/drawingml/2006/table">
            <a:tbl>
              <a:tblPr/>
              <a:tblGrid>
                <a:gridCol w="1946704"/>
                <a:gridCol w="1090625"/>
                <a:gridCol w="750537"/>
                <a:gridCol w="1888069"/>
                <a:gridCol w="1090625"/>
              </a:tblGrid>
              <a:tr h="251460">
                <a:tc gridSpan="2">
                  <a:txBody>
                    <a:bodyPr/>
                    <a:lstStyle/>
                    <a:p>
                      <a:pPr algn="ctr" fontAlgn="b"/>
                      <a:r>
                        <a:rPr lang="en-US" sz="1600" b="1" i="0" u="none" strike="noStrike" dirty="0" smtClean="0">
                          <a:solidFill>
                            <a:srgbClr val="000000"/>
                          </a:solidFill>
                          <a:latin typeface="Calibri"/>
                        </a:rPr>
                        <a:t>Tuesday, July</a:t>
                      </a:r>
                      <a:r>
                        <a:rPr lang="en-US" sz="1600" b="1" i="0" u="none" strike="noStrike" baseline="0" dirty="0" smtClean="0">
                          <a:solidFill>
                            <a:srgbClr val="000000"/>
                          </a:solidFill>
                          <a:latin typeface="Calibri"/>
                        </a:rPr>
                        <a:t> 3, 2012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Thursday, July 5,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1460">
                <a:tc>
                  <a:txBody>
                    <a:bodyPr/>
                    <a:lstStyle/>
                    <a:p>
                      <a:pPr algn="ctr" fontAlgn="b"/>
                      <a:r>
                        <a:rPr lang="en-US" sz="1600" b="1" i="0" u="none" strike="noStrike" dirty="0">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dirty="0">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1460">
                <a:tc gridSpan="2">
                  <a:txBody>
                    <a:bodyPr/>
                    <a:lstStyle/>
                    <a:p>
                      <a:pPr algn="ctr" fontAlgn="b"/>
                      <a:r>
                        <a:rPr lang="en-US" sz="1600" b="1" i="0" u="none" strike="noStrike" dirty="0" smtClean="0">
                          <a:solidFill>
                            <a:srgbClr val="000000"/>
                          </a:solidFill>
                          <a:latin typeface="Calibri"/>
                        </a:rPr>
                        <a:t>Friday, July 6,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Monday, July 9,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1460">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1460">
                <a:tc gridSpan="2">
                  <a:txBody>
                    <a:bodyPr/>
                    <a:lstStyle/>
                    <a:p>
                      <a:pPr algn="ctr" fontAlgn="b"/>
                      <a:r>
                        <a:rPr lang="en-US" sz="1600" b="1" i="0" u="none" strike="noStrike" dirty="0" smtClean="0">
                          <a:solidFill>
                            <a:srgbClr val="000000"/>
                          </a:solidFill>
                          <a:latin typeface="Calibri"/>
                        </a:rPr>
                        <a:t>Wednesday, July 11,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 July 13,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1460">
                <a:tc>
                  <a:txBody>
                    <a:bodyPr/>
                    <a:lstStyle/>
                    <a:p>
                      <a:pPr algn="ctr" fontAlgn="b"/>
                      <a:r>
                        <a:rPr lang="en-US" sz="1600" b="1" i="0" u="none" strike="noStrike">
                          <a:solidFill>
                            <a:srgbClr val="000000"/>
                          </a:solidFill>
                          <a:latin typeface="Calibri"/>
                        </a:rPr>
                        <a:t>Exercise</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Side Plank</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Flexion/Extension</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Rotation</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Low Back</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1460">
                <a:tc gridSpan="2">
                  <a:txBody>
                    <a:bodyPr/>
                    <a:lstStyle/>
                    <a:p>
                      <a:pPr algn="ctr" fontAlgn="b"/>
                      <a:r>
                        <a:rPr lang="en-US" sz="1600" b="1" i="0" u="none" strike="noStrike" dirty="0" smtClean="0">
                          <a:solidFill>
                            <a:srgbClr val="000000"/>
                          </a:solidFill>
                          <a:latin typeface="Calibri"/>
                        </a:rPr>
                        <a:t>Monday, July 16, 2012</a:t>
                      </a:r>
                      <a:endParaRPr lang="en-US" sz="1600" b="1" i="0" u="none" strike="noStrike" dirty="0">
                        <a:solidFill>
                          <a:srgbClr val="000000"/>
                        </a:solidFill>
                        <a:latin typeface="Calibri"/>
                      </a:endParaRP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Tuesday, July 17,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1460">
                <a:tc>
                  <a:txBody>
                    <a:bodyPr/>
                    <a:lstStyle/>
                    <a:p>
                      <a:pPr algn="ctr" fontAlgn="b"/>
                      <a:r>
                        <a:rPr lang="en-US" sz="1600" b="1" i="0" u="none" strike="noStrike">
                          <a:solidFill>
                            <a:srgbClr val="000000"/>
                          </a:solidFill>
                          <a:latin typeface="Calibri"/>
                        </a:rPr>
                        <a:t>Exercise</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Side Plank</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Flexion/Extension</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Rotation</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Low Back</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1460">
                <a:tc gridSpan="2">
                  <a:txBody>
                    <a:bodyPr/>
                    <a:lstStyle/>
                    <a:p>
                      <a:pPr algn="ctr" fontAlgn="b"/>
                      <a:r>
                        <a:rPr lang="en-US" sz="1600" b="1" i="0" u="none" strike="noStrike" dirty="0" smtClean="0">
                          <a:solidFill>
                            <a:srgbClr val="000000"/>
                          </a:solidFill>
                          <a:latin typeface="Calibri"/>
                        </a:rPr>
                        <a:t>Thursday, July 19, 2012</a:t>
                      </a:r>
                      <a:endParaRPr lang="en-US" sz="1600" b="1" i="0" u="none" strike="noStrike" dirty="0">
                        <a:solidFill>
                          <a:srgbClr val="000000"/>
                        </a:solidFill>
                        <a:latin typeface="Calibri"/>
                      </a:endParaRP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 July 20,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1460">
                <a:tc>
                  <a:txBody>
                    <a:bodyPr/>
                    <a:lstStyle/>
                    <a:p>
                      <a:pPr algn="ctr" fontAlgn="b"/>
                      <a:r>
                        <a:rPr lang="en-US" sz="1600" b="1" i="0" u="none" strike="noStrike">
                          <a:solidFill>
                            <a:srgbClr val="000000"/>
                          </a:solidFill>
                          <a:latin typeface="Calibri"/>
                        </a:rPr>
                        <a:t>Exercise</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Side Plank</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Flexion/Extension</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Rotation</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Low Back</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1460">
                <a:tc gridSpan="2">
                  <a:txBody>
                    <a:bodyPr/>
                    <a:lstStyle/>
                    <a:p>
                      <a:pPr algn="ctr" fontAlgn="b"/>
                      <a:r>
                        <a:rPr lang="en-US" sz="1600" b="1" i="0" u="none" strike="noStrike" dirty="0" smtClean="0">
                          <a:solidFill>
                            <a:srgbClr val="000000"/>
                          </a:solidFill>
                          <a:latin typeface="Calibri"/>
                        </a:rPr>
                        <a:t>Monday, July 23, 2012</a:t>
                      </a:r>
                      <a:endParaRPr lang="en-US" sz="1600" b="1" i="0" u="none" strike="noStrike" dirty="0">
                        <a:solidFill>
                          <a:srgbClr val="000000"/>
                        </a:solidFill>
                        <a:latin typeface="Calibri"/>
                      </a:endParaRP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Tuesday,</a:t>
                      </a:r>
                      <a:r>
                        <a:rPr lang="en-US" sz="1600" b="1" i="0" u="none" strike="noStrike" baseline="0" dirty="0" smtClean="0">
                          <a:solidFill>
                            <a:srgbClr val="000000"/>
                          </a:solidFill>
                          <a:latin typeface="Calibri"/>
                        </a:rPr>
                        <a:t> July 24,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1460">
                <a:tc>
                  <a:txBody>
                    <a:bodyPr/>
                    <a:lstStyle/>
                    <a:p>
                      <a:pPr algn="ctr" fontAlgn="b"/>
                      <a:r>
                        <a:rPr lang="en-US" sz="1600" b="1" i="0" u="none" strike="noStrike">
                          <a:solidFill>
                            <a:srgbClr val="000000"/>
                          </a:solidFill>
                          <a:latin typeface="Calibri"/>
                        </a:rPr>
                        <a:t>Exercise</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Flexion/Extension</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Front Plank</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Rotation</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Low Back</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1" y="-19"/>
          <a:ext cx="6858002" cy="9144000"/>
        </p:xfrm>
        <a:graphic>
          <a:graphicData uri="http://schemas.openxmlformats.org/drawingml/2006/table">
            <a:tbl>
              <a:tblPr/>
              <a:tblGrid>
                <a:gridCol w="2193501"/>
                <a:gridCol w="845689"/>
                <a:gridCol w="845689"/>
                <a:gridCol w="2127434"/>
                <a:gridCol w="845689"/>
              </a:tblGrid>
              <a:tr h="254000">
                <a:tc gridSpan="2">
                  <a:txBody>
                    <a:bodyPr/>
                    <a:lstStyle/>
                    <a:p>
                      <a:pPr algn="ctr" fontAlgn="b"/>
                      <a:r>
                        <a:rPr lang="en-US" sz="1600" b="1" i="0" u="none" strike="noStrike" dirty="0" smtClean="0">
                          <a:solidFill>
                            <a:srgbClr val="000000"/>
                          </a:solidFill>
                          <a:latin typeface="Calibri"/>
                        </a:rPr>
                        <a:t>Thursday, July 26, 2012</a:t>
                      </a:r>
                      <a:r>
                        <a:rPr lang="en-US" sz="1600" b="1" i="0" u="none" strike="noStrike" dirty="0">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 July 27, 2012</a:t>
                      </a:r>
                      <a:r>
                        <a:rPr lang="en-US" sz="1600" b="1" i="0" u="none" strike="noStrike" dirty="0">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4000">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4000">
                <a:tc gridSpan="2">
                  <a:txBody>
                    <a:bodyPr/>
                    <a:lstStyle/>
                    <a:p>
                      <a:pPr algn="ctr" fontAlgn="b"/>
                      <a:r>
                        <a:rPr lang="en-US" sz="1600" b="1" i="0" u="none" strike="noStrike" dirty="0">
                          <a:solidFill>
                            <a:srgbClr val="000000"/>
                          </a:solidFill>
                          <a:latin typeface="Calibri"/>
                        </a:rPr>
                        <a:t> </a:t>
                      </a:r>
                      <a:r>
                        <a:rPr lang="en-US" sz="1600" b="1" i="0" u="none" strike="noStrike" dirty="0" smtClean="0">
                          <a:solidFill>
                            <a:srgbClr val="000000"/>
                          </a:solidFill>
                          <a:latin typeface="Calibri"/>
                        </a:rPr>
                        <a:t>Monday,</a:t>
                      </a:r>
                      <a:r>
                        <a:rPr lang="en-US" sz="1600" b="1" i="0" u="none" strike="noStrike" baseline="0" dirty="0" smtClean="0">
                          <a:solidFill>
                            <a:srgbClr val="000000"/>
                          </a:solidFill>
                          <a:latin typeface="Calibri"/>
                        </a:rPr>
                        <a:t> July 30,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Tuesday,</a:t>
                      </a:r>
                      <a:r>
                        <a:rPr lang="en-US" sz="1600" b="1" i="0" u="none" strike="noStrike" baseline="0" dirty="0" smtClean="0">
                          <a:solidFill>
                            <a:srgbClr val="000000"/>
                          </a:solidFill>
                          <a:latin typeface="Calibri"/>
                        </a:rPr>
                        <a:t> July 31, 2012</a:t>
                      </a:r>
                      <a:r>
                        <a:rPr lang="en-US" sz="1600" b="1" i="0" u="none" strike="noStrike" dirty="0">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4000">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4000">
                <a:tc gridSpan="2">
                  <a:txBody>
                    <a:bodyPr/>
                    <a:lstStyle/>
                    <a:p>
                      <a:pPr algn="ctr" fontAlgn="b"/>
                      <a:r>
                        <a:rPr lang="en-US" sz="1600" b="1" i="0" u="none" strike="noStrike" dirty="0">
                          <a:solidFill>
                            <a:srgbClr val="000000"/>
                          </a:solidFill>
                          <a:latin typeface="Calibri"/>
                        </a:rPr>
                        <a:t> </a:t>
                      </a:r>
                      <a:r>
                        <a:rPr lang="en-US" sz="1600" b="1" i="0" u="none" strike="noStrike" dirty="0" smtClean="0">
                          <a:solidFill>
                            <a:srgbClr val="000000"/>
                          </a:solidFill>
                          <a:latin typeface="Calibri"/>
                        </a:rPr>
                        <a:t>Thursday, August</a:t>
                      </a:r>
                      <a:r>
                        <a:rPr lang="en-US" sz="1600" b="1" i="0" u="none" strike="noStrike" baseline="0" dirty="0" smtClean="0">
                          <a:solidFill>
                            <a:srgbClr val="000000"/>
                          </a:solidFill>
                          <a:latin typeface="Calibri"/>
                        </a:rPr>
                        <a:t> 2, 2012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 August</a:t>
                      </a:r>
                      <a:r>
                        <a:rPr lang="en-US" sz="1600" b="1" i="0" u="none" strike="noStrike" baseline="0" dirty="0" smtClean="0">
                          <a:solidFill>
                            <a:srgbClr val="000000"/>
                          </a:solidFill>
                          <a:latin typeface="Calibri"/>
                        </a:rPr>
                        <a:t> 3, 2012</a:t>
                      </a:r>
                      <a:r>
                        <a:rPr lang="en-US" sz="1600" b="1" i="0" u="none" strike="noStrike" dirty="0">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4000">
                <a:tc>
                  <a:txBody>
                    <a:bodyPr/>
                    <a:lstStyle/>
                    <a:p>
                      <a:pPr algn="ctr" fontAlgn="b"/>
                      <a:r>
                        <a:rPr lang="en-US" sz="1600" b="1" i="0" u="none" strike="noStrike">
                          <a:solidFill>
                            <a:srgbClr val="000000"/>
                          </a:solidFill>
                          <a:latin typeface="Calibri"/>
                        </a:rPr>
                        <a:t>Exercise</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Side Plank</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Flexion/Extension</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Rotation</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Low Back</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4000">
                <a:tc gridSpan="2">
                  <a:txBody>
                    <a:bodyPr/>
                    <a:lstStyle/>
                    <a:p>
                      <a:pPr algn="ctr" fontAlgn="b"/>
                      <a:r>
                        <a:rPr lang="en-US" sz="1600" b="1" i="0" u="none" strike="noStrike" dirty="0">
                          <a:solidFill>
                            <a:srgbClr val="000000"/>
                          </a:solidFill>
                          <a:latin typeface="Calibri"/>
                        </a:rPr>
                        <a:t> </a:t>
                      </a:r>
                      <a:r>
                        <a:rPr lang="en-US" sz="1600" b="1" i="0" u="none" strike="noStrike" dirty="0" smtClean="0">
                          <a:solidFill>
                            <a:srgbClr val="000000"/>
                          </a:solidFill>
                          <a:latin typeface="Calibri"/>
                        </a:rPr>
                        <a:t>Monday, August 6, 2012</a:t>
                      </a:r>
                      <a:endParaRPr lang="en-US" sz="1600" b="1" i="0" u="none" strike="noStrike" dirty="0">
                        <a:solidFill>
                          <a:srgbClr val="000000"/>
                        </a:solidFill>
                        <a:latin typeface="Calibri"/>
                      </a:endParaRP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Wednesday, August 8, 2012</a:t>
                      </a:r>
                      <a:r>
                        <a:rPr lang="en-US" sz="1600" b="1" i="0" u="none" strike="noStrike" dirty="0">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4000">
                <a:tc>
                  <a:txBody>
                    <a:bodyPr/>
                    <a:lstStyle/>
                    <a:p>
                      <a:pPr algn="ctr" fontAlgn="b"/>
                      <a:r>
                        <a:rPr lang="en-US" sz="1600" b="1" i="0" u="none" strike="noStrike">
                          <a:solidFill>
                            <a:srgbClr val="000000"/>
                          </a:solidFill>
                          <a:latin typeface="Calibri"/>
                        </a:rPr>
                        <a:t>Exercise</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Side Plank</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Flexion/Extension</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Rotation</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Low Back</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4000">
                <a:tc gridSpan="2">
                  <a:txBody>
                    <a:bodyPr/>
                    <a:lstStyle/>
                    <a:p>
                      <a:pPr algn="ctr" fontAlgn="b"/>
                      <a:r>
                        <a:rPr lang="en-US" sz="1600" b="1" i="0" u="none" strike="noStrike" dirty="0">
                          <a:solidFill>
                            <a:srgbClr val="000000"/>
                          </a:solidFill>
                          <a:latin typeface="Calibri"/>
                        </a:rPr>
                        <a:t> </a:t>
                      </a:r>
                      <a:r>
                        <a:rPr lang="en-US" sz="1600" b="1" i="0" u="none" strike="noStrike" dirty="0" smtClean="0">
                          <a:solidFill>
                            <a:srgbClr val="000000"/>
                          </a:solidFill>
                          <a:latin typeface="Calibri"/>
                        </a:rPr>
                        <a:t>Friday, August</a:t>
                      </a:r>
                      <a:r>
                        <a:rPr lang="en-US" sz="1600" b="1" i="0" u="none" strike="noStrike" baseline="0" dirty="0" smtClean="0">
                          <a:solidFill>
                            <a:srgbClr val="000000"/>
                          </a:solidFill>
                          <a:latin typeface="Calibri"/>
                        </a:rPr>
                        <a:t> 10, 2012</a:t>
                      </a:r>
                      <a:endParaRPr lang="en-US" sz="1600" b="1" i="0" u="none" strike="noStrike" dirty="0">
                        <a:solidFill>
                          <a:srgbClr val="000000"/>
                        </a:solidFill>
                        <a:latin typeface="Calibri"/>
                      </a:endParaRP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Monday, August 13, 2012</a:t>
                      </a:r>
                      <a:r>
                        <a:rPr lang="en-US" sz="1600" b="1" i="0" u="none" strike="noStrike" dirty="0">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4000">
                <a:tc>
                  <a:txBody>
                    <a:bodyPr/>
                    <a:lstStyle/>
                    <a:p>
                      <a:pPr algn="ctr" fontAlgn="b"/>
                      <a:r>
                        <a:rPr lang="en-US" sz="1600" b="1" i="0" u="none" strike="noStrike">
                          <a:solidFill>
                            <a:srgbClr val="000000"/>
                          </a:solidFill>
                          <a:latin typeface="Calibri"/>
                        </a:rPr>
                        <a:t>Exercise</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Side Plank</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Flexion/Extension</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Rotation</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Low Back</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4000">
                <a:tc gridSpan="2">
                  <a:txBody>
                    <a:bodyPr/>
                    <a:lstStyle/>
                    <a:p>
                      <a:pPr algn="ctr" fontAlgn="b"/>
                      <a:r>
                        <a:rPr lang="en-US" sz="1600" b="1" i="0" u="none" strike="noStrike" dirty="0">
                          <a:solidFill>
                            <a:srgbClr val="000000"/>
                          </a:solidFill>
                          <a:latin typeface="Calibri"/>
                        </a:rPr>
                        <a:t> </a:t>
                      </a:r>
                      <a:r>
                        <a:rPr lang="en-US" sz="1600" b="1" i="0" u="none" strike="noStrike" dirty="0" smtClean="0">
                          <a:solidFill>
                            <a:srgbClr val="000000"/>
                          </a:solidFill>
                          <a:latin typeface="Calibri"/>
                        </a:rPr>
                        <a:t>Tuesday, August</a:t>
                      </a:r>
                      <a:r>
                        <a:rPr lang="en-US" sz="1600" b="1" i="0" u="none" strike="noStrike" baseline="0" dirty="0" smtClean="0">
                          <a:solidFill>
                            <a:srgbClr val="000000"/>
                          </a:solidFill>
                          <a:latin typeface="Calibri"/>
                        </a:rPr>
                        <a:t> 14, 2012</a:t>
                      </a:r>
                      <a:endParaRPr lang="en-US" sz="1600" b="1" i="0" u="none" strike="noStrike" dirty="0">
                        <a:solidFill>
                          <a:srgbClr val="000000"/>
                        </a:solidFill>
                        <a:latin typeface="Calibri"/>
                      </a:endParaRP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a:solidFill>
                            <a:srgbClr val="000000"/>
                          </a:solidFill>
                          <a:latin typeface="Calibri"/>
                        </a:rPr>
                        <a:t> </a:t>
                      </a:r>
                      <a:r>
                        <a:rPr lang="en-US" sz="1600" b="1" i="0" u="none" strike="noStrike" dirty="0" smtClean="0">
                          <a:solidFill>
                            <a:srgbClr val="000000"/>
                          </a:solidFill>
                          <a:latin typeface="Calibri"/>
                        </a:rPr>
                        <a:t>Thursday, August 16,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4000">
                <a:tc>
                  <a:txBody>
                    <a:bodyPr/>
                    <a:lstStyle/>
                    <a:p>
                      <a:pPr algn="ctr" fontAlgn="b"/>
                      <a:r>
                        <a:rPr lang="en-US" sz="1600" b="1" i="0" u="none" strike="noStrike">
                          <a:solidFill>
                            <a:srgbClr val="000000"/>
                          </a:solidFill>
                          <a:latin typeface="Calibri"/>
                        </a:rPr>
                        <a:t>Exercise</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Flexion/Extension</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Front Plank</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Rotation</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Low Back</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 y="-19"/>
          <a:ext cx="6858002" cy="9144000"/>
        </p:xfrm>
        <a:graphic>
          <a:graphicData uri="http://schemas.openxmlformats.org/drawingml/2006/table">
            <a:tbl>
              <a:tblPr/>
              <a:tblGrid>
                <a:gridCol w="2193501"/>
                <a:gridCol w="845689"/>
                <a:gridCol w="845689"/>
                <a:gridCol w="2127434"/>
                <a:gridCol w="845689"/>
              </a:tblGrid>
              <a:tr h="254000">
                <a:tc gridSpan="2">
                  <a:txBody>
                    <a:bodyPr/>
                    <a:lstStyle/>
                    <a:p>
                      <a:pPr algn="ctr" fontAlgn="b"/>
                      <a:r>
                        <a:rPr lang="en-US" sz="1600" b="1" i="0" u="none" strike="noStrike" dirty="0" smtClean="0">
                          <a:solidFill>
                            <a:srgbClr val="000000"/>
                          </a:solidFill>
                          <a:latin typeface="Calibri"/>
                        </a:rPr>
                        <a:t>Friday, August 17, 2012</a:t>
                      </a:r>
                      <a:r>
                        <a:rPr lang="en-US" sz="1600" b="1" i="0" u="none" strike="noStrike" dirty="0">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Monday, August 20, 2012</a:t>
                      </a:r>
                      <a:r>
                        <a:rPr lang="en-US" sz="1600" b="1" i="0" u="none" strike="noStrike" dirty="0">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4000">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4000">
                <a:tc gridSpan="2">
                  <a:txBody>
                    <a:bodyPr/>
                    <a:lstStyle/>
                    <a:p>
                      <a:pPr algn="ctr" fontAlgn="b"/>
                      <a:r>
                        <a:rPr lang="en-US" sz="1600" b="1" i="0" u="none" strike="noStrike" dirty="0">
                          <a:solidFill>
                            <a:srgbClr val="000000"/>
                          </a:solidFill>
                          <a:latin typeface="Calibri"/>
                        </a:rPr>
                        <a:t> </a:t>
                      </a:r>
                      <a:r>
                        <a:rPr lang="en-US" sz="1600" b="1" i="0" u="none" strike="noStrike" dirty="0" smtClean="0">
                          <a:solidFill>
                            <a:srgbClr val="000000"/>
                          </a:solidFill>
                          <a:latin typeface="Calibri"/>
                        </a:rPr>
                        <a:t>Tuesday, August 21,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a:solidFill>
                            <a:srgbClr val="000000"/>
                          </a:solidFill>
                          <a:latin typeface="Calibri"/>
                        </a:rPr>
                        <a:t> </a:t>
                      </a:r>
                      <a:r>
                        <a:rPr lang="en-US" sz="1600" b="1" i="0" u="none" strike="noStrike" dirty="0" smtClean="0">
                          <a:solidFill>
                            <a:srgbClr val="000000"/>
                          </a:solidFill>
                          <a:latin typeface="Calibri"/>
                        </a:rPr>
                        <a:t>Thursday, August 23,</a:t>
                      </a:r>
                      <a:r>
                        <a:rPr lang="en-US" sz="1600" b="1" i="0" u="none" strike="noStrike" baseline="0" dirty="0" smtClean="0">
                          <a:solidFill>
                            <a:srgbClr val="000000"/>
                          </a:solidFill>
                          <a:latin typeface="Calibri"/>
                        </a:rPr>
                        <a:t>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4000">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4000">
                <a:tc gridSpan="2">
                  <a:txBody>
                    <a:bodyPr/>
                    <a:lstStyle/>
                    <a:p>
                      <a:pPr algn="ctr" fontAlgn="b"/>
                      <a:r>
                        <a:rPr lang="en-US" sz="1600" b="1" i="0" u="none" strike="noStrike" dirty="0">
                          <a:solidFill>
                            <a:srgbClr val="000000"/>
                          </a:solidFill>
                          <a:latin typeface="Calibri"/>
                        </a:rPr>
                        <a:t> </a:t>
                      </a:r>
                      <a:r>
                        <a:rPr lang="en-US" sz="1600" b="1" i="0" u="none" strike="noStrike" dirty="0" smtClean="0">
                          <a:solidFill>
                            <a:srgbClr val="000000"/>
                          </a:solidFill>
                          <a:latin typeface="Calibri"/>
                        </a:rPr>
                        <a:t>Friday, August 24,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Monday, August 27, 2012</a:t>
                      </a:r>
                      <a:r>
                        <a:rPr lang="en-US" sz="1600" b="1" i="0" u="none" strike="noStrike" dirty="0">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4000">
                <a:tc>
                  <a:txBody>
                    <a:bodyPr/>
                    <a:lstStyle/>
                    <a:p>
                      <a:pPr algn="ctr" fontAlgn="b"/>
                      <a:r>
                        <a:rPr lang="en-US" sz="1600" b="1" i="0" u="none" strike="noStrike">
                          <a:solidFill>
                            <a:srgbClr val="000000"/>
                          </a:solidFill>
                          <a:latin typeface="Calibri"/>
                        </a:rPr>
                        <a:t>Exercise</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Side Plank</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Flexion/Extension</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Rotation</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Low Back</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4000">
                <a:tc gridSpan="2">
                  <a:txBody>
                    <a:bodyPr/>
                    <a:lstStyle/>
                    <a:p>
                      <a:pPr algn="ctr" fontAlgn="b"/>
                      <a:r>
                        <a:rPr lang="en-US" sz="1600" b="1" i="0" u="none" strike="noStrike" dirty="0">
                          <a:solidFill>
                            <a:srgbClr val="000000"/>
                          </a:solidFill>
                          <a:latin typeface="Calibri"/>
                        </a:rPr>
                        <a:t> </a:t>
                      </a:r>
                      <a:r>
                        <a:rPr lang="en-US" sz="1600" b="1" i="0" u="none" strike="noStrike" dirty="0" smtClean="0">
                          <a:solidFill>
                            <a:srgbClr val="000000"/>
                          </a:solidFill>
                          <a:latin typeface="Calibri"/>
                        </a:rPr>
                        <a:t>Tuesday, August 28, 2012</a:t>
                      </a:r>
                      <a:endParaRPr lang="en-US" sz="1600" b="1" i="0" u="none" strike="noStrike" dirty="0">
                        <a:solidFill>
                          <a:srgbClr val="000000"/>
                        </a:solidFill>
                        <a:latin typeface="Calibri"/>
                      </a:endParaRP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Thursday, August 30, 2012</a:t>
                      </a:r>
                      <a:r>
                        <a:rPr lang="en-US" sz="1600" b="1" i="0" u="none" strike="noStrike" dirty="0">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4000">
                <a:tc>
                  <a:txBody>
                    <a:bodyPr/>
                    <a:lstStyle/>
                    <a:p>
                      <a:pPr algn="ctr" fontAlgn="b"/>
                      <a:r>
                        <a:rPr lang="en-US" sz="1600" b="1" i="0" u="none" strike="noStrike">
                          <a:solidFill>
                            <a:srgbClr val="000000"/>
                          </a:solidFill>
                          <a:latin typeface="Calibri"/>
                        </a:rPr>
                        <a:t>Exercise</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Side Plank</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Flexion/Extension</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Rotation</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Low Back</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4000">
                <a:tc gridSpan="2">
                  <a:txBody>
                    <a:bodyPr/>
                    <a:lstStyle/>
                    <a:p>
                      <a:pPr algn="ctr" fontAlgn="b"/>
                      <a:r>
                        <a:rPr lang="en-US" sz="1600" b="1" i="0" u="none" strike="noStrike" dirty="0">
                          <a:solidFill>
                            <a:srgbClr val="000000"/>
                          </a:solidFill>
                          <a:latin typeface="Calibri"/>
                        </a:rPr>
                        <a:t> </a:t>
                      </a:r>
                      <a:r>
                        <a:rPr lang="en-US" sz="1600" b="1" i="0" u="none" strike="noStrike" dirty="0" smtClean="0">
                          <a:solidFill>
                            <a:srgbClr val="000000"/>
                          </a:solidFill>
                          <a:latin typeface="Calibri"/>
                        </a:rPr>
                        <a:t>Friday, August 31, 2012</a:t>
                      </a:r>
                      <a:endParaRPr lang="en-US" sz="1600" b="1" i="0" u="none" strike="noStrike" dirty="0">
                        <a:solidFill>
                          <a:srgbClr val="000000"/>
                        </a:solidFill>
                        <a:latin typeface="Calibri"/>
                      </a:endParaRP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Monday, September 3, 2012</a:t>
                      </a:r>
                      <a:r>
                        <a:rPr lang="en-US" sz="1600" b="1" i="0" u="none" strike="noStrike" dirty="0">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4000">
                <a:tc>
                  <a:txBody>
                    <a:bodyPr/>
                    <a:lstStyle/>
                    <a:p>
                      <a:pPr algn="ctr" fontAlgn="b"/>
                      <a:r>
                        <a:rPr lang="en-US" sz="1600" b="1" i="0" u="none" strike="noStrike">
                          <a:solidFill>
                            <a:srgbClr val="000000"/>
                          </a:solidFill>
                          <a:latin typeface="Calibri"/>
                        </a:rPr>
                        <a:t>Exercise</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Side Plank</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Flexion/Extension</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Rotation</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Low Back</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4000">
                <a:tc gridSpan="2">
                  <a:txBody>
                    <a:bodyPr/>
                    <a:lstStyle/>
                    <a:p>
                      <a:pPr algn="ctr" fontAlgn="b"/>
                      <a:r>
                        <a:rPr lang="en-US" sz="1600" b="1" i="0" u="none" strike="noStrike" dirty="0">
                          <a:solidFill>
                            <a:srgbClr val="000000"/>
                          </a:solidFill>
                          <a:latin typeface="Calibri"/>
                        </a:rPr>
                        <a:t> </a:t>
                      </a:r>
                      <a:r>
                        <a:rPr lang="en-US" sz="1600" b="1" i="0" u="none" strike="noStrike" dirty="0" smtClean="0">
                          <a:solidFill>
                            <a:srgbClr val="000000"/>
                          </a:solidFill>
                          <a:latin typeface="Calibri"/>
                        </a:rPr>
                        <a:t>Wednesday, September 5, 2012</a:t>
                      </a:r>
                      <a:endParaRPr lang="en-US" sz="1600" b="1" i="0" u="none" strike="noStrike" dirty="0">
                        <a:solidFill>
                          <a:srgbClr val="000000"/>
                        </a:solidFill>
                        <a:latin typeface="Calibri"/>
                      </a:endParaRP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a:solidFill>
                            <a:srgbClr val="000000"/>
                          </a:solidFill>
                          <a:latin typeface="Calibri"/>
                        </a:rPr>
                        <a:t> </a:t>
                      </a:r>
                      <a:r>
                        <a:rPr lang="en-US" sz="1600" b="1" i="0" u="none" strike="noStrike" dirty="0" smtClean="0">
                          <a:solidFill>
                            <a:srgbClr val="000000"/>
                          </a:solidFill>
                          <a:latin typeface="Calibri"/>
                        </a:rPr>
                        <a:t>Friday, September 7,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4000">
                <a:tc>
                  <a:txBody>
                    <a:bodyPr/>
                    <a:lstStyle/>
                    <a:p>
                      <a:pPr algn="ctr" fontAlgn="b"/>
                      <a:r>
                        <a:rPr lang="en-US" sz="1600" b="1" i="0" u="none" strike="noStrike">
                          <a:solidFill>
                            <a:srgbClr val="000000"/>
                          </a:solidFill>
                          <a:latin typeface="Calibri"/>
                        </a:rPr>
                        <a:t>Exercise</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Flexion/Extension</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Front Plank</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Rotation</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Low Back</a:t>
                      </a:r>
                    </a:p>
                  </a:txBody>
                  <a:tcPr marL="4032" marR="4032" marT="40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0"/>
          <a:ext cx="6858000" cy="9144000"/>
        </p:xfrm>
        <a:graphic>
          <a:graphicData uri="http://schemas.openxmlformats.org/drawingml/2006/table">
            <a:tbl>
              <a:tblPr/>
              <a:tblGrid>
                <a:gridCol w="2193503"/>
                <a:gridCol w="845688"/>
                <a:gridCol w="845688"/>
                <a:gridCol w="2127433"/>
                <a:gridCol w="845688"/>
              </a:tblGrid>
              <a:tr h="762000">
                <a:tc gridSpan="2">
                  <a:txBody>
                    <a:bodyPr/>
                    <a:lstStyle/>
                    <a:p>
                      <a:pPr algn="ctr" fontAlgn="b"/>
                      <a:r>
                        <a:rPr lang="en-US" sz="1600" b="1" i="0" u="none" strike="noStrike" dirty="0" smtClean="0">
                          <a:solidFill>
                            <a:srgbClr val="000000"/>
                          </a:solidFill>
                          <a:latin typeface="Calibri"/>
                        </a:rPr>
                        <a:t>Monday, September 10, 2012</a:t>
                      </a:r>
                      <a:r>
                        <a:rPr lang="en-US" sz="1600" b="1" i="0" u="none" strike="noStrike" dirty="0">
                          <a:solidFill>
                            <a:srgbClr val="000000"/>
                          </a:solidFill>
                          <a:latin typeface="Calibri"/>
                        </a:rPr>
                        <a:t> </a:t>
                      </a:r>
                    </a:p>
                  </a:txBody>
                  <a:tcPr marL="8792" marR="8792" marT="879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Tuesday, September</a:t>
                      </a:r>
                      <a:r>
                        <a:rPr lang="en-US" sz="1600" b="1" i="0" u="none" strike="noStrike" baseline="0" dirty="0" smtClean="0">
                          <a:solidFill>
                            <a:srgbClr val="000000"/>
                          </a:solidFill>
                          <a:latin typeface="Calibri"/>
                        </a:rPr>
                        <a:t> 11, 2012</a:t>
                      </a:r>
                      <a:r>
                        <a:rPr lang="en-US" sz="1600" b="1" i="0" u="none" strike="noStrike" dirty="0">
                          <a:solidFill>
                            <a:srgbClr val="000000"/>
                          </a:solidFill>
                          <a:latin typeface="Calibri"/>
                        </a:rPr>
                        <a:t> </a:t>
                      </a: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762000">
                <a:tc>
                  <a:txBody>
                    <a:bodyPr/>
                    <a:lstStyle/>
                    <a:p>
                      <a:pPr algn="ctr" fontAlgn="b"/>
                      <a:r>
                        <a:rPr lang="en-US" sz="1600" b="1" i="0" u="none" strike="noStrike">
                          <a:solidFill>
                            <a:srgbClr val="000000"/>
                          </a:solidFill>
                          <a:latin typeface="Calibri"/>
                        </a:rPr>
                        <a:t>Exercise</a:t>
                      </a:r>
                    </a:p>
                  </a:txBody>
                  <a:tcPr marL="8792" marR="8792" marT="879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8792" marR="8792" marT="879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2000">
                <a:tc>
                  <a:txBody>
                    <a:bodyPr/>
                    <a:lstStyle/>
                    <a:p>
                      <a:pPr algn="l" fontAlgn="b"/>
                      <a:r>
                        <a:rPr lang="en-US" sz="1600" b="1" i="0" u="none" strike="noStrike">
                          <a:solidFill>
                            <a:srgbClr val="000000"/>
                          </a:solidFill>
                          <a:latin typeface="Calibri"/>
                        </a:rPr>
                        <a:t>Side Plank</a:t>
                      </a:r>
                    </a:p>
                  </a:txBody>
                  <a:tcPr marL="8792" marR="8792" marT="879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8792" marR="8792" marT="879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2000">
                <a:tc>
                  <a:txBody>
                    <a:bodyPr/>
                    <a:lstStyle/>
                    <a:p>
                      <a:pPr algn="l" fontAlgn="b"/>
                      <a:r>
                        <a:rPr lang="en-US" sz="1600" b="1" i="0" u="none" strike="noStrike">
                          <a:solidFill>
                            <a:srgbClr val="000000"/>
                          </a:solidFill>
                          <a:latin typeface="Calibri"/>
                        </a:rPr>
                        <a:t>Flexion/Extension</a:t>
                      </a:r>
                    </a:p>
                  </a:txBody>
                  <a:tcPr marL="8792" marR="8792" marT="879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8792" marR="8792" marT="879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2000">
                <a:tc>
                  <a:txBody>
                    <a:bodyPr/>
                    <a:lstStyle/>
                    <a:p>
                      <a:pPr algn="l" fontAlgn="b"/>
                      <a:r>
                        <a:rPr lang="en-US" sz="1600" b="1" i="0" u="none" strike="noStrike">
                          <a:solidFill>
                            <a:srgbClr val="000000"/>
                          </a:solidFill>
                          <a:latin typeface="Calibri"/>
                        </a:rPr>
                        <a:t>Rotation</a:t>
                      </a:r>
                    </a:p>
                  </a:txBody>
                  <a:tcPr marL="8792" marR="8792" marT="879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8792" marR="8792" marT="879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2000">
                <a:tc>
                  <a:txBody>
                    <a:bodyPr/>
                    <a:lstStyle/>
                    <a:p>
                      <a:pPr algn="l" fontAlgn="b"/>
                      <a:r>
                        <a:rPr lang="en-US" sz="1600" b="1" i="0" u="none" strike="noStrike">
                          <a:solidFill>
                            <a:srgbClr val="000000"/>
                          </a:solidFill>
                          <a:latin typeface="Calibri"/>
                        </a:rPr>
                        <a:t>Low Back</a:t>
                      </a:r>
                    </a:p>
                  </a:txBody>
                  <a:tcPr marL="8792" marR="8792" marT="879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8792" marR="8792" marT="879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762000">
                <a:tc gridSpan="2">
                  <a:txBody>
                    <a:bodyPr/>
                    <a:lstStyle/>
                    <a:p>
                      <a:pPr algn="ctr" fontAlgn="b"/>
                      <a:r>
                        <a:rPr lang="en-US" sz="1600" b="1" i="0" u="none" strike="noStrike" dirty="0">
                          <a:solidFill>
                            <a:srgbClr val="000000"/>
                          </a:solidFill>
                          <a:latin typeface="Calibri"/>
                        </a:rPr>
                        <a:t> </a:t>
                      </a:r>
                      <a:r>
                        <a:rPr lang="en-US" sz="1600" b="1" i="0" u="none" strike="noStrike" dirty="0" smtClean="0">
                          <a:solidFill>
                            <a:srgbClr val="000000"/>
                          </a:solidFill>
                          <a:latin typeface="Calibri"/>
                        </a:rPr>
                        <a:t>Thursday, September 13, 2012</a:t>
                      </a:r>
                      <a:endParaRPr lang="en-US" sz="1600" b="1" i="0" u="none" strike="noStrike" dirty="0">
                        <a:solidFill>
                          <a:srgbClr val="000000"/>
                        </a:solidFill>
                        <a:latin typeface="Calibri"/>
                      </a:endParaRPr>
                    </a:p>
                  </a:txBody>
                  <a:tcPr marL="8792" marR="8792" marT="879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 September 14, 2012</a:t>
                      </a:r>
                      <a:r>
                        <a:rPr lang="en-US" sz="1600" b="1" i="0" u="none" strike="noStrike" dirty="0">
                          <a:solidFill>
                            <a:srgbClr val="000000"/>
                          </a:solidFill>
                          <a:latin typeface="Calibri"/>
                        </a:rPr>
                        <a:t> </a:t>
                      </a: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762000">
                <a:tc>
                  <a:txBody>
                    <a:bodyPr/>
                    <a:lstStyle/>
                    <a:p>
                      <a:pPr algn="ctr" fontAlgn="b"/>
                      <a:r>
                        <a:rPr lang="en-US" sz="1600" b="1" i="0" u="none" strike="noStrike">
                          <a:solidFill>
                            <a:srgbClr val="000000"/>
                          </a:solidFill>
                          <a:latin typeface="Calibri"/>
                        </a:rPr>
                        <a:t>Exercise</a:t>
                      </a:r>
                    </a:p>
                  </a:txBody>
                  <a:tcPr marL="8792" marR="8792" marT="879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8792" marR="8792" marT="879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2000">
                <a:tc>
                  <a:txBody>
                    <a:bodyPr/>
                    <a:lstStyle/>
                    <a:p>
                      <a:pPr algn="l" fontAlgn="b"/>
                      <a:r>
                        <a:rPr lang="en-US" sz="1600" b="1" i="0" u="none" strike="noStrike">
                          <a:solidFill>
                            <a:srgbClr val="000000"/>
                          </a:solidFill>
                          <a:latin typeface="Calibri"/>
                        </a:rPr>
                        <a:t>Flexion/Extension</a:t>
                      </a:r>
                    </a:p>
                  </a:txBody>
                  <a:tcPr marL="8792" marR="8792" marT="879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8792" marR="8792" marT="879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2000">
                <a:tc>
                  <a:txBody>
                    <a:bodyPr/>
                    <a:lstStyle/>
                    <a:p>
                      <a:pPr algn="l" fontAlgn="b"/>
                      <a:r>
                        <a:rPr lang="en-US" sz="1600" b="1" i="0" u="none" strike="noStrike">
                          <a:solidFill>
                            <a:srgbClr val="000000"/>
                          </a:solidFill>
                          <a:latin typeface="Calibri"/>
                        </a:rPr>
                        <a:t>Front Plank</a:t>
                      </a:r>
                    </a:p>
                  </a:txBody>
                  <a:tcPr marL="8792" marR="8792" marT="879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8792" marR="8792" marT="879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2000">
                <a:tc>
                  <a:txBody>
                    <a:bodyPr/>
                    <a:lstStyle/>
                    <a:p>
                      <a:pPr algn="l" fontAlgn="b"/>
                      <a:r>
                        <a:rPr lang="en-US" sz="1600" b="1" i="0" u="none" strike="noStrike">
                          <a:solidFill>
                            <a:srgbClr val="000000"/>
                          </a:solidFill>
                          <a:latin typeface="Calibri"/>
                        </a:rPr>
                        <a:t>Rotation</a:t>
                      </a:r>
                    </a:p>
                  </a:txBody>
                  <a:tcPr marL="8792" marR="8792" marT="879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8792" marR="8792" marT="879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2000">
                <a:tc>
                  <a:txBody>
                    <a:bodyPr/>
                    <a:lstStyle/>
                    <a:p>
                      <a:pPr algn="l" fontAlgn="b"/>
                      <a:r>
                        <a:rPr lang="en-US" sz="1600" b="1" i="0" u="none" strike="noStrike">
                          <a:solidFill>
                            <a:srgbClr val="000000"/>
                          </a:solidFill>
                          <a:latin typeface="Calibri"/>
                        </a:rPr>
                        <a:t>Low Back</a:t>
                      </a:r>
                    </a:p>
                  </a:txBody>
                  <a:tcPr marL="8792" marR="8792" marT="879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 </a:t>
                      </a:r>
                    </a:p>
                  </a:txBody>
                  <a:tcPr marL="8792" marR="8792" marT="879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p>
            <a:r>
              <a:rPr lang="en-US" dirty="0" smtClean="0">
                <a:latin typeface="CCSU" pitchFamily="2" charset="0"/>
              </a:rPr>
              <a:t>Workout</a:t>
            </a:r>
            <a:endParaRPr lang="en-US" dirty="0">
              <a:latin typeface="CCSU" pitchFamily="2" charset="0"/>
            </a:endParaRPr>
          </a:p>
        </p:txBody>
      </p:sp>
      <p:pic>
        <p:nvPicPr>
          <p:cNvPr id="5" name="Picture 4" descr="Small Strength Logo.JPG"/>
          <p:cNvPicPr>
            <a:picLocks noChangeAspect="1"/>
          </p:cNvPicPr>
          <p:nvPr/>
        </p:nvPicPr>
        <p:blipFill>
          <a:blip r:embed="rId2" cstate="print"/>
          <a:stretch>
            <a:fillRect/>
          </a:stretch>
        </p:blipFill>
        <p:spPr>
          <a:xfrm>
            <a:off x="1958340" y="2667000"/>
            <a:ext cx="2941320" cy="294132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p:cNvGraphicFramePr>
            <a:graphicFrameLocks noGrp="1"/>
          </p:cNvGraphicFramePr>
          <p:nvPr/>
        </p:nvGraphicFramePr>
        <p:xfrm>
          <a:off x="45720" y="91453"/>
          <a:ext cx="6766560" cy="9052548"/>
        </p:xfrm>
        <a:graphic>
          <a:graphicData uri="http://schemas.openxmlformats.org/drawingml/2006/table">
            <a:tbl>
              <a:tblPr/>
              <a:tblGrid>
                <a:gridCol w="3025891"/>
                <a:gridCol w="1274688"/>
                <a:gridCol w="941123"/>
                <a:gridCol w="762429"/>
                <a:gridCol w="762429"/>
              </a:tblGrid>
              <a:tr h="513395">
                <a:tc gridSpan="5">
                  <a:txBody>
                    <a:bodyPr/>
                    <a:lstStyle/>
                    <a:p>
                      <a:pPr algn="ctr" fontAlgn="b"/>
                      <a:r>
                        <a:rPr lang="en-US" sz="2400" b="1" i="0" u="none" strike="noStrike" dirty="0">
                          <a:latin typeface="CCSU" pitchFamily="2" charset="0"/>
                        </a:rPr>
                        <a:t>Blue Devil Throwers</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2039">
                <a:tc gridSpan="5">
                  <a:txBody>
                    <a:bodyPr/>
                    <a:lstStyle/>
                    <a:p>
                      <a:pPr algn="ctr" fontAlgn="b"/>
                      <a:r>
                        <a:rPr lang="en-US" sz="1900" b="1" i="0" u="none" strike="noStrike" dirty="0">
                          <a:latin typeface="Arial"/>
                        </a:rPr>
                        <a:t>Week 1</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9361">
                <a:tc gridSpan="5">
                  <a:txBody>
                    <a:bodyPr/>
                    <a:lstStyle/>
                    <a:p>
                      <a:pPr algn="ctr" fontAlgn="b"/>
                      <a:r>
                        <a:rPr lang="en-US" sz="1200" b="1" i="0" u="none" strike="noStrike" dirty="0" smtClean="0">
                          <a:solidFill>
                            <a:srgbClr val="FFFFFF"/>
                          </a:solidFill>
                          <a:latin typeface="Arial"/>
                        </a:rPr>
                        <a:t>Monday, May 21, 2012</a:t>
                      </a:r>
                      <a:endParaRPr lang="en-US" sz="1200" b="1" i="0" u="none" strike="noStrike" dirty="0">
                        <a:solidFill>
                          <a:srgbClr val="FFFFFF"/>
                        </a:solidFill>
                        <a:latin typeface="Arial"/>
                      </a:endParaRPr>
                    </a:p>
                  </a:txBody>
                  <a:tcPr marL="5055" marR="5055" marT="5055"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9361">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49361">
                <a:tc>
                  <a:txBody>
                    <a:bodyPr/>
                    <a:lstStyle/>
                    <a:p>
                      <a:pPr algn="l" fontAlgn="b"/>
                      <a:r>
                        <a:rPr lang="en-US" sz="1200" b="1" i="0" u="none" strike="noStrike">
                          <a:latin typeface="Arial"/>
                        </a:rPr>
                        <a:t>Jump Shrug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3-75%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6-85%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361">
                <a:tc>
                  <a:txBody>
                    <a:bodyPr/>
                    <a:lstStyle/>
                    <a:p>
                      <a:pPr algn="l" fontAlgn="b"/>
                      <a:r>
                        <a:rPr lang="en-US" sz="1200" b="1" i="0" u="none" strike="noStrike">
                          <a:latin typeface="Arial"/>
                        </a:rPr>
                        <a:t>Bench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6-60%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6-70%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12-70%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361">
                <a:tc>
                  <a:txBody>
                    <a:bodyPr/>
                    <a:lstStyle/>
                    <a:p>
                      <a:pPr algn="l" fontAlgn="b"/>
                      <a:r>
                        <a:rPr lang="en-US" sz="1200" b="1" i="0" u="none" strike="noStrike">
                          <a:latin typeface="Arial"/>
                        </a:rPr>
                        <a:t>Pull-ups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361">
                <a:tc>
                  <a:txBody>
                    <a:bodyPr/>
                    <a:lstStyle/>
                    <a:p>
                      <a:pPr algn="l" fontAlgn="b"/>
                      <a:r>
                        <a:rPr lang="en-US" sz="1200" b="1" i="0" u="none" strike="noStrike">
                          <a:latin typeface="Arial"/>
                        </a:rPr>
                        <a:t>3-Way Shoulder</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12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361">
                <a:tc>
                  <a:txBody>
                    <a:bodyPr/>
                    <a:lstStyle/>
                    <a:p>
                      <a:pPr algn="l" fontAlgn="b"/>
                      <a:r>
                        <a:rPr lang="en-US" sz="1200" b="1" i="0" u="none" strike="noStrike">
                          <a:latin typeface="Arial"/>
                        </a:rPr>
                        <a:t>Inverted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361">
                <a:tc>
                  <a:txBody>
                    <a:bodyPr/>
                    <a:lstStyle/>
                    <a:p>
                      <a:pPr algn="l" fontAlgn="b"/>
                      <a:r>
                        <a:rPr lang="en-US" sz="1200" b="1" i="0" u="none" strike="noStrike">
                          <a:latin typeface="Arial"/>
                        </a:rPr>
                        <a:t>Shoulder Pre-Hab</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Internal/External Band</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dirty="0">
                          <a:latin typeface="Arial"/>
                        </a:rPr>
                        <a:t>15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361">
                <a:tc gridSpan="5">
                  <a:txBody>
                    <a:bodyPr/>
                    <a:lstStyle/>
                    <a:p>
                      <a:pPr algn="ctr" fontAlgn="b"/>
                      <a:r>
                        <a:rPr lang="en-US" sz="1200" b="1" i="0" u="none" strike="noStrike" dirty="0" smtClean="0">
                          <a:solidFill>
                            <a:srgbClr val="FFFFFF"/>
                          </a:solidFill>
                          <a:latin typeface="Arial"/>
                        </a:rPr>
                        <a:t>Tuesday,</a:t>
                      </a:r>
                      <a:r>
                        <a:rPr lang="en-US" sz="1200" b="1" i="0" u="none" strike="noStrike" baseline="0" dirty="0" smtClean="0">
                          <a:solidFill>
                            <a:srgbClr val="FFFFFF"/>
                          </a:solidFill>
                          <a:latin typeface="Arial"/>
                        </a:rPr>
                        <a:t> May 22, 2012</a:t>
                      </a:r>
                      <a:endParaRPr lang="en-US" sz="12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9361">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49361">
                <a:tc>
                  <a:txBody>
                    <a:bodyPr/>
                    <a:lstStyle/>
                    <a:p>
                      <a:pPr algn="l" fontAlgn="b"/>
                      <a:r>
                        <a:rPr lang="en-US" sz="1200" b="1" i="0" u="none" strike="noStrike">
                          <a:latin typeface="Arial"/>
                        </a:rPr>
                        <a:t>Single Arm DB Push Press </a:t>
                      </a:r>
                      <a:r>
                        <a:rPr lang="en-US" sz="1200" b="0" i="0" u="none" strike="noStrike">
                          <a:latin typeface="Arial"/>
                        </a:rPr>
                        <a:t>(80% Push)</a:t>
                      </a:r>
                      <a:endParaRPr lang="en-US" sz="1200" b="1" i="0" u="none" strike="noStrike">
                        <a:latin typeface="Arial"/>
                      </a:endParaRP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3-65%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6-85%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361">
                <a:tc>
                  <a:txBody>
                    <a:bodyPr/>
                    <a:lstStyle/>
                    <a:p>
                      <a:pPr algn="l" fontAlgn="b"/>
                      <a:r>
                        <a:rPr lang="en-US" sz="1200" b="1" i="0" u="none" strike="noStrike">
                          <a:latin typeface="Arial"/>
                        </a:rPr>
                        <a:t>Backsquat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12-70%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361">
                <a:tc>
                  <a:txBody>
                    <a:bodyPr/>
                    <a:lstStyle/>
                    <a:p>
                      <a:pPr algn="l" fontAlgn="b"/>
                      <a:r>
                        <a:rPr lang="en-US" sz="1200" b="1" i="0" u="none" strike="noStrike">
                          <a:latin typeface="Arial"/>
                        </a:rPr>
                        <a:t>Med-Ball Hip Raise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361">
                <a:tc>
                  <a:txBody>
                    <a:bodyPr/>
                    <a:lstStyle/>
                    <a:p>
                      <a:pPr algn="l" fontAlgn="b"/>
                      <a:r>
                        <a:rPr lang="en-US" sz="1200" b="1" i="0" u="none" strike="noStrike">
                          <a:latin typeface="Arial"/>
                        </a:rPr>
                        <a:t>Split 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30%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12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361">
                <a:tc>
                  <a:txBody>
                    <a:bodyPr/>
                    <a:lstStyle/>
                    <a:p>
                      <a:pPr algn="l" fontAlgn="b"/>
                      <a:r>
                        <a:rPr lang="en-US" sz="1200" b="1" i="0" u="none" strike="noStrike">
                          <a:latin typeface="Arial"/>
                        </a:rPr>
                        <a:t>4-Way Physioball Hamstring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12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56923">
                <a:tc>
                  <a:txBody>
                    <a:bodyPr/>
                    <a:lstStyle/>
                    <a:p>
                      <a:pPr algn="l" fontAlgn="b"/>
                      <a:r>
                        <a:rPr lang="en-US" sz="1200" b="1" i="0" u="none" strike="noStrike">
                          <a:latin typeface="Arial"/>
                        </a:rPr>
                        <a:t>Super Circuit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Barbell Curls/Close Grip Bench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361">
                <a:tc gridSpan="5">
                  <a:txBody>
                    <a:bodyPr/>
                    <a:lstStyle/>
                    <a:p>
                      <a:pPr algn="ctr" fontAlgn="b"/>
                      <a:r>
                        <a:rPr lang="en-US" sz="1200" b="1" i="0" u="none" strike="noStrike" dirty="0" smtClean="0">
                          <a:solidFill>
                            <a:srgbClr val="FFFFFF"/>
                          </a:solidFill>
                          <a:latin typeface="Arial"/>
                        </a:rPr>
                        <a:t>Thursday, May 24, 2012</a:t>
                      </a:r>
                      <a:endParaRPr lang="en-US" sz="12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9361">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49361">
                <a:tc>
                  <a:txBody>
                    <a:bodyPr/>
                    <a:lstStyle/>
                    <a:p>
                      <a:pPr algn="l" fontAlgn="b"/>
                      <a:r>
                        <a:rPr lang="en-US" sz="1200" b="0" i="1" u="none" strike="noStrike">
                          <a:latin typeface="Arial"/>
                        </a:rPr>
                        <a:t>Box Jumps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3-55%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361">
                <a:tc>
                  <a:txBody>
                    <a:bodyPr/>
                    <a:lstStyle/>
                    <a:p>
                      <a:pPr algn="l" fontAlgn="b"/>
                      <a:r>
                        <a:rPr lang="en-US" sz="1200" b="0" i="1" u="none" strike="noStrike">
                          <a:latin typeface="Arial"/>
                        </a:rPr>
                        <a:t>Incline Bench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3-55%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361">
                <a:tc>
                  <a:txBody>
                    <a:bodyPr/>
                    <a:lstStyle/>
                    <a:p>
                      <a:pPr algn="l" fontAlgn="b"/>
                      <a:r>
                        <a:rPr lang="en-US" sz="1200" b="0" i="1" u="none" strike="noStrike">
                          <a:latin typeface="Arial"/>
                        </a:rPr>
                        <a:t>Lat Pulldown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361">
                <a:tc>
                  <a:txBody>
                    <a:bodyPr/>
                    <a:lstStyle/>
                    <a:p>
                      <a:pPr algn="l" fontAlgn="b"/>
                      <a:r>
                        <a:rPr lang="en-US" sz="1200" b="0" i="1" u="none" strike="noStrike">
                          <a:latin typeface="Arial"/>
                        </a:rPr>
                        <a:t>Shoulder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361">
                <a:tc>
                  <a:txBody>
                    <a:bodyPr/>
                    <a:lstStyle/>
                    <a:p>
                      <a:pPr algn="l" fontAlgn="b"/>
                      <a:r>
                        <a:rPr lang="en-US" sz="1200" b="0" i="1" u="none" strike="noStrike">
                          <a:latin typeface="Arial"/>
                        </a:rPr>
                        <a:t>Seated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361">
                <a:tc>
                  <a:txBody>
                    <a:bodyPr/>
                    <a:lstStyle/>
                    <a:p>
                      <a:pPr algn="l" fontAlgn="b"/>
                      <a:r>
                        <a:rPr lang="en-US" sz="1200" b="0" i="1" u="none" strike="noStrike">
                          <a:latin typeface="Arial"/>
                        </a:rPr>
                        <a:t>Shoulder Pre-Hab</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Seated Row Retraction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15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1</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361">
                <a:tc gridSpan="5">
                  <a:txBody>
                    <a:bodyPr/>
                    <a:lstStyle/>
                    <a:p>
                      <a:pPr algn="ctr" fontAlgn="b"/>
                      <a:r>
                        <a:rPr lang="en-US" sz="1200" b="1" i="0" u="none" strike="noStrike" dirty="0" smtClean="0">
                          <a:solidFill>
                            <a:srgbClr val="FFFFFF"/>
                          </a:solidFill>
                          <a:latin typeface="Arial"/>
                        </a:rPr>
                        <a:t>Friday, May 25,</a:t>
                      </a:r>
                      <a:r>
                        <a:rPr lang="en-US" sz="1200" b="1" i="0" u="none" strike="noStrike" baseline="0" dirty="0" smtClean="0">
                          <a:solidFill>
                            <a:srgbClr val="FFFFFF"/>
                          </a:solidFill>
                          <a:latin typeface="Arial"/>
                        </a:rPr>
                        <a:t> 2012</a:t>
                      </a:r>
                      <a:endParaRPr lang="en-US" sz="12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9361">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49361">
                <a:tc>
                  <a:txBody>
                    <a:bodyPr/>
                    <a:lstStyle/>
                    <a:p>
                      <a:pPr algn="l" fontAlgn="b"/>
                      <a:r>
                        <a:rPr lang="en-US" sz="1200" b="0" i="1" u="none" strike="noStrike">
                          <a:latin typeface="Arial"/>
                        </a:rPr>
                        <a:t>Jump Shrug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3-55%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361">
                <a:tc>
                  <a:txBody>
                    <a:bodyPr/>
                    <a:lstStyle/>
                    <a:p>
                      <a:pPr algn="l" fontAlgn="b"/>
                      <a:r>
                        <a:rPr lang="en-US" sz="1200" b="0" i="1" u="none" strike="noStrike">
                          <a:latin typeface="Arial"/>
                        </a:rPr>
                        <a:t>Front Squat (Use 80%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3-55%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361">
                <a:tc>
                  <a:txBody>
                    <a:bodyPr/>
                    <a:lstStyle/>
                    <a:p>
                      <a:pPr algn="l" fontAlgn="b"/>
                      <a:r>
                        <a:rPr lang="en-US" sz="1200" b="0" i="1" u="none" strike="noStrike">
                          <a:latin typeface="Arial"/>
                        </a:rPr>
                        <a:t>RDL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Jump Shrug Weight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6</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361">
                <a:tc>
                  <a:txBody>
                    <a:bodyPr/>
                    <a:lstStyle/>
                    <a:p>
                      <a:pPr algn="l" fontAlgn="b"/>
                      <a:r>
                        <a:rPr lang="en-US" sz="1200" b="0" i="1" u="none" strike="noStrike">
                          <a:latin typeface="Arial"/>
                        </a:rPr>
                        <a:t>Forward Lunge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30%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6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361">
                <a:tc>
                  <a:txBody>
                    <a:bodyPr/>
                    <a:lstStyle/>
                    <a:p>
                      <a:pPr algn="l" fontAlgn="b"/>
                      <a:r>
                        <a:rPr lang="en-US" sz="1200" b="0" i="1" u="none" strike="noStrike">
                          <a:latin typeface="Arial"/>
                        </a:rPr>
                        <a:t>4-Way Med-Ball Hamstring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361">
                <a:tc>
                  <a:txBody>
                    <a:bodyPr/>
                    <a:lstStyle/>
                    <a:p>
                      <a:pPr algn="l" fontAlgn="b"/>
                      <a:r>
                        <a:rPr lang="en-US" sz="1200" b="0" i="0" u="none" strike="noStrike">
                          <a:latin typeface="Arial"/>
                        </a:rPr>
                        <a:t>Super Circuit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DB Curls/Overhead Extensions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6</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45720" y="91445"/>
          <a:ext cx="6766560" cy="9052556"/>
        </p:xfrm>
        <a:graphic>
          <a:graphicData uri="http://schemas.openxmlformats.org/drawingml/2006/table">
            <a:tbl>
              <a:tblPr/>
              <a:tblGrid>
                <a:gridCol w="3025891"/>
                <a:gridCol w="1274688"/>
                <a:gridCol w="941123"/>
                <a:gridCol w="762429"/>
                <a:gridCol w="762429"/>
              </a:tblGrid>
              <a:tr h="525439">
                <a:tc gridSpan="5">
                  <a:txBody>
                    <a:bodyPr/>
                    <a:lstStyle/>
                    <a:p>
                      <a:pPr algn="ctr" fontAlgn="b"/>
                      <a:r>
                        <a:rPr lang="en-US" sz="2400" b="1" i="0" u="none" strike="noStrike" dirty="0">
                          <a:latin typeface="CCSU" pitchFamily="2" charset="0"/>
                        </a:rPr>
                        <a:t>Blue Devil Throwers</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60301">
                <a:tc gridSpan="5">
                  <a:txBody>
                    <a:bodyPr/>
                    <a:lstStyle/>
                    <a:p>
                      <a:pPr algn="ctr" fontAlgn="b"/>
                      <a:r>
                        <a:rPr lang="en-US" sz="1900" b="1" i="0" u="none" strike="noStrike" dirty="0">
                          <a:latin typeface="Arial"/>
                        </a:rPr>
                        <a:t>Week 2</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213">
                <a:tc gridSpan="5">
                  <a:txBody>
                    <a:bodyPr/>
                    <a:lstStyle/>
                    <a:p>
                      <a:pPr algn="ctr" fontAlgn="b"/>
                      <a:r>
                        <a:rPr lang="en-US" sz="1200" b="1" i="0" u="none" strike="noStrike" dirty="0" smtClean="0">
                          <a:solidFill>
                            <a:srgbClr val="FFFFFF"/>
                          </a:solidFill>
                          <a:latin typeface="Arial"/>
                        </a:rPr>
                        <a:t>Monday,</a:t>
                      </a:r>
                      <a:r>
                        <a:rPr lang="en-US" sz="1200" b="1" i="0" u="none" strike="noStrike" baseline="0" dirty="0" smtClean="0">
                          <a:solidFill>
                            <a:srgbClr val="FFFFFF"/>
                          </a:solidFill>
                          <a:latin typeface="Arial"/>
                        </a:rPr>
                        <a:t> May 28, 2012</a:t>
                      </a:r>
                      <a:endParaRPr lang="en-US" sz="1200" b="1" i="0" u="none" strike="noStrike" dirty="0">
                        <a:solidFill>
                          <a:srgbClr val="FFFFFF"/>
                        </a:solidFill>
                        <a:latin typeface="Arial"/>
                      </a:endParaRPr>
                    </a:p>
                  </a:txBody>
                  <a:tcPr marL="5055" marR="5055" marT="5055"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213">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5213">
                <a:tc>
                  <a:txBody>
                    <a:bodyPr/>
                    <a:lstStyle/>
                    <a:p>
                      <a:pPr algn="l" fontAlgn="b"/>
                      <a:r>
                        <a:rPr lang="en-US" sz="1200" b="1" i="0" u="none" strike="noStrike">
                          <a:latin typeface="Arial"/>
                        </a:rPr>
                        <a:t>Jump Shrug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5-75%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5-87.5%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Backsquat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5-55%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10-75%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RDL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Power Pull Weight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Step-ups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dirty="0">
                          <a:latin typeface="Arial"/>
                        </a:rPr>
                        <a:t>Use 32.5% </a:t>
                      </a:r>
                      <a:r>
                        <a:rPr lang="en-US" sz="1200" b="1" i="0" u="none" strike="noStrike" dirty="0" err="1">
                          <a:latin typeface="Arial"/>
                        </a:rPr>
                        <a:t>Backsquat</a:t>
                      </a:r>
                      <a:r>
                        <a:rPr lang="en-US" sz="1200" b="1" i="0" u="none" strike="noStrike" dirty="0">
                          <a:latin typeface="Arial"/>
                        </a:rPr>
                        <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10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Physioball Hip Raise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Shoulder Pre-Hab</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Band Pull-Aparts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15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1</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gridSpan="5">
                  <a:txBody>
                    <a:bodyPr/>
                    <a:lstStyle/>
                    <a:p>
                      <a:pPr algn="ctr" fontAlgn="b"/>
                      <a:r>
                        <a:rPr lang="en-US" sz="1200" b="1" i="0" u="none" strike="noStrike" dirty="0" smtClean="0">
                          <a:solidFill>
                            <a:srgbClr val="FFFFFF"/>
                          </a:solidFill>
                          <a:latin typeface="Arial"/>
                        </a:rPr>
                        <a:t>Tuesday, May 29, 2012</a:t>
                      </a:r>
                      <a:endParaRPr lang="en-US" sz="12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213">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5213">
                <a:tc>
                  <a:txBody>
                    <a:bodyPr/>
                    <a:lstStyle/>
                    <a:p>
                      <a:pPr algn="l" fontAlgn="b"/>
                      <a:r>
                        <a:rPr lang="en-US" sz="1200" b="1" i="0" u="none" strike="noStrike">
                          <a:latin typeface="Arial"/>
                        </a:rPr>
                        <a:t>Single Arm DB Push Press (80%)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5-87.5%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DB Incline Bench Press (80% Incline)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5-55%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10-75%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Lat Pulldown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10-75%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DB Shoulder Press (80% Shoulder)</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10-75%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Inverted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Super Circuit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EZ Curl/Skullcrushers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gridSpan="5">
                  <a:txBody>
                    <a:bodyPr/>
                    <a:lstStyle/>
                    <a:p>
                      <a:pPr algn="ctr" fontAlgn="b"/>
                      <a:r>
                        <a:rPr lang="en-US" sz="1200" b="1" i="0" u="none" strike="noStrike" dirty="0" smtClean="0">
                          <a:solidFill>
                            <a:srgbClr val="FFFFFF"/>
                          </a:solidFill>
                          <a:latin typeface="Arial"/>
                        </a:rPr>
                        <a:t>Thursday, May 31, 2012</a:t>
                      </a:r>
                      <a:endParaRPr lang="en-US" sz="12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213">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5213">
                <a:tc>
                  <a:txBody>
                    <a:bodyPr/>
                    <a:lstStyle/>
                    <a:p>
                      <a:pPr algn="l" fontAlgn="b"/>
                      <a:r>
                        <a:rPr lang="en-US" sz="1200" b="0" i="1" u="none" strike="noStrike">
                          <a:latin typeface="Arial"/>
                        </a:rPr>
                        <a:t>Jump Shrug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5-55%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5-77.5%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Front Squat (Use 80%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5-55%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5-77.5%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Single Leg DB RDL (80% Clean)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Cut Weight in Half</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5-77.5%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Bulgarian Split 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32.5%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5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4-Way Physioball Hamstring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Shoulder Pre-Hab</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45 lb. Plate Walkovers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8</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gridSpan="5">
                  <a:txBody>
                    <a:bodyPr/>
                    <a:lstStyle/>
                    <a:p>
                      <a:pPr algn="ctr" fontAlgn="b"/>
                      <a:r>
                        <a:rPr lang="en-US" sz="1200" b="1" i="0" u="none" strike="noStrike" dirty="0" smtClean="0">
                          <a:solidFill>
                            <a:srgbClr val="FFFFFF"/>
                          </a:solidFill>
                          <a:latin typeface="Arial"/>
                        </a:rPr>
                        <a:t>Friday, June 1, 2012</a:t>
                      </a:r>
                      <a:endParaRPr lang="en-US" sz="12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213">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5213">
                <a:tc>
                  <a:txBody>
                    <a:bodyPr/>
                    <a:lstStyle/>
                    <a:p>
                      <a:pPr algn="l" fontAlgn="b"/>
                      <a:r>
                        <a:rPr lang="en-US" sz="1200" b="0" i="1" u="none" strike="noStrike">
                          <a:latin typeface="Arial"/>
                        </a:rPr>
                        <a:t>Box Jumps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DB Bench Press (80% Bench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5-55%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5-77.5%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Pull-ups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3-Way Shoulder</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Bentover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80% Seated Row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5-77.5%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Super Circuit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Barbell Curls/Close Grip Bench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45720" y="87722"/>
          <a:ext cx="6766560" cy="9056308"/>
        </p:xfrm>
        <a:graphic>
          <a:graphicData uri="http://schemas.openxmlformats.org/drawingml/2006/table">
            <a:tbl>
              <a:tblPr/>
              <a:tblGrid>
                <a:gridCol w="3025889"/>
                <a:gridCol w="1274687"/>
                <a:gridCol w="941124"/>
                <a:gridCol w="762430"/>
                <a:gridCol w="762430"/>
              </a:tblGrid>
              <a:tr h="504979">
                <a:tc gridSpan="5">
                  <a:txBody>
                    <a:bodyPr/>
                    <a:lstStyle/>
                    <a:p>
                      <a:pPr algn="ctr" fontAlgn="b"/>
                      <a:r>
                        <a:rPr lang="en-US" sz="2400" b="1" i="0" u="none" strike="noStrike" dirty="0">
                          <a:latin typeface="CCSU" pitchFamily="2" charset="0"/>
                        </a:rPr>
                        <a:t>Blue Devil Throwers</a:t>
                      </a:r>
                    </a:p>
                  </a:txBody>
                  <a:tcPr marL="4924" marR="4924" marT="4924"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6272">
                <a:tc gridSpan="5">
                  <a:txBody>
                    <a:bodyPr/>
                    <a:lstStyle/>
                    <a:p>
                      <a:pPr algn="ctr" fontAlgn="b"/>
                      <a:r>
                        <a:rPr lang="en-US" sz="1900" b="1" i="0" u="none" strike="noStrike" dirty="0">
                          <a:latin typeface="Arial"/>
                        </a:rPr>
                        <a:t>Week 3</a:t>
                      </a:r>
                    </a:p>
                  </a:txBody>
                  <a:tcPr marL="4924" marR="4924" marT="4924"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75">
                <a:tc gridSpan="5">
                  <a:txBody>
                    <a:bodyPr/>
                    <a:lstStyle/>
                    <a:p>
                      <a:pPr algn="ctr" fontAlgn="b"/>
                      <a:r>
                        <a:rPr lang="en-US" sz="1200" b="1" i="0" u="none" strike="noStrike" dirty="0" smtClean="0">
                          <a:solidFill>
                            <a:srgbClr val="FFFFFF"/>
                          </a:solidFill>
                          <a:latin typeface="Arial"/>
                        </a:rPr>
                        <a:t>Monday, June 4, 2012</a:t>
                      </a:r>
                      <a:endParaRPr lang="en-US" sz="1200" b="1" i="0" u="none" strike="noStrike" dirty="0">
                        <a:solidFill>
                          <a:srgbClr val="FFFFFF"/>
                        </a:solidFill>
                        <a:latin typeface="Arial"/>
                      </a:endParaRPr>
                    </a:p>
                  </a:txBody>
                  <a:tcPr marL="4924" marR="4924" marT="4924"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75">
                <a:tc>
                  <a:txBody>
                    <a:bodyPr/>
                    <a:lstStyle/>
                    <a:p>
                      <a:pPr algn="ctr" fontAlgn="b"/>
                      <a:r>
                        <a:rPr lang="en-US" sz="1200" b="1" i="0" u="none" strike="noStrike">
                          <a:solidFill>
                            <a:srgbClr val="FFFFFF"/>
                          </a:solidFill>
                          <a:latin typeface="Arial"/>
                        </a:rPr>
                        <a:t>Exercise</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w/up</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w/up</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45275">
                <a:tc>
                  <a:txBody>
                    <a:bodyPr/>
                    <a:lstStyle/>
                    <a:p>
                      <a:pPr algn="l" fontAlgn="b"/>
                      <a:r>
                        <a:rPr lang="en-US" sz="1200" b="1" i="0" u="none" strike="noStrike">
                          <a:latin typeface="Arial"/>
                        </a:rPr>
                        <a:t>Jump Shrug</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2-70%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4-80%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4-90%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275">
                <a:tc>
                  <a:txBody>
                    <a:bodyPr/>
                    <a:lstStyle/>
                    <a:p>
                      <a:pPr algn="l" fontAlgn="b"/>
                      <a:r>
                        <a:rPr lang="en-US" sz="1200" b="1" i="0" u="none" strike="noStrike">
                          <a:latin typeface="Arial"/>
                        </a:rPr>
                        <a:t>Backsquat</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4-60%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8-80%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275">
                <a:tc>
                  <a:txBody>
                    <a:bodyPr/>
                    <a:lstStyle/>
                    <a:p>
                      <a:pPr algn="l" fontAlgn="b"/>
                      <a:r>
                        <a:rPr lang="en-US" sz="1200" b="1" i="0" u="none" strike="noStrike">
                          <a:latin typeface="Arial"/>
                        </a:rPr>
                        <a:t>Good Morning</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75 lbs.</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275">
                <a:tc>
                  <a:txBody>
                    <a:bodyPr/>
                    <a:lstStyle/>
                    <a:p>
                      <a:pPr algn="l" fontAlgn="b"/>
                      <a:r>
                        <a:rPr lang="en-US" sz="1200" b="1" i="0" u="none" strike="noStrike">
                          <a:latin typeface="Arial"/>
                        </a:rPr>
                        <a:t>Forward Lunge</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35% Backsquat Max</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 Each</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275">
                <a:tc>
                  <a:txBody>
                    <a:bodyPr/>
                    <a:lstStyle/>
                    <a:p>
                      <a:pPr algn="l" fontAlgn="b"/>
                      <a:r>
                        <a:rPr lang="en-US" sz="1200" b="1" i="0" u="none" strike="noStrike">
                          <a:latin typeface="Arial"/>
                        </a:rPr>
                        <a:t>DB RDL (80% Clean)</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a:txBody>
                    <a:bodyPr/>
                    <a:lstStyle/>
                    <a:p>
                      <a:pPr algn="ctr" fontAlgn="b"/>
                      <a:r>
                        <a:rPr lang="en-US" sz="1200" b="1" i="0" u="none" strike="noStrike">
                          <a:latin typeface="Arial"/>
                        </a:rPr>
                        <a:t>8-80%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76123">
                <a:tc>
                  <a:txBody>
                    <a:bodyPr/>
                    <a:lstStyle/>
                    <a:p>
                      <a:pPr algn="l" fontAlgn="b"/>
                      <a:r>
                        <a:rPr lang="en-US" sz="1200" b="1" i="0" u="none" strike="noStrike">
                          <a:latin typeface="Arial"/>
                        </a:rPr>
                        <a:t>Shoulder Pre-Hab</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dirty="0">
                          <a:latin typeface="Arial"/>
                        </a:rPr>
                        <a:t>DB External/Internal Rotation</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15 Each</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1</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275">
                <a:tc gridSpan="5">
                  <a:txBody>
                    <a:bodyPr/>
                    <a:lstStyle/>
                    <a:p>
                      <a:pPr algn="ctr" fontAlgn="b"/>
                      <a:r>
                        <a:rPr lang="en-US" sz="1200" b="1" i="0" u="none" strike="noStrike" dirty="0" smtClean="0">
                          <a:solidFill>
                            <a:srgbClr val="FFFFFF"/>
                          </a:solidFill>
                          <a:latin typeface="Arial"/>
                        </a:rPr>
                        <a:t>Tuesday, June 5, 2012</a:t>
                      </a:r>
                      <a:endParaRPr lang="en-US" sz="1200" b="1" i="0" u="none" strike="noStrike" dirty="0">
                        <a:solidFill>
                          <a:srgbClr val="FFFFFF"/>
                        </a:solidFill>
                        <a:latin typeface="Arial"/>
                      </a:endParaRPr>
                    </a:p>
                  </a:txBody>
                  <a:tcPr marL="4924" marR="4924" marT="49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75">
                <a:tc>
                  <a:txBody>
                    <a:bodyPr/>
                    <a:lstStyle/>
                    <a:p>
                      <a:pPr algn="ctr" fontAlgn="b"/>
                      <a:r>
                        <a:rPr lang="en-US" sz="1200" b="1" i="0" u="none" strike="noStrike">
                          <a:solidFill>
                            <a:srgbClr val="FFFFFF"/>
                          </a:solidFill>
                          <a:latin typeface="Arial"/>
                        </a:rPr>
                        <a:t>Exercise</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45275">
                <a:tc>
                  <a:txBody>
                    <a:bodyPr/>
                    <a:lstStyle/>
                    <a:p>
                      <a:pPr algn="l" fontAlgn="b"/>
                      <a:r>
                        <a:rPr lang="en-US" sz="1200" b="1" i="0" u="none" strike="noStrike">
                          <a:latin typeface="Arial"/>
                        </a:rPr>
                        <a:t>Single Arm DB Push Press (80%)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2-70%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4-80%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4-90%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275">
                <a:tc>
                  <a:txBody>
                    <a:bodyPr/>
                    <a:lstStyle/>
                    <a:p>
                      <a:pPr algn="l" fontAlgn="b"/>
                      <a:r>
                        <a:rPr lang="en-US" sz="1200" b="1" i="0" u="none" strike="noStrike">
                          <a:latin typeface="Arial"/>
                        </a:rPr>
                        <a:t>Bench Press</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4-60%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8-80%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275">
                <a:tc>
                  <a:txBody>
                    <a:bodyPr/>
                    <a:lstStyle/>
                    <a:p>
                      <a:pPr algn="l" fontAlgn="b"/>
                      <a:r>
                        <a:rPr lang="en-US" sz="1200" b="1" i="0" u="none" strike="noStrike">
                          <a:latin typeface="Arial"/>
                        </a:rPr>
                        <a:t>Pull-ups</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275">
                <a:tc>
                  <a:txBody>
                    <a:bodyPr/>
                    <a:lstStyle/>
                    <a:p>
                      <a:pPr algn="l" fontAlgn="b"/>
                      <a:r>
                        <a:rPr lang="en-US" sz="1200" b="1" i="0" u="none" strike="noStrike">
                          <a:latin typeface="Arial"/>
                        </a:rPr>
                        <a:t>3-Way Shoulder</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 Each</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275">
                <a:tc>
                  <a:txBody>
                    <a:bodyPr/>
                    <a:lstStyle/>
                    <a:p>
                      <a:pPr algn="l" fontAlgn="b"/>
                      <a:r>
                        <a:rPr lang="en-US" sz="1200" b="1" i="0" u="none" strike="noStrike">
                          <a:latin typeface="Arial"/>
                        </a:rPr>
                        <a:t>Seated Row</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8-80%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0684">
                <a:tc>
                  <a:txBody>
                    <a:bodyPr/>
                    <a:lstStyle/>
                    <a:p>
                      <a:pPr algn="l" fontAlgn="b"/>
                      <a:r>
                        <a:rPr lang="en-US" sz="1200" b="1" i="0" u="none" strike="noStrike">
                          <a:latin typeface="Arial"/>
                        </a:rPr>
                        <a:t>Super Circuit</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DB Curls/Overhead Extensions</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275">
                <a:tc gridSpan="5">
                  <a:txBody>
                    <a:bodyPr/>
                    <a:lstStyle/>
                    <a:p>
                      <a:pPr algn="ctr" fontAlgn="b"/>
                      <a:r>
                        <a:rPr lang="en-US" sz="1200" b="1" i="0" u="none" strike="noStrike" dirty="0" smtClean="0">
                          <a:solidFill>
                            <a:srgbClr val="FFFFFF"/>
                          </a:solidFill>
                          <a:latin typeface="Arial"/>
                        </a:rPr>
                        <a:t>Thursday, June 7, 2012</a:t>
                      </a:r>
                      <a:endParaRPr lang="en-US" sz="1200" b="1" i="0" u="none" strike="noStrike" dirty="0">
                        <a:solidFill>
                          <a:srgbClr val="FFFFFF"/>
                        </a:solidFill>
                        <a:latin typeface="Arial"/>
                      </a:endParaRPr>
                    </a:p>
                  </a:txBody>
                  <a:tcPr marL="4924" marR="4924" marT="49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75">
                <a:tc>
                  <a:txBody>
                    <a:bodyPr/>
                    <a:lstStyle/>
                    <a:p>
                      <a:pPr algn="ctr" fontAlgn="b"/>
                      <a:r>
                        <a:rPr lang="en-US" sz="1200" b="1" i="0" u="none" strike="noStrike">
                          <a:solidFill>
                            <a:srgbClr val="FFFFFF"/>
                          </a:solidFill>
                          <a:latin typeface="Arial"/>
                        </a:rPr>
                        <a:t>Exercise</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45275">
                <a:tc>
                  <a:txBody>
                    <a:bodyPr/>
                    <a:lstStyle/>
                    <a:p>
                      <a:pPr algn="l" fontAlgn="b"/>
                      <a:r>
                        <a:rPr lang="en-US" sz="1200" b="0" i="1" u="none" strike="noStrike">
                          <a:latin typeface="Arial"/>
                        </a:rPr>
                        <a:t>Jump Shrug</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275">
                <a:tc>
                  <a:txBody>
                    <a:bodyPr/>
                    <a:lstStyle/>
                    <a:p>
                      <a:pPr algn="l" fontAlgn="b"/>
                      <a:r>
                        <a:rPr lang="en-US" sz="1200" b="0" i="1" u="none" strike="noStrike">
                          <a:latin typeface="Arial"/>
                        </a:rPr>
                        <a:t>Front Squat (Use 80% Backsquat Max)</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4-82.5%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275">
                <a:tc>
                  <a:txBody>
                    <a:bodyPr/>
                    <a:lstStyle/>
                    <a:p>
                      <a:pPr algn="l" fontAlgn="b"/>
                      <a:r>
                        <a:rPr lang="en-US" sz="1200" b="0" i="1" u="none" strike="noStrike">
                          <a:latin typeface="Arial"/>
                        </a:rPr>
                        <a:t>Med-Ball Hip Raise</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275">
                <a:tc>
                  <a:txBody>
                    <a:bodyPr/>
                    <a:lstStyle/>
                    <a:p>
                      <a:pPr algn="l" fontAlgn="b"/>
                      <a:r>
                        <a:rPr lang="en-US" sz="1200" b="0" i="1" u="none" strike="noStrike">
                          <a:latin typeface="Arial"/>
                        </a:rPr>
                        <a:t>Backwards Lunge</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35% Backsquat Max</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 Each</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275">
                <a:tc>
                  <a:txBody>
                    <a:bodyPr/>
                    <a:lstStyle/>
                    <a:p>
                      <a:pPr algn="l" fontAlgn="b"/>
                      <a:r>
                        <a:rPr lang="en-US" sz="1200" b="0" i="1" u="none" strike="noStrike">
                          <a:latin typeface="Arial"/>
                        </a:rPr>
                        <a:t>DB RDL (80% Clean)</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4-82.5%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275">
                <a:tc>
                  <a:txBody>
                    <a:bodyPr/>
                    <a:lstStyle/>
                    <a:p>
                      <a:pPr algn="l" fontAlgn="b"/>
                      <a:r>
                        <a:rPr lang="en-US" sz="1200" b="0" i="1" u="none" strike="noStrike">
                          <a:latin typeface="Arial"/>
                        </a:rPr>
                        <a:t>Shoulder Pre-Hab</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Lat Pull Retraction</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15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1</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275">
                <a:tc gridSpan="5">
                  <a:txBody>
                    <a:bodyPr/>
                    <a:lstStyle/>
                    <a:p>
                      <a:pPr algn="ctr" fontAlgn="b"/>
                      <a:r>
                        <a:rPr lang="en-US" sz="1200" b="1" i="0" u="none" strike="noStrike" dirty="0" smtClean="0">
                          <a:solidFill>
                            <a:srgbClr val="FFFFFF"/>
                          </a:solidFill>
                          <a:latin typeface="Arial"/>
                        </a:rPr>
                        <a:t>Friday, June 8, 2012</a:t>
                      </a:r>
                      <a:endParaRPr lang="en-US" sz="1200" b="1" i="0" u="none" strike="noStrike" dirty="0">
                        <a:solidFill>
                          <a:srgbClr val="FFFFFF"/>
                        </a:solidFill>
                        <a:latin typeface="Arial"/>
                      </a:endParaRPr>
                    </a:p>
                  </a:txBody>
                  <a:tcPr marL="4924" marR="4924" marT="49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75">
                <a:tc>
                  <a:txBody>
                    <a:bodyPr/>
                    <a:lstStyle/>
                    <a:p>
                      <a:pPr algn="ctr" fontAlgn="b"/>
                      <a:r>
                        <a:rPr lang="en-US" sz="1200" b="1" i="0" u="none" strike="noStrike">
                          <a:solidFill>
                            <a:srgbClr val="FFFFFF"/>
                          </a:solidFill>
                          <a:latin typeface="Arial"/>
                        </a:rPr>
                        <a:t>Exercise</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45275">
                <a:tc>
                  <a:txBody>
                    <a:bodyPr/>
                    <a:lstStyle/>
                    <a:p>
                      <a:pPr algn="l" fontAlgn="b"/>
                      <a:r>
                        <a:rPr lang="en-US" sz="1200" b="1" i="0" u="none" strike="noStrike">
                          <a:latin typeface="Arial"/>
                        </a:rPr>
                        <a:t>Box Jumps</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275">
                <a:tc>
                  <a:txBody>
                    <a:bodyPr/>
                    <a:lstStyle/>
                    <a:p>
                      <a:pPr algn="l" fontAlgn="b"/>
                      <a:r>
                        <a:rPr lang="en-US" sz="1200" b="1" i="0" u="none" strike="noStrike">
                          <a:latin typeface="Arial"/>
                        </a:rPr>
                        <a:t>Incline Bench Press</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4-82.5%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275">
                <a:tc>
                  <a:txBody>
                    <a:bodyPr/>
                    <a:lstStyle/>
                    <a:p>
                      <a:pPr algn="l" fontAlgn="b"/>
                      <a:r>
                        <a:rPr lang="en-US" sz="1200" b="1" i="0" u="none" strike="noStrike">
                          <a:latin typeface="Arial"/>
                        </a:rPr>
                        <a:t>Lat Pulldown</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4-70%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4-82.5%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275">
                <a:tc>
                  <a:txBody>
                    <a:bodyPr/>
                    <a:lstStyle/>
                    <a:p>
                      <a:pPr algn="l" fontAlgn="b"/>
                      <a:r>
                        <a:rPr lang="en-US" sz="1200" b="1" i="0" u="none" strike="noStrike">
                          <a:latin typeface="Arial"/>
                        </a:rPr>
                        <a:t>Shoulder Press</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4-82.5%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275">
                <a:tc>
                  <a:txBody>
                    <a:bodyPr/>
                    <a:lstStyle/>
                    <a:p>
                      <a:pPr algn="l" fontAlgn="b"/>
                      <a:r>
                        <a:rPr lang="en-US" sz="1200" b="1" i="0" u="none" strike="noStrike">
                          <a:latin typeface="Arial"/>
                        </a:rPr>
                        <a:t>Inverted Row</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275">
                <a:tc>
                  <a:txBody>
                    <a:bodyPr/>
                    <a:lstStyle/>
                    <a:p>
                      <a:pPr algn="l" fontAlgn="b"/>
                      <a:r>
                        <a:rPr lang="en-US" sz="1200" b="1" i="0" u="none" strike="noStrike">
                          <a:latin typeface="Arial"/>
                        </a:rPr>
                        <a:t>Super Circuit</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EZ Curls/Skullcrushers</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91449"/>
          <a:ext cx="6766560" cy="9052555"/>
        </p:xfrm>
        <a:graphic>
          <a:graphicData uri="http://schemas.openxmlformats.org/drawingml/2006/table">
            <a:tbl>
              <a:tblPr/>
              <a:tblGrid>
                <a:gridCol w="3025889"/>
                <a:gridCol w="1274686"/>
                <a:gridCol w="941125"/>
                <a:gridCol w="762430"/>
                <a:gridCol w="762430"/>
              </a:tblGrid>
              <a:tr h="623308">
                <a:tc gridSpan="5">
                  <a:txBody>
                    <a:bodyPr/>
                    <a:lstStyle/>
                    <a:p>
                      <a:pPr algn="ctr" fontAlgn="b"/>
                      <a:r>
                        <a:rPr lang="en-US" sz="2400" b="1" i="0" u="none" strike="noStrike" dirty="0">
                          <a:latin typeface="CCSU" pitchFamily="2" charset="0"/>
                        </a:rPr>
                        <a:t>Blue Devil Throwers</a:t>
                      </a:r>
                    </a:p>
                  </a:txBody>
                  <a:tcPr marL="6527" marR="6527" marT="652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33643">
                <a:tc gridSpan="5">
                  <a:txBody>
                    <a:bodyPr/>
                    <a:lstStyle/>
                    <a:p>
                      <a:pPr algn="ctr" fontAlgn="b"/>
                      <a:r>
                        <a:rPr lang="en-US" sz="1900" b="1" i="0" u="none" strike="noStrike" dirty="0">
                          <a:latin typeface="Arial"/>
                        </a:rPr>
                        <a:t>Week 4: Recovery Week (No Extra Reps!)</a:t>
                      </a:r>
                    </a:p>
                  </a:txBody>
                  <a:tcPr marL="6527" marR="6527" marT="652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8893">
                <a:tc gridSpan="5">
                  <a:txBody>
                    <a:bodyPr/>
                    <a:lstStyle/>
                    <a:p>
                      <a:pPr algn="ctr" fontAlgn="b"/>
                      <a:r>
                        <a:rPr lang="en-US" sz="1200" b="1" i="0" u="none" strike="noStrike" dirty="0" smtClean="0">
                          <a:solidFill>
                            <a:srgbClr val="FFFFFF"/>
                          </a:solidFill>
                          <a:latin typeface="Arial"/>
                        </a:rPr>
                        <a:t>Monday, June 11, 2012</a:t>
                      </a:r>
                      <a:endParaRPr lang="en-US" sz="1200" b="1" i="0" u="none" strike="noStrike" dirty="0">
                        <a:solidFill>
                          <a:srgbClr val="FFFFFF"/>
                        </a:solidFill>
                        <a:latin typeface="Arial"/>
                      </a:endParaRPr>
                    </a:p>
                  </a:txBody>
                  <a:tcPr marL="6527" marR="6527" marT="6527"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8893">
                <a:tc>
                  <a:txBody>
                    <a:bodyPr/>
                    <a:lstStyle/>
                    <a:p>
                      <a:pPr algn="ctr" fontAlgn="b"/>
                      <a:r>
                        <a:rPr lang="en-US" sz="1200" b="1" i="0" u="none" strike="noStrike">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08893">
                <a:tc>
                  <a:txBody>
                    <a:bodyPr/>
                    <a:lstStyle/>
                    <a:p>
                      <a:pPr algn="l" fontAlgn="b"/>
                      <a:r>
                        <a:rPr lang="en-US" sz="1200" b="0" i="1" u="none" strike="noStrike">
                          <a:latin typeface="Arial"/>
                        </a:rPr>
                        <a:t>Jump Shrug</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4-50%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4-60%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893">
                <a:tc>
                  <a:txBody>
                    <a:bodyPr/>
                    <a:lstStyle/>
                    <a:p>
                      <a:pPr algn="l" fontAlgn="b"/>
                      <a:r>
                        <a:rPr lang="en-US" sz="1200" b="0" i="1" u="none" strike="noStrike">
                          <a:latin typeface="Arial"/>
                        </a:rPr>
                        <a:t>Backsquat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4-72.5%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893">
                <a:tc>
                  <a:txBody>
                    <a:bodyPr/>
                    <a:lstStyle/>
                    <a:p>
                      <a:pPr algn="l" fontAlgn="b"/>
                      <a:r>
                        <a:rPr lang="en-US" sz="1200" b="0" i="1" u="none" strike="noStrike">
                          <a:latin typeface="Arial"/>
                        </a:rPr>
                        <a:t>RDL</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Jump Shrug Weight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893">
                <a:tc>
                  <a:txBody>
                    <a:bodyPr/>
                    <a:lstStyle/>
                    <a:p>
                      <a:pPr algn="l" fontAlgn="b"/>
                      <a:r>
                        <a:rPr lang="en-US" sz="1200" b="0" i="1" u="none" strike="noStrike">
                          <a:latin typeface="Arial"/>
                        </a:rPr>
                        <a:t>Lateral Lunge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30% Backsquat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 Each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893">
                <a:tc>
                  <a:txBody>
                    <a:bodyPr/>
                    <a:lstStyle/>
                    <a:p>
                      <a:pPr algn="l" fontAlgn="b"/>
                      <a:r>
                        <a:rPr lang="en-US" sz="1200" b="0" i="1" u="none" strike="noStrike">
                          <a:latin typeface="Arial"/>
                        </a:rPr>
                        <a:t>4-Way Physioball Hamstring</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 Each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893">
                <a:tc>
                  <a:txBody>
                    <a:bodyPr/>
                    <a:lstStyle/>
                    <a:p>
                      <a:pPr algn="l" fontAlgn="b"/>
                      <a:r>
                        <a:rPr lang="en-US" sz="1200" b="0" i="1" u="none" strike="noStrike">
                          <a:latin typeface="Arial"/>
                        </a:rPr>
                        <a:t>Shoulder Pre-Hab</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Internal/External Rotation Band</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15 Each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1</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893">
                <a:tc gridSpan="5">
                  <a:txBody>
                    <a:bodyPr/>
                    <a:lstStyle/>
                    <a:p>
                      <a:pPr algn="ctr" fontAlgn="b"/>
                      <a:r>
                        <a:rPr lang="en-US" sz="1200" b="1" i="0" u="none" strike="noStrike" dirty="0" smtClean="0">
                          <a:solidFill>
                            <a:srgbClr val="FFFFFF"/>
                          </a:solidFill>
                          <a:latin typeface="Arial"/>
                        </a:rPr>
                        <a:t>Wednesday, June 13, 2012</a:t>
                      </a:r>
                      <a:endParaRPr lang="en-US" sz="1200" b="1" i="0" u="none" strike="noStrike" dirty="0">
                        <a:solidFill>
                          <a:srgbClr val="FFFFFF"/>
                        </a:solidFill>
                        <a:latin typeface="Arial"/>
                      </a:endParaRPr>
                    </a:p>
                  </a:txBody>
                  <a:tcPr marL="6527" marR="6527" marT="65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8893">
                <a:tc>
                  <a:txBody>
                    <a:bodyPr/>
                    <a:lstStyle/>
                    <a:p>
                      <a:pPr algn="ctr" fontAlgn="b"/>
                      <a:r>
                        <a:rPr lang="en-US" sz="1200" b="1" i="0" u="none" strike="noStrike">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08893">
                <a:tc>
                  <a:txBody>
                    <a:bodyPr/>
                    <a:lstStyle/>
                    <a:p>
                      <a:pPr algn="l" fontAlgn="b"/>
                      <a:r>
                        <a:rPr lang="en-US" sz="1200" b="0" i="1" u="none" strike="noStrike">
                          <a:latin typeface="Arial"/>
                        </a:rPr>
                        <a:t>Box Jumps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99979">
                <a:tc>
                  <a:txBody>
                    <a:bodyPr/>
                    <a:lstStyle/>
                    <a:p>
                      <a:pPr algn="l" fontAlgn="b"/>
                      <a:r>
                        <a:rPr lang="en-US" sz="1200" b="0" i="1" u="none" strike="noStrike">
                          <a:latin typeface="Arial"/>
                        </a:rPr>
                        <a:t>DB Incline Bench Press (80% Incline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893">
                <a:tc>
                  <a:txBody>
                    <a:bodyPr/>
                    <a:lstStyle/>
                    <a:p>
                      <a:pPr algn="l" fontAlgn="b"/>
                      <a:r>
                        <a:rPr lang="en-US" sz="1200" b="0" i="1" u="none" strike="noStrike">
                          <a:latin typeface="Arial"/>
                        </a:rPr>
                        <a:t>Lat Pulldown</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893">
                <a:tc>
                  <a:txBody>
                    <a:bodyPr/>
                    <a:lstStyle/>
                    <a:p>
                      <a:pPr algn="l" fontAlgn="b"/>
                      <a:r>
                        <a:rPr lang="en-US" sz="1200" b="0" i="1" u="none" strike="noStrike">
                          <a:latin typeface="Arial"/>
                        </a:rPr>
                        <a:t>DB Shoulder Press (80% Shoulder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893">
                <a:tc>
                  <a:txBody>
                    <a:bodyPr/>
                    <a:lstStyle/>
                    <a:p>
                      <a:pPr algn="l" fontAlgn="b"/>
                      <a:r>
                        <a:rPr lang="en-US" sz="1200" b="0" i="1" u="none" strike="noStrike">
                          <a:latin typeface="Arial"/>
                        </a:rPr>
                        <a:t>Bentover Row</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80% Seated Row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99979">
                <a:tc>
                  <a:txBody>
                    <a:bodyPr/>
                    <a:lstStyle/>
                    <a:p>
                      <a:pPr algn="l" fontAlgn="b"/>
                      <a:r>
                        <a:rPr lang="en-US" sz="1200" b="0" i="1" u="none" strike="noStrike">
                          <a:latin typeface="Arial"/>
                        </a:rPr>
                        <a:t>Super Circuit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Barbell Curls/Close Grip Bench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893">
                <a:tc gridSpan="5">
                  <a:txBody>
                    <a:bodyPr/>
                    <a:lstStyle/>
                    <a:p>
                      <a:pPr algn="ctr" fontAlgn="b"/>
                      <a:r>
                        <a:rPr lang="en-US" sz="1200" b="1" i="0" u="none" strike="noStrike" dirty="0" smtClean="0">
                          <a:solidFill>
                            <a:srgbClr val="FFFFFF"/>
                          </a:solidFill>
                          <a:latin typeface="Arial"/>
                        </a:rPr>
                        <a:t>Friday, June 15, 2012</a:t>
                      </a:r>
                      <a:endParaRPr lang="en-US" sz="1200" b="1" i="0" u="none" strike="noStrike" dirty="0">
                        <a:solidFill>
                          <a:srgbClr val="FFFFFF"/>
                        </a:solidFill>
                        <a:latin typeface="Arial"/>
                      </a:endParaRPr>
                    </a:p>
                  </a:txBody>
                  <a:tcPr marL="6527" marR="6527" marT="65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8893">
                <a:tc>
                  <a:txBody>
                    <a:bodyPr/>
                    <a:lstStyle/>
                    <a:p>
                      <a:pPr algn="ctr" fontAlgn="b"/>
                      <a:r>
                        <a:rPr lang="en-US" sz="1200" b="1" i="0" u="none" strike="noStrike">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08893">
                <a:tc>
                  <a:txBody>
                    <a:bodyPr/>
                    <a:lstStyle/>
                    <a:p>
                      <a:pPr algn="l" fontAlgn="b"/>
                      <a:r>
                        <a:rPr lang="en-US" sz="1200" b="0" i="1" u="none" strike="noStrike">
                          <a:latin typeface="Arial"/>
                        </a:rPr>
                        <a:t>Single Arm DB Push Press (80%)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4-50%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893">
                <a:tc>
                  <a:txBody>
                    <a:bodyPr/>
                    <a:lstStyle/>
                    <a:p>
                      <a:pPr algn="l" fontAlgn="b"/>
                      <a:r>
                        <a:rPr lang="en-US" sz="1200" b="0" i="1" u="none" strike="noStrike">
                          <a:latin typeface="Arial"/>
                        </a:rPr>
                        <a:t>DB Bench Press (80% Bench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4-50%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893">
                <a:tc>
                  <a:txBody>
                    <a:bodyPr/>
                    <a:lstStyle/>
                    <a:p>
                      <a:pPr algn="l" fontAlgn="b"/>
                      <a:r>
                        <a:rPr lang="en-US" sz="1200" b="0" i="1" u="none" strike="noStrike">
                          <a:latin typeface="Arial"/>
                        </a:rPr>
                        <a:t>Front Squat (Use 80% Backsquat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4-50%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893">
                <a:tc>
                  <a:txBody>
                    <a:bodyPr/>
                    <a:lstStyle/>
                    <a:p>
                      <a:pPr algn="l" fontAlgn="b"/>
                      <a:r>
                        <a:rPr lang="en-US" sz="1200" b="0" i="1" u="none" strike="noStrike">
                          <a:latin typeface="Arial"/>
                        </a:rPr>
                        <a:t>Pull-ups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893">
                <a:tc>
                  <a:txBody>
                    <a:bodyPr/>
                    <a:lstStyle/>
                    <a:p>
                      <a:pPr algn="l" fontAlgn="b"/>
                      <a:r>
                        <a:rPr lang="en-US" sz="1200" b="0" i="1" u="none" strike="noStrike">
                          <a:latin typeface="Arial"/>
                        </a:rPr>
                        <a:t>Physioball Hip Raise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893">
                <a:tc>
                  <a:txBody>
                    <a:bodyPr/>
                    <a:lstStyle/>
                    <a:p>
                      <a:pPr algn="l" fontAlgn="b"/>
                      <a:r>
                        <a:rPr lang="en-US" sz="1200" b="0" i="1" u="none" strike="noStrike">
                          <a:latin typeface="Arial"/>
                        </a:rPr>
                        <a:t>Shoulder Pre-Hab</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Band Pull-Aparts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15 Each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1</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87738"/>
          <a:ext cx="6766560" cy="9056294"/>
        </p:xfrm>
        <a:graphic>
          <a:graphicData uri="http://schemas.openxmlformats.org/drawingml/2006/table">
            <a:tbl>
              <a:tblPr/>
              <a:tblGrid>
                <a:gridCol w="3025891"/>
                <a:gridCol w="1274688"/>
                <a:gridCol w="941123"/>
                <a:gridCol w="762429"/>
                <a:gridCol w="762429"/>
              </a:tblGrid>
              <a:tr h="506527">
                <a:tc gridSpan="5">
                  <a:txBody>
                    <a:bodyPr/>
                    <a:lstStyle/>
                    <a:p>
                      <a:pPr algn="ctr" fontAlgn="b"/>
                      <a:r>
                        <a:rPr lang="en-US" sz="2400" b="1" i="0" u="none" strike="noStrike" dirty="0">
                          <a:latin typeface="CCSU" pitchFamily="2" charset="0"/>
                        </a:rPr>
                        <a:t>Blue Devil Throwers</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7331">
                <a:tc gridSpan="5">
                  <a:txBody>
                    <a:bodyPr/>
                    <a:lstStyle/>
                    <a:p>
                      <a:pPr algn="ctr" fontAlgn="b"/>
                      <a:r>
                        <a:rPr lang="en-US" sz="1900" b="1" i="0" u="none" strike="noStrike" dirty="0">
                          <a:latin typeface="Arial"/>
                        </a:rPr>
                        <a:t>Week 5</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6027">
                <a:tc gridSpan="5">
                  <a:txBody>
                    <a:bodyPr/>
                    <a:lstStyle/>
                    <a:p>
                      <a:pPr algn="ctr" fontAlgn="b"/>
                      <a:r>
                        <a:rPr lang="en-US" sz="1200" b="1" i="0" u="none" strike="noStrike" dirty="0" smtClean="0">
                          <a:solidFill>
                            <a:srgbClr val="FFFFFF"/>
                          </a:solidFill>
                          <a:latin typeface="Arial"/>
                        </a:rPr>
                        <a:t>Monday, June 18, 2012</a:t>
                      </a:r>
                      <a:endParaRPr lang="en-US" sz="1200" b="1" i="0" u="none" strike="noStrike" dirty="0">
                        <a:solidFill>
                          <a:srgbClr val="FFFFFF"/>
                        </a:solidFill>
                        <a:latin typeface="Arial"/>
                      </a:endParaRPr>
                    </a:p>
                  </a:txBody>
                  <a:tcPr marL="5055" marR="5055" marT="5055"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6027">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450811">
                <a:tc>
                  <a:txBody>
                    <a:bodyPr/>
                    <a:lstStyle/>
                    <a:p>
                      <a:pPr algn="l" fontAlgn="b"/>
                      <a:r>
                        <a:rPr lang="en-US" sz="1200" b="1" i="0" u="none" strike="noStrike" dirty="0">
                          <a:latin typeface="Arial"/>
                        </a:rPr>
                        <a:t>DB Push Press (Use 80% Push Press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5-65%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5-75%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5-87.5%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27">
                <a:tc>
                  <a:txBody>
                    <a:bodyPr/>
                    <a:lstStyle/>
                    <a:p>
                      <a:pPr algn="l" fontAlgn="b"/>
                      <a:r>
                        <a:rPr lang="en-US" sz="1200" b="1" i="0" u="none" strike="noStrike">
                          <a:latin typeface="Arial"/>
                        </a:rPr>
                        <a:t>Bench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5-55%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10-75%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27">
                <a:tc>
                  <a:txBody>
                    <a:bodyPr/>
                    <a:lstStyle/>
                    <a:p>
                      <a:pPr algn="l" fontAlgn="b"/>
                      <a:r>
                        <a:rPr lang="en-US" sz="1200" b="1" i="0" u="none" strike="noStrike">
                          <a:latin typeface="Arial"/>
                        </a:rPr>
                        <a:t>Pull-ups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27">
                <a:tc>
                  <a:txBody>
                    <a:bodyPr/>
                    <a:lstStyle/>
                    <a:p>
                      <a:pPr algn="l" fontAlgn="b"/>
                      <a:r>
                        <a:rPr lang="en-US" sz="1200" b="1" i="0" u="none" strike="noStrike">
                          <a:latin typeface="Arial"/>
                        </a:rPr>
                        <a:t>3-Way Shoulder</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10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27">
                <a:tc>
                  <a:txBody>
                    <a:bodyPr/>
                    <a:lstStyle/>
                    <a:p>
                      <a:pPr algn="l" fontAlgn="b"/>
                      <a:r>
                        <a:rPr lang="en-US" sz="1200" b="1" i="0" u="none" strike="noStrike">
                          <a:latin typeface="Arial"/>
                        </a:rPr>
                        <a:t>Seated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10-75%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0815">
                <a:tc>
                  <a:txBody>
                    <a:bodyPr/>
                    <a:lstStyle/>
                    <a:p>
                      <a:pPr algn="l" fontAlgn="b"/>
                      <a:r>
                        <a:rPr lang="en-US" sz="1200" b="1" i="0" u="none" strike="noStrike">
                          <a:latin typeface="Arial"/>
                        </a:rPr>
                        <a:t>Super Circuit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dirty="0">
                          <a:latin typeface="Arial"/>
                        </a:rPr>
                        <a:t>DB Curls/Overhead Extensions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27">
                <a:tc gridSpan="5">
                  <a:txBody>
                    <a:bodyPr/>
                    <a:lstStyle/>
                    <a:p>
                      <a:pPr algn="ctr" fontAlgn="b"/>
                      <a:r>
                        <a:rPr lang="en-US" sz="1200" b="1" i="0" u="none" strike="noStrike" dirty="0" smtClean="0">
                          <a:solidFill>
                            <a:srgbClr val="FFFFFF"/>
                          </a:solidFill>
                          <a:latin typeface="Arial"/>
                        </a:rPr>
                        <a:t>Tuesday, June 19, 2012</a:t>
                      </a:r>
                      <a:endParaRPr lang="en-US" sz="12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6027">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46027">
                <a:tc>
                  <a:txBody>
                    <a:bodyPr/>
                    <a:lstStyle/>
                    <a:p>
                      <a:pPr algn="l" fontAlgn="b"/>
                      <a:r>
                        <a:rPr lang="en-US" sz="1200" b="1" i="0" u="none" strike="noStrike">
                          <a:latin typeface="Arial"/>
                        </a:rPr>
                        <a:t>Power Pull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5-87.5%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27">
                <a:tc>
                  <a:txBody>
                    <a:bodyPr/>
                    <a:lstStyle/>
                    <a:p>
                      <a:pPr algn="l" fontAlgn="b"/>
                      <a:r>
                        <a:rPr lang="en-US" sz="1200" b="1" i="0" u="none" strike="noStrike">
                          <a:latin typeface="Arial"/>
                        </a:rPr>
                        <a:t>Backsquat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5-55%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5-65%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10-75%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27">
                <a:tc>
                  <a:txBody>
                    <a:bodyPr/>
                    <a:lstStyle/>
                    <a:p>
                      <a:pPr algn="l" fontAlgn="b"/>
                      <a:r>
                        <a:rPr lang="en-US" sz="1200" b="1" i="0" u="none" strike="noStrike">
                          <a:latin typeface="Arial"/>
                        </a:rPr>
                        <a:t>RDL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Power Pull Weight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27">
                <a:tc>
                  <a:txBody>
                    <a:bodyPr/>
                    <a:lstStyle/>
                    <a:p>
                      <a:pPr algn="l" fontAlgn="b"/>
                      <a:r>
                        <a:rPr lang="en-US" sz="1200" b="1" i="0" u="none" strike="noStrike">
                          <a:latin typeface="Arial"/>
                        </a:rPr>
                        <a:t>Step-ups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35%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10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27">
                <a:tc>
                  <a:txBody>
                    <a:bodyPr/>
                    <a:lstStyle/>
                    <a:p>
                      <a:pPr algn="l" fontAlgn="b"/>
                      <a:r>
                        <a:rPr lang="en-US" sz="1200" b="1" i="0" u="none" strike="noStrike">
                          <a:latin typeface="Arial"/>
                        </a:rPr>
                        <a:t>4-Way Physioball Hamstring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latin typeface="Arial"/>
                        </a:rPr>
                        <a:t>10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27">
                <a:tc>
                  <a:txBody>
                    <a:bodyPr/>
                    <a:lstStyle/>
                    <a:p>
                      <a:pPr algn="l" fontAlgn="b"/>
                      <a:r>
                        <a:rPr lang="en-US" sz="1200" b="1" i="0" u="none" strike="noStrike">
                          <a:latin typeface="Arial"/>
                        </a:rPr>
                        <a:t>Shoulder Pre-Hab</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45 lb. Plate Walkovers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dirty="0">
                          <a:latin typeface="Arial"/>
                        </a:rPr>
                        <a:t>8</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27">
                <a:tc gridSpan="5">
                  <a:txBody>
                    <a:bodyPr/>
                    <a:lstStyle/>
                    <a:p>
                      <a:pPr algn="ctr" fontAlgn="b"/>
                      <a:r>
                        <a:rPr lang="en-US" sz="1200" b="1" i="0" u="none" strike="noStrike" dirty="0" smtClean="0">
                          <a:solidFill>
                            <a:srgbClr val="FFFFFF"/>
                          </a:solidFill>
                          <a:latin typeface="Arial"/>
                        </a:rPr>
                        <a:t>Thursday, June 21, 2012</a:t>
                      </a:r>
                      <a:endParaRPr lang="en-US" sz="12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6027">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46027">
                <a:tc>
                  <a:txBody>
                    <a:bodyPr/>
                    <a:lstStyle/>
                    <a:p>
                      <a:pPr algn="l" fontAlgn="b"/>
                      <a:r>
                        <a:rPr lang="en-US" sz="1200" b="0" i="1" u="none" strike="noStrike">
                          <a:latin typeface="Arial"/>
                        </a:rPr>
                        <a:t>Box Jumps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27">
                <a:tc>
                  <a:txBody>
                    <a:bodyPr/>
                    <a:lstStyle/>
                    <a:p>
                      <a:pPr algn="l" fontAlgn="b"/>
                      <a:r>
                        <a:rPr lang="en-US" sz="1200" b="0" i="1" u="none" strike="noStrike">
                          <a:latin typeface="Arial"/>
                        </a:rPr>
                        <a:t>Incline Bench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5-55%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5-77.5%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27">
                <a:tc>
                  <a:txBody>
                    <a:bodyPr/>
                    <a:lstStyle/>
                    <a:p>
                      <a:pPr algn="l" fontAlgn="b"/>
                      <a:r>
                        <a:rPr lang="en-US" sz="1200" b="0" i="1" u="none" strike="noStrike">
                          <a:latin typeface="Arial"/>
                        </a:rPr>
                        <a:t>Lat Pulldown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5-77.5%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27">
                <a:tc>
                  <a:txBody>
                    <a:bodyPr/>
                    <a:lstStyle/>
                    <a:p>
                      <a:pPr algn="l" fontAlgn="b"/>
                      <a:r>
                        <a:rPr lang="en-US" sz="1200" b="0" i="1" u="none" strike="noStrike">
                          <a:latin typeface="Arial"/>
                        </a:rPr>
                        <a:t>Shoulder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5-77.5%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27">
                <a:tc>
                  <a:txBody>
                    <a:bodyPr/>
                    <a:lstStyle/>
                    <a:p>
                      <a:pPr algn="l" fontAlgn="b"/>
                      <a:r>
                        <a:rPr lang="en-US" sz="1200" b="0" i="1" u="none" strike="noStrike">
                          <a:latin typeface="Arial"/>
                        </a:rPr>
                        <a:t>Bentover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80% Seated Row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5-77.5%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27">
                <a:tc>
                  <a:txBody>
                    <a:bodyPr/>
                    <a:lstStyle/>
                    <a:p>
                      <a:pPr algn="l" fontAlgn="b"/>
                      <a:r>
                        <a:rPr lang="en-US" sz="1200" b="0" i="1" u="none" strike="noStrike">
                          <a:latin typeface="Arial"/>
                        </a:rPr>
                        <a:t>Super Circuit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EZ Curls/Skullcrushers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27">
                <a:tc gridSpan="5">
                  <a:txBody>
                    <a:bodyPr/>
                    <a:lstStyle/>
                    <a:p>
                      <a:pPr algn="ctr" fontAlgn="b"/>
                      <a:r>
                        <a:rPr lang="en-US" sz="1200" b="1" i="0" u="none" strike="noStrike" dirty="0" smtClean="0">
                          <a:solidFill>
                            <a:srgbClr val="FFFFFF"/>
                          </a:solidFill>
                          <a:latin typeface="Arial"/>
                        </a:rPr>
                        <a:t>Friday, June 22, 2012</a:t>
                      </a:r>
                      <a:endParaRPr lang="en-US" sz="12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6027">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46027">
                <a:tc>
                  <a:txBody>
                    <a:bodyPr/>
                    <a:lstStyle/>
                    <a:p>
                      <a:pPr algn="l" fontAlgn="b"/>
                      <a:r>
                        <a:rPr lang="en-US" sz="1200" b="0" i="1" u="none" strike="noStrike">
                          <a:latin typeface="Arial"/>
                        </a:rPr>
                        <a:t>Power Pull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5-55%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5-77.5%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27">
                <a:tc>
                  <a:txBody>
                    <a:bodyPr/>
                    <a:lstStyle/>
                    <a:p>
                      <a:pPr algn="l" fontAlgn="b"/>
                      <a:r>
                        <a:rPr lang="en-US" sz="1200" b="0" i="1" u="none" strike="noStrike">
                          <a:latin typeface="Arial"/>
                        </a:rPr>
                        <a:t>Front Squat (Use 80%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5-55%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5-77.5%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27">
                <a:tc>
                  <a:txBody>
                    <a:bodyPr/>
                    <a:lstStyle/>
                    <a:p>
                      <a:pPr algn="l" fontAlgn="b"/>
                      <a:r>
                        <a:rPr lang="en-US" sz="1200" b="0" i="1" u="none" strike="noStrike">
                          <a:latin typeface="Arial"/>
                        </a:rPr>
                        <a:t>Physioball Hip Raises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27">
                <a:tc>
                  <a:txBody>
                    <a:bodyPr/>
                    <a:lstStyle/>
                    <a:p>
                      <a:pPr algn="l" fontAlgn="b"/>
                      <a:r>
                        <a:rPr lang="en-US" sz="1200" b="0" i="1" u="none" strike="noStrike">
                          <a:latin typeface="Arial"/>
                        </a:rPr>
                        <a:t>Bulgarian Split 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35%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5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27">
                <a:tc>
                  <a:txBody>
                    <a:bodyPr/>
                    <a:lstStyle/>
                    <a:p>
                      <a:pPr algn="l" fontAlgn="b"/>
                      <a:r>
                        <a:rPr lang="en-US" sz="1200" b="0" i="1" u="none" strike="noStrike">
                          <a:latin typeface="Arial"/>
                        </a:rPr>
                        <a:t>4-Way Med-Ball Hamstring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27">
                <a:tc>
                  <a:txBody>
                    <a:bodyPr/>
                    <a:lstStyle/>
                    <a:p>
                      <a:pPr algn="l" fontAlgn="b"/>
                      <a:r>
                        <a:rPr lang="en-US" sz="1200" b="0" i="1" u="none" strike="noStrike">
                          <a:latin typeface="Arial"/>
                        </a:rPr>
                        <a:t>Shoulder Pre-Hab</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DB Internal/External Rotation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15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1</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87737"/>
          <a:ext cx="6766560" cy="9056266"/>
        </p:xfrm>
        <a:graphic>
          <a:graphicData uri="http://schemas.openxmlformats.org/drawingml/2006/table">
            <a:tbl>
              <a:tblPr/>
              <a:tblGrid>
                <a:gridCol w="3025891"/>
                <a:gridCol w="1274688"/>
                <a:gridCol w="941123"/>
                <a:gridCol w="762429"/>
                <a:gridCol w="762429"/>
              </a:tblGrid>
              <a:tr h="518755">
                <a:tc gridSpan="5">
                  <a:txBody>
                    <a:bodyPr/>
                    <a:lstStyle/>
                    <a:p>
                      <a:pPr algn="ctr" fontAlgn="b"/>
                      <a:r>
                        <a:rPr lang="en-US" sz="2400" b="1" i="0" u="none" strike="noStrike" dirty="0">
                          <a:latin typeface="CCSU" pitchFamily="2" charset="0"/>
                        </a:rPr>
                        <a:t>Blue Devil Throwers</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5719">
                <a:tc gridSpan="5">
                  <a:txBody>
                    <a:bodyPr/>
                    <a:lstStyle/>
                    <a:p>
                      <a:pPr algn="ctr" fontAlgn="b"/>
                      <a:r>
                        <a:rPr lang="en-US" sz="1900" b="1" i="0" u="none" strike="noStrike" dirty="0">
                          <a:latin typeface="Arial"/>
                        </a:rPr>
                        <a:t>Week 6</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1967">
                <a:tc gridSpan="5">
                  <a:txBody>
                    <a:bodyPr/>
                    <a:lstStyle/>
                    <a:p>
                      <a:pPr algn="ctr" fontAlgn="b"/>
                      <a:r>
                        <a:rPr lang="en-US" sz="1200" b="1" i="0" u="none" strike="noStrike" dirty="0" smtClean="0">
                          <a:solidFill>
                            <a:srgbClr val="FFFFFF"/>
                          </a:solidFill>
                          <a:latin typeface="Arial"/>
                        </a:rPr>
                        <a:t>Monday, June 25, 2012</a:t>
                      </a:r>
                      <a:endParaRPr lang="en-US" sz="1200" b="1" i="0" u="none" strike="noStrike" dirty="0">
                        <a:solidFill>
                          <a:srgbClr val="FFFFFF"/>
                        </a:solidFill>
                        <a:latin typeface="Arial"/>
                      </a:endParaRPr>
                    </a:p>
                  </a:txBody>
                  <a:tcPr marL="5055" marR="5055" marT="5055"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1967">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1967">
                <a:tc>
                  <a:txBody>
                    <a:bodyPr/>
                    <a:lstStyle/>
                    <a:p>
                      <a:pPr algn="l" fontAlgn="b"/>
                      <a:r>
                        <a:rPr lang="en-US" sz="1200" b="1" i="0" u="none" strike="noStrike">
                          <a:latin typeface="Arial"/>
                        </a:rPr>
                        <a:t>Power Pull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4-80%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4-90%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967">
                <a:tc>
                  <a:txBody>
                    <a:bodyPr/>
                    <a:lstStyle/>
                    <a:p>
                      <a:pPr algn="l" fontAlgn="b"/>
                      <a:r>
                        <a:rPr lang="en-US" sz="1200" b="1" i="0" u="none" strike="noStrike">
                          <a:latin typeface="Arial"/>
                        </a:rPr>
                        <a:t>Backsquat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8-80%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967">
                <a:tc>
                  <a:txBody>
                    <a:bodyPr/>
                    <a:lstStyle/>
                    <a:p>
                      <a:pPr algn="l" fontAlgn="b"/>
                      <a:r>
                        <a:rPr lang="en-US" sz="1200" b="1" i="0" u="none" strike="noStrike">
                          <a:latin typeface="Arial"/>
                        </a:rPr>
                        <a:t>RDL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dirty="0">
                          <a:latin typeface="Arial"/>
                        </a:rPr>
                        <a:t>Use Power Pull Weight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dirty="0">
                          <a:latin typeface="Arial"/>
                        </a:rPr>
                        <a:t>8</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967">
                <a:tc>
                  <a:txBody>
                    <a:bodyPr/>
                    <a:lstStyle/>
                    <a:p>
                      <a:pPr algn="l" fontAlgn="b"/>
                      <a:r>
                        <a:rPr lang="en-US" sz="1200" b="1" i="0" u="none" strike="noStrike">
                          <a:latin typeface="Arial"/>
                        </a:rPr>
                        <a:t>Forward Lunge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37.5%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967">
                <a:tc>
                  <a:txBody>
                    <a:bodyPr/>
                    <a:lstStyle/>
                    <a:p>
                      <a:pPr algn="l" fontAlgn="b"/>
                      <a:r>
                        <a:rPr lang="en-US" sz="1200" b="1" i="0" u="none" strike="noStrike" dirty="0">
                          <a:latin typeface="Arial"/>
                        </a:rPr>
                        <a:t>Med-Ball Hip Raise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latin typeface="Arial"/>
                        </a:rPr>
                        <a:t>8</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967">
                <a:tc>
                  <a:txBody>
                    <a:bodyPr/>
                    <a:lstStyle/>
                    <a:p>
                      <a:pPr algn="l" fontAlgn="b"/>
                      <a:r>
                        <a:rPr lang="en-US" sz="1200" b="1" i="0" u="none" strike="noStrike">
                          <a:latin typeface="Arial"/>
                        </a:rPr>
                        <a:t>Shoulder Pre-Hab</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Band Retraction/Protraction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15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967">
                <a:tc gridSpan="5">
                  <a:txBody>
                    <a:bodyPr/>
                    <a:lstStyle/>
                    <a:p>
                      <a:pPr algn="ctr" fontAlgn="b"/>
                      <a:r>
                        <a:rPr lang="en-US" sz="1200" b="1" i="0" u="none" strike="noStrike" dirty="0" smtClean="0">
                          <a:solidFill>
                            <a:srgbClr val="FFFFFF"/>
                          </a:solidFill>
                          <a:latin typeface="Arial"/>
                        </a:rPr>
                        <a:t>Tuesday, June 26, 2012</a:t>
                      </a:r>
                      <a:endParaRPr lang="en-US" sz="12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1967">
                <a:tc>
                  <a:txBody>
                    <a:bodyPr/>
                    <a:lstStyle/>
                    <a:p>
                      <a:pPr algn="ctr" fontAlgn="b"/>
                      <a:r>
                        <a:rPr lang="en-US" sz="1200" b="1" i="0" u="none" strike="noStrike" dirty="0">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1967">
                <a:tc>
                  <a:txBody>
                    <a:bodyPr/>
                    <a:lstStyle/>
                    <a:p>
                      <a:pPr algn="l" fontAlgn="b"/>
                      <a:r>
                        <a:rPr lang="en-US" sz="1200" b="1" i="0" u="none" strike="noStrike">
                          <a:latin typeface="Arial"/>
                        </a:rPr>
                        <a:t>Box Jumps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4</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967">
                <a:tc>
                  <a:txBody>
                    <a:bodyPr/>
                    <a:lstStyle/>
                    <a:p>
                      <a:pPr algn="l" fontAlgn="b"/>
                      <a:r>
                        <a:rPr lang="en-US" sz="1200" b="1" i="0" u="none" strike="noStrike">
                          <a:latin typeface="Arial"/>
                        </a:rPr>
                        <a:t>DB Incline Bench Press (80% Incline)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8-80%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967">
                <a:tc>
                  <a:txBody>
                    <a:bodyPr/>
                    <a:lstStyle/>
                    <a:p>
                      <a:pPr algn="l" fontAlgn="b"/>
                      <a:r>
                        <a:rPr lang="en-US" sz="1200" b="1" i="0" u="none" strike="noStrike">
                          <a:latin typeface="Arial"/>
                        </a:rPr>
                        <a:t>Lat Pulldown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8-80%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967">
                <a:tc>
                  <a:txBody>
                    <a:bodyPr/>
                    <a:lstStyle/>
                    <a:p>
                      <a:pPr algn="l" fontAlgn="b"/>
                      <a:r>
                        <a:rPr lang="en-US" sz="1200" b="1" i="0" u="none" strike="noStrike" dirty="0">
                          <a:latin typeface="Arial"/>
                        </a:rPr>
                        <a:t>DB Shoulder Press (80% Shoulder)</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967">
                <a:tc>
                  <a:txBody>
                    <a:bodyPr/>
                    <a:lstStyle/>
                    <a:p>
                      <a:pPr algn="l" fontAlgn="b"/>
                      <a:r>
                        <a:rPr lang="en-US" sz="1200" b="1" i="0" u="none" strike="noStrike">
                          <a:latin typeface="Arial"/>
                        </a:rPr>
                        <a:t>Inverted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0815">
                <a:tc>
                  <a:txBody>
                    <a:bodyPr/>
                    <a:lstStyle/>
                    <a:p>
                      <a:pPr algn="l" fontAlgn="b"/>
                      <a:r>
                        <a:rPr lang="en-US" sz="1200" b="1" i="0" u="none" strike="noStrike">
                          <a:latin typeface="Arial"/>
                        </a:rPr>
                        <a:t>Super Circuit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Straight Bar Curls/Close Grip Bench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967">
                <a:tc gridSpan="5">
                  <a:txBody>
                    <a:bodyPr/>
                    <a:lstStyle/>
                    <a:p>
                      <a:pPr algn="ctr" fontAlgn="b"/>
                      <a:r>
                        <a:rPr lang="en-US" sz="1200" b="1" i="0" u="none" strike="noStrike" dirty="0" smtClean="0">
                          <a:solidFill>
                            <a:srgbClr val="FFFFFF"/>
                          </a:solidFill>
                          <a:latin typeface="Arial"/>
                        </a:rPr>
                        <a:t>Thursday,</a:t>
                      </a:r>
                      <a:r>
                        <a:rPr lang="en-US" sz="1200" b="1" i="0" u="none" strike="noStrike" baseline="0" dirty="0" smtClean="0">
                          <a:solidFill>
                            <a:srgbClr val="FFFFFF"/>
                          </a:solidFill>
                          <a:latin typeface="Arial"/>
                        </a:rPr>
                        <a:t> June 28, 2012</a:t>
                      </a:r>
                      <a:endParaRPr lang="en-US" sz="12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1967">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1967">
                <a:tc>
                  <a:txBody>
                    <a:bodyPr/>
                    <a:lstStyle/>
                    <a:p>
                      <a:pPr algn="l" fontAlgn="b"/>
                      <a:r>
                        <a:rPr lang="en-US" sz="1200" b="0" i="1" u="none" strike="noStrike">
                          <a:latin typeface="Arial"/>
                        </a:rPr>
                        <a:t>Power Pull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967">
                <a:tc>
                  <a:txBody>
                    <a:bodyPr/>
                    <a:lstStyle/>
                    <a:p>
                      <a:pPr algn="l" fontAlgn="b"/>
                      <a:r>
                        <a:rPr lang="en-US" sz="1200" b="0" i="1" u="none" strike="noStrike">
                          <a:latin typeface="Arial"/>
                        </a:rPr>
                        <a:t>Front Squat (Use 80%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967">
                <a:tc>
                  <a:txBody>
                    <a:bodyPr/>
                    <a:lstStyle/>
                    <a:p>
                      <a:pPr algn="l" fontAlgn="b"/>
                      <a:r>
                        <a:rPr lang="en-US" sz="1200" b="0" i="1" u="none" strike="noStrike">
                          <a:latin typeface="Arial"/>
                        </a:rPr>
                        <a:t>Single Leg DB RDL (80% Clean)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Two DB's Should Equal Weight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4-82.5%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967">
                <a:tc>
                  <a:txBody>
                    <a:bodyPr/>
                    <a:lstStyle/>
                    <a:p>
                      <a:pPr algn="l" fontAlgn="b"/>
                      <a:r>
                        <a:rPr lang="en-US" sz="1200" b="0" i="1" u="none" strike="noStrike">
                          <a:latin typeface="Arial"/>
                        </a:rPr>
                        <a:t>Backwards Lunge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37.5%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967">
                <a:tc>
                  <a:txBody>
                    <a:bodyPr/>
                    <a:lstStyle/>
                    <a:p>
                      <a:pPr algn="l" fontAlgn="b"/>
                      <a:r>
                        <a:rPr lang="en-US" sz="1200" b="0" i="1" u="none" strike="noStrike">
                          <a:latin typeface="Arial"/>
                        </a:rPr>
                        <a:t>4-Way Physioball Hamstring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967">
                <a:tc>
                  <a:txBody>
                    <a:bodyPr/>
                    <a:lstStyle/>
                    <a:p>
                      <a:pPr algn="l" fontAlgn="b"/>
                      <a:r>
                        <a:rPr lang="en-US" sz="1200" b="0" i="1" u="none" strike="noStrike">
                          <a:latin typeface="Arial"/>
                        </a:rPr>
                        <a:t>Shoulder Pre-Hab</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Band Pull-Aparts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15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1</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967">
                <a:tc gridSpan="5">
                  <a:txBody>
                    <a:bodyPr/>
                    <a:lstStyle/>
                    <a:p>
                      <a:pPr algn="ctr" fontAlgn="b"/>
                      <a:r>
                        <a:rPr lang="en-US" sz="1200" b="1" i="0" u="none" strike="noStrike" dirty="0" smtClean="0">
                          <a:solidFill>
                            <a:srgbClr val="FFFFFF"/>
                          </a:solidFill>
                          <a:latin typeface="Arial"/>
                        </a:rPr>
                        <a:t>Friday, June 29, 2012</a:t>
                      </a:r>
                      <a:endParaRPr lang="en-US" sz="12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1967">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1967">
                <a:tc>
                  <a:txBody>
                    <a:bodyPr/>
                    <a:lstStyle/>
                    <a:p>
                      <a:pPr algn="l" fontAlgn="b"/>
                      <a:r>
                        <a:rPr lang="en-US" sz="1200" b="0" i="1" u="none" strike="noStrike">
                          <a:latin typeface="Arial"/>
                        </a:rPr>
                        <a:t>DB Push Press (Use 80% Push Press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967">
                <a:tc>
                  <a:txBody>
                    <a:bodyPr/>
                    <a:lstStyle/>
                    <a:p>
                      <a:pPr algn="l" fontAlgn="b"/>
                      <a:r>
                        <a:rPr lang="en-US" sz="1200" b="0" i="1" u="none" strike="noStrike">
                          <a:latin typeface="Arial"/>
                        </a:rPr>
                        <a:t>DB Bench Press (80% Bench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967">
                <a:tc>
                  <a:txBody>
                    <a:bodyPr/>
                    <a:lstStyle/>
                    <a:p>
                      <a:pPr algn="l" fontAlgn="b"/>
                      <a:r>
                        <a:rPr lang="en-US" sz="1200" b="0" i="1" u="none" strike="noStrike">
                          <a:latin typeface="Arial"/>
                        </a:rPr>
                        <a:t>Pull-ups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967">
                <a:tc>
                  <a:txBody>
                    <a:bodyPr/>
                    <a:lstStyle/>
                    <a:p>
                      <a:pPr algn="l" fontAlgn="b"/>
                      <a:r>
                        <a:rPr lang="en-US" sz="1200" b="0" i="1" u="none" strike="noStrike">
                          <a:latin typeface="Arial"/>
                        </a:rPr>
                        <a:t>3-Way Shoulder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967">
                <a:tc>
                  <a:txBody>
                    <a:bodyPr/>
                    <a:lstStyle/>
                    <a:p>
                      <a:pPr algn="l" fontAlgn="b"/>
                      <a:r>
                        <a:rPr lang="en-US" sz="1200" b="0" i="1" u="none" strike="noStrike">
                          <a:latin typeface="Arial"/>
                        </a:rPr>
                        <a:t>Bentover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80% Seated Row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4-82.5%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967">
                <a:tc>
                  <a:txBody>
                    <a:bodyPr/>
                    <a:lstStyle/>
                    <a:p>
                      <a:pPr algn="l" fontAlgn="b"/>
                      <a:r>
                        <a:rPr lang="en-US" sz="1200" b="0" i="1" u="none" strike="noStrike">
                          <a:latin typeface="Arial"/>
                        </a:rPr>
                        <a:t>Super Circuit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DB Curls/Overhead Extensions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91433"/>
          <a:ext cx="6766560" cy="9052571"/>
        </p:xfrm>
        <a:graphic>
          <a:graphicData uri="http://schemas.openxmlformats.org/drawingml/2006/table">
            <a:tbl>
              <a:tblPr/>
              <a:tblGrid>
                <a:gridCol w="3025891"/>
                <a:gridCol w="1274688"/>
                <a:gridCol w="941123"/>
                <a:gridCol w="762429"/>
                <a:gridCol w="762429"/>
              </a:tblGrid>
              <a:tr h="518087">
                <a:tc gridSpan="5">
                  <a:txBody>
                    <a:bodyPr/>
                    <a:lstStyle/>
                    <a:p>
                      <a:pPr algn="ctr" fontAlgn="b"/>
                      <a:r>
                        <a:rPr lang="en-US" sz="2400" b="1" i="0" u="none" strike="noStrike" dirty="0">
                          <a:latin typeface="CCSU" pitchFamily="2" charset="0"/>
                        </a:rPr>
                        <a:t>Blue Devil Throwers</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5259">
                <a:tc gridSpan="5">
                  <a:txBody>
                    <a:bodyPr/>
                    <a:lstStyle/>
                    <a:p>
                      <a:pPr algn="ctr" fontAlgn="b"/>
                      <a:r>
                        <a:rPr lang="en-US" sz="1900" b="1" i="0" u="none" strike="noStrike" dirty="0">
                          <a:latin typeface="Arial"/>
                        </a:rPr>
                        <a:t>Week 7</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1643">
                <a:tc gridSpan="5">
                  <a:txBody>
                    <a:bodyPr/>
                    <a:lstStyle/>
                    <a:p>
                      <a:pPr algn="ctr" fontAlgn="b"/>
                      <a:r>
                        <a:rPr lang="en-US" sz="1200" b="1" i="0" u="none" strike="noStrike" dirty="0" smtClean="0">
                          <a:solidFill>
                            <a:srgbClr val="FFFFFF"/>
                          </a:solidFill>
                          <a:latin typeface="Arial"/>
                        </a:rPr>
                        <a:t>Monday, July 2, 2012</a:t>
                      </a:r>
                      <a:endParaRPr lang="en-US" sz="1200" b="1" i="0" u="none" strike="noStrike" dirty="0">
                        <a:solidFill>
                          <a:srgbClr val="FFFFFF"/>
                        </a:solidFill>
                        <a:latin typeface="Arial"/>
                      </a:endParaRPr>
                    </a:p>
                  </a:txBody>
                  <a:tcPr marL="5055" marR="5055" marT="5055"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1643">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1643">
                <a:tc>
                  <a:txBody>
                    <a:bodyPr/>
                    <a:lstStyle/>
                    <a:p>
                      <a:pPr algn="l" fontAlgn="b"/>
                      <a:r>
                        <a:rPr lang="en-US" sz="1200" b="1" i="0" u="none" strike="noStrike">
                          <a:latin typeface="Arial"/>
                        </a:rPr>
                        <a:t>DB Push Press (80% Push Press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3-70%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3-92.5%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643">
                <a:tc>
                  <a:txBody>
                    <a:bodyPr/>
                    <a:lstStyle/>
                    <a:p>
                      <a:pPr algn="l" fontAlgn="b"/>
                      <a:r>
                        <a:rPr lang="en-US" sz="1200" b="1" i="0" u="none" strike="noStrike">
                          <a:latin typeface="Arial"/>
                        </a:rPr>
                        <a:t>Bench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3-65%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3-75%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6-85%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643">
                <a:tc>
                  <a:txBody>
                    <a:bodyPr/>
                    <a:lstStyle/>
                    <a:p>
                      <a:pPr algn="l" fontAlgn="b"/>
                      <a:r>
                        <a:rPr lang="en-US" sz="1200" b="1" i="0" u="none" strike="noStrike">
                          <a:latin typeface="Arial"/>
                        </a:rPr>
                        <a:t>Pull-ups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latin typeface="Arial"/>
                        </a:rPr>
                        <a:t>6+</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643">
                <a:tc>
                  <a:txBody>
                    <a:bodyPr/>
                    <a:lstStyle/>
                    <a:p>
                      <a:pPr algn="l" fontAlgn="b"/>
                      <a:r>
                        <a:rPr lang="en-US" sz="1200" b="1" i="0" u="none" strike="noStrike">
                          <a:latin typeface="Arial"/>
                        </a:rPr>
                        <a:t>3-Way Shoulder</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643">
                <a:tc>
                  <a:txBody>
                    <a:bodyPr/>
                    <a:lstStyle/>
                    <a:p>
                      <a:pPr algn="l" fontAlgn="b"/>
                      <a:r>
                        <a:rPr lang="en-US" sz="1200" b="1" i="0" u="none" strike="noStrike">
                          <a:latin typeface="Arial"/>
                        </a:rPr>
                        <a:t>Seated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latin typeface="Arial"/>
                        </a:rPr>
                        <a:t>6-85%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8292">
                <a:tc>
                  <a:txBody>
                    <a:bodyPr/>
                    <a:lstStyle/>
                    <a:p>
                      <a:pPr algn="l" fontAlgn="b"/>
                      <a:r>
                        <a:rPr lang="en-US" sz="1200" b="1" i="0" u="none" strike="noStrike">
                          <a:latin typeface="Arial"/>
                        </a:rPr>
                        <a:t>Shoulder Pre-Hab</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Internal/External Rotation Band</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15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643">
                <a:tc gridSpan="5">
                  <a:txBody>
                    <a:bodyPr/>
                    <a:lstStyle/>
                    <a:p>
                      <a:pPr algn="ctr" fontAlgn="b"/>
                      <a:r>
                        <a:rPr lang="en-US" sz="1200" b="1" i="0" u="none" strike="noStrike" dirty="0" smtClean="0">
                          <a:solidFill>
                            <a:srgbClr val="FFFFFF"/>
                          </a:solidFill>
                          <a:latin typeface="Arial"/>
                        </a:rPr>
                        <a:t>Tuesday, July 3, 2012</a:t>
                      </a:r>
                      <a:endParaRPr lang="en-US" sz="12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1643">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1643">
                <a:tc>
                  <a:txBody>
                    <a:bodyPr/>
                    <a:lstStyle/>
                    <a:p>
                      <a:pPr algn="l" fontAlgn="b"/>
                      <a:r>
                        <a:rPr lang="en-US" sz="1200" b="1" i="0" u="none" strike="noStrike">
                          <a:latin typeface="Arial"/>
                        </a:rPr>
                        <a:t>Power Pull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3-92.5%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643">
                <a:tc>
                  <a:txBody>
                    <a:bodyPr/>
                    <a:lstStyle/>
                    <a:p>
                      <a:pPr algn="l" fontAlgn="b"/>
                      <a:r>
                        <a:rPr lang="en-US" sz="1200" b="1" i="0" u="none" strike="noStrike">
                          <a:latin typeface="Arial"/>
                        </a:rPr>
                        <a:t>Backsquat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6-85%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643">
                <a:tc>
                  <a:txBody>
                    <a:bodyPr/>
                    <a:lstStyle/>
                    <a:p>
                      <a:pPr algn="l" fontAlgn="b"/>
                      <a:r>
                        <a:rPr lang="en-US" sz="1200" b="1" i="0" u="none" strike="noStrike">
                          <a:latin typeface="Arial"/>
                        </a:rPr>
                        <a:t>RDL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Power Pull Weight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6</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643">
                <a:tc>
                  <a:txBody>
                    <a:bodyPr/>
                    <a:lstStyle/>
                    <a:p>
                      <a:pPr algn="l" fontAlgn="b"/>
                      <a:r>
                        <a:rPr lang="en-US" sz="1200" b="1" i="0" u="none" strike="noStrike">
                          <a:latin typeface="Arial"/>
                        </a:rPr>
                        <a:t>Backwards Lunge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40%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6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643">
                <a:tc>
                  <a:txBody>
                    <a:bodyPr/>
                    <a:lstStyle/>
                    <a:p>
                      <a:pPr algn="l" fontAlgn="b"/>
                      <a:r>
                        <a:rPr lang="en-US" sz="1200" b="1" i="0" u="none" strike="noStrike">
                          <a:latin typeface="Arial"/>
                        </a:rPr>
                        <a:t>4-Way Phyioball Hamstring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latin typeface="Arial"/>
                        </a:rPr>
                        <a:t>6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643">
                <a:tc>
                  <a:txBody>
                    <a:bodyPr/>
                    <a:lstStyle/>
                    <a:p>
                      <a:pPr algn="l" fontAlgn="b"/>
                      <a:r>
                        <a:rPr lang="en-US" sz="1200" b="1" i="0" u="none" strike="noStrike">
                          <a:latin typeface="Arial"/>
                        </a:rPr>
                        <a:t>Super Circuit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EZ Curls/Skullcrushers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6</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643">
                <a:tc gridSpan="5">
                  <a:txBody>
                    <a:bodyPr/>
                    <a:lstStyle/>
                    <a:p>
                      <a:pPr algn="ctr" fontAlgn="b"/>
                      <a:r>
                        <a:rPr lang="en-US" sz="1200" b="1" i="0" u="none" strike="noStrike" dirty="0" smtClean="0">
                          <a:solidFill>
                            <a:srgbClr val="FFFFFF"/>
                          </a:solidFill>
                          <a:latin typeface="Arial"/>
                        </a:rPr>
                        <a:t>Thursday, July 5, 2012</a:t>
                      </a:r>
                      <a:endParaRPr lang="en-US" sz="12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1643">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1643">
                <a:tc>
                  <a:txBody>
                    <a:bodyPr/>
                    <a:lstStyle/>
                    <a:p>
                      <a:pPr algn="l" fontAlgn="b"/>
                      <a:r>
                        <a:rPr lang="en-US" sz="1200" b="0" i="1" u="none" strike="noStrike">
                          <a:latin typeface="Arial"/>
                        </a:rPr>
                        <a:t>Power Pull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3-82.5%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643">
                <a:tc>
                  <a:txBody>
                    <a:bodyPr/>
                    <a:lstStyle/>
                    <a:p>
                      <a:pPr algn="l" fontAlgn="b"/>
                      <a:r>
                        <a:rPr lang="en-US" sz="1200" b="0" i="1" u="none" strike="noStrike">
                          <a:latin typeface="Arial"/>
                        </a:rPr>
                        <a:t>Incline Bench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3-87.5%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643">
                <a:tc>
                  <a:txBody>
                    <a:bodyPr/>
                    <a:lstStyle/>
                    <a:p>
                      <a:pPr algn="l" fontAlgn="b"/>
                      <a:r>
                        <a:rPr lang="en-US" sz="1200" b="0" i="1" u="none" strike="noStrike">
                          <a:latin typeface="Arial"/>
                        </a:rPr>
                        <a:t>Lat Pulldown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3-87.5%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643">
                <a:tc>
                  <a:txBody>
                    <a:bodyPr/>
                    <a:lstStyle/>
                    <a:p>
                      <a:pPr algn="l" fontAlgn="b"/>
                      <a:r>
                        <a:rPr lang="en-US" sz="1200" b="0" i="1" u="none" strike="noStrike">
                          <a:latin typeface="Arial"/>
                        </a:rPr>
                        <a:t>Shoulder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3-87.5%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643">
                <a:tc>
                  <a:txBody>
                    <a:bodyPr/>
                    <a:lstStyle/>
                    <a:p>
                      <a:pPr algn="l" fontAlgn="b"/>
                      <a:r>
                        <a:rPr lang="en-US" sz="1200" b="0" i="1" u="none" strike="noStrike">
                          <a:latin typeface="Arial"/>
                        </a:rPr>
                        <a:t>Inverted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643">
                <a:tc>
                  <a:txBody>
                    <a:bodyPr/>
                    <a:lstStyle/>
                    <a:p>
                      <a:pPr algn="l" fontAlgn="b"/>
                      <a:r>
                        <a:rPr lang="en-US" sz="1200" b="0" i="1" u="none" strike="noStrike">
                          <a:latin typeface="Arial"/>
                        </a:rPr>
                        <a:t>Shoulder Pre-Hab</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Full Cans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15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1</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643">
                <a:tc gridSpan="5">
                  <a:txBody>
                    <a:bodyPr/>
                    <a:lstStyle/>
                    <a:p>
                      <a:pPr algn="ctr" fontAlgn="b"/>
                      <a:r>
                        <a:rPr lang="en-US" sz="1200" b="1" i="0" u="none" strike="noStrike" dirty="0" smtClean="0">
                          <a:solidFill>
                            <a:srgbClr val="FFFFFF"/>
                          </a:solidFill>
                          <a:latin typeface="Arial"/>
                        </a:rPr>
                        <a:t>Friday, July 6, 2012</a:t>
                      </a:r>
                      <a:endParaRPr lang="en-US" sz="12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1643">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1643">
                <a:tc>
                  <a:txBody>
                    <a:bodyPr/>
                    <a:lstStyle/>
                    <a:p>
                      <a:pPr algn="l" fontAlgn="b"/>
                      <a:r>
                        <a:rPr lang="en-US" sz="1200" b="0" i="1" u="none" strike="noStrike">
                          <a:latin typeface="Arial"/>
                        </a:rPr>
                        <a:t>Box Jumps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643">
                <a:tc>
                  <a:txBody>
                    <a:bodyPr/>
                    <a:lstStyle/>
                    <a:p>
                      <a:pPr algn="l" fontAlgn="b"/>
                      <a:r>
                        <a:rPr lang="en-US" sz="1200" b="0" i="1" u="none" strike="noStrike">
                          <a:latin typeface="Arial"/>
                        </a:rPr>
                        <a:t>Front Squat (Use 80%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3-87.5%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643">
                <a:tc>
                  <a:txBody>
                    <a:bodyPr/>
                    <a:lstStyle/>
                    <a:p>
                      <a:pPr algn="l" fontAlgn="b"/>
                      <a:r>
                        <a:rPr lang="en-US" sz="1200" b="0" i="1" u="none" strike="noStrike">
                          <a:latin typeface="Arial"/>
                        </a:rPr>
                        <a:t>4-Way Med-Ball Hamstring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643">
                <a:tc>
                  <a:txBody>
                    <a:bodyPr/>
                    <a:lstStyle/>
                    <a:p>
                      <a:pPr algn="l" fontAlgn="b"/>
                      <a:r>
                        <a:rPr lang="en-US" sz="1200" b="0" i="1" u="none" strike="noStrike">
                          <a:latin typeface="Arial"/>
                        </a:rPr>
                        <a:t>Step-ups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40%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3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643">
                <a:tc>
                  <a:txBody>
                    <a:bodyPr/>
                    <a:lstStyle/>
                    <a:p>
                      <a:pPr algn="l" fontAlgn="b"/>
                      <a:r>
                        <a:rPr lang="en-US" sz="1200" b="0" i="1" u="none" strike="noStrike">
                          <a:latin typeface="Arial"/>
                        </a:rPr>
                        <a:t>SL DB RDL (80% Clean)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Cut Weight in Half</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3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643">
                <a:tc>
                  <a:txBody>
                    <a:bodyPr/>
                    <a:lstStyle/>
                    <a:p>
                      <a:pPr algn="l" fontAlgn="b"/>
                      <a:r>
                        <a:rPr lang="en-US" sz="1200" b="0" i="1" u="none" strike="noStrike">
                          <a:latin typeface="Arial"/>
                        </a:rPr>
                        <a:t>Super Circuit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Straight Bar/Close Grip Bench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6</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89717"/>
          <a:ext cx="6766560" cy="9054284"/>
        </p:xfrm>
        <a:graphic>
          <a:graphicData uri="http://schemas.openxmlformats.org/drawingml/2006/table">
            <a:tbl>
              <a:tblPr/>
              <a:tblGrid>
                <a:gridCol w="3025891"/>
                <a:gridCol w="1274687"/>
                <a:gridCol w="941124"/>
                <a:gridCol w="762429"/>
                <a:gridCol w="762429"/>
              </a:tblGrid>
              <a:tr h="663059">
                <a:tc gridSpan="5">
                  <a:txBody>
                    <a:bodyPr/>
                    <a:lstStyle/>
                    <a:p>
                      <a:pPr algn="ctr" fontAlgn="b"/>
                      <a:r>
                        <a:rPr lang="en-US" sz="2400" b="1" i="0" u="none" strike="noStrike" dirty="0">
                          <a:latin typeface="CCSU" pitchFamily="2" charset="0"/>
                        </a:rPr>
                        <a:t>Blue Devil Throwers</a:t>
                      </a:r>
                    </a:p>
                  </a:txBody>
                  <a:tcPr marL="6527" marR="6527" marT="652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61299">
                <a:tc gridSpan="5">
                  <a:txBody>
                    <a:bodyPr/>
                    <a:lstStyle/>
                    <a:p>
                      <a:pPr algn="ctr" fontAlgn="b"/>
                      <a:r>
                        <a:rPr lang="en-US" sz="1900" b="1" i="0" u="none" strike="noStrike" dirty="0">
                          <a:latin typeface="Arial"/>
                        </a:rPr>
                        <a:t>Week 8: Recovery Week (No Extra Reps!)</a:t>
                      </a:r>
                    </a:p>
                  </a:txBody>
                  <a:tcPr marL="6527" marR="6527" marT="652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28593">
                <a:tc gridSpan="5">
                  <a:txBody>
                    <a:bodyPr/>
                    <a:lstStyle/>
                    <a:p>
                      <a:pPr algn="ctr" fontAlgn="b"/>
                      <a:r>
                        <a:rPr lang="en-US" sz="1200" b="1" i="0" u="none" strike="noStrike" dirty="0" smtClean="0">
                          <a:solidFill>
                            <a:srgbClr val="FFFFFF"/>
                          </a:solidFill>
                          <a:latin typeface="Arial"/>
                        </a:rPr>
                        <a:t>Monday, July 9, 2012</a:t>
                      </a:r>
                      <a:endParaRPr lang="en-US" sz="1200" b="1" i="0" u="none" strike="noStrike" dirty="0">
                        <a:solidFill>
                          <a:srgbClr val="FFFFFF"/>
                        </a:solidFill>
                        <a:latin typeface="Arial"/>
                      </a:endParaRPr>
                    </a:p>
                  </a:txBody>
                  <a:tcPr marL="6527" marR="6527" marT="6527"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28593">
                <a:tc>
                  <a:txBody>
                    <a:bodyPr/>
                    <a:lstStyle/>
                    <a:p>
                      <a:pPr algn="ctr" fontAlgn="b"/>
                      <a:r>
                        <a:rPr lang="en-US" sz="1200" b="1" i="0" u="none" strike="noStrike">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28593">
                <a:tc>
                  <a:txBody>
                    <a:bodyPr/>
                    <a:lstStyle/>
                    <a:p>
                      <a:pPr algn="l" fontAlgn="b"/>
                      <a:r>
                        <a:rPr lang="en-US" sz="1200" b="0" i="1" u="none" strike="noStrike">
                          <a:latin typeface="Arial"/>
                        </a:rPr>
                        <a:t>Power Pull</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3-50%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593">
                <a:tc>
                  <a:txBody>
                    <a:bodyPr/>
                    <a:lstStyle/>
                    <a:p>
                      <a:pPr algn="l" fontAlgn="b"/>
                      <a:r>
                        <a:rPr lang="en-US" sz="1200" b="0" i="1" u="none" strike="noStrike">
                          <a:latin typeface="Arial"/>
                        </a:rPr>
                        <a:t>Backsquat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3-65%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593">
                <a:tc>
                  <a:txBody>
                    <a:bodyPr/>
                    <a:lstStyle/>
                    <a:p>
                      <a:pPr algn="l" fontAlgn="b"/>
                      <a:r>
                        <a:rPr lang="en-US" sz="1200" b="0" i="1" u="none" strike="noStrike" dirty="0">
                          <a:latin typeface="Arial"/>
                        </a:rPr>
                        <a:t>4-Way </a:t>
                      </a:r>
                      <a:r>
                        <a:rPr lang="en-US" sz="1200" b="0" i="1" u="none" strike="noStrike" dirty="0" err="1">
                          <a:latin typeface="Arial"/>
                        </a:rPr>
                        <a:t>Physioball</a:t>
                      </a:r>
                      <a:r>
                        <a:rPr lang="en-US" sz="1200" b="0" i="1" u="none" strike="noStrike" dirty="0">
                          <a:latin typeface="Arial"/>
                        </a:rPr>
                        <a:t> Hamstring</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 Each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593">
                <a:tc>
                  <a:txBody>
                    <a:bodyPr/>
                    <a:lstStyle/>
                    <a:p>
                      <a:pPr algn="l" fontAlgn="b"/>
                      <a:r>
                        <a:rPr lang="en-US" sz="1200" b="0" i="1" u="none" strike="noStrike">
                          <a:latin typeface="Arial"/>
                        </a:rPr>
                        <a:t>Lateral Lunge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dirty="0">
                          <a:latin typeface="Arial"/>
                        </a:rPr>
                        <a:t>Use 30% </a:t>
                      </a:r>
                      <a:r>
                        <a:rPr lang="en-US" sz="1200" b="0" i="1" u="none" strike="noStrike" dirty="0" err="1">
                          <a:latin typeface="Arial"/>
                        </a:rPr>
                        <a:t>Backsquat</a:t>
                      </a:r>
                      <a:r>
                        <a:rPr lang="en-US" sz="1200" b="0" i="1" u="none" strike="noStrike" dirty="0">
                          <a:latin typeface="Arial"/>
                        </a:rPr>
                        <a:t>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3 Each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2287">
                <a:tc>
                  <a:txBody>
                    <a:bodyPr/>
                    <a:lstStyle/>
                    <a:p>
                      <a:pPr algn="l" fontAlgn="b"/>
                      <a:r>
                        <a:rPr lang="en-US" sz="1200" b="0" i="1" u="none" strike="noStrike">
                          <a:latin typeface="Arial"/>
                        </a:rPr>
                        <a:t>DB RDL (80% Clean)</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Two DB's Shoulder Equal Weight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dirty="0">
                          <a:latin typeface="Arial"/>
                        </a:rPr>
                        <a:t>3-77.5%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593">
                <a:tc>
                  <a:txBody>
                    <a:bodyPr/>
                    <a:lstStyle/>
                    <a:p>
                      <a:pPr algn="l" fontAlgn="b"/>
                      <a:r>
                        <a:rPr lang="en-US" sz="1200" b="0" i="1" u="none" strike="noStrike">
                          <a:latin typeface="Arial"/>
                        </a:rPr>
                        <a:t>Shoulder Pre-Hab</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DB Internal/External Rotation</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dirty="0">
                          <a:latin typeface="Arial"/>
                        </a:rPr>
                        <a:t>15 Each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1</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593">
                <a:tc gridSpan="5">
                  <a:txBody>
                    <a:bodyPr/>
                    <a:lstStyle/>
                    <a:p>
                      <a:pPr algn="ctr" fontAlgn="b"/>
                      <a:r>
                        <a:rPr lang="en-US" sz="1200" b="1" i="0" u="none" strike="noStrike" dirty="0" smtClean="0">
                          <a:solidFill>
                            <a:srgbClr val="FFFFFF"/>
                          </a:solidFill>
                          <a:latin typeface="Arial"/>
                        </a:rPr>
                        <a:t>Wednesday, July 11, 2012</a:t>
                      </a:r>
                      <a:endParaRPr lang="en-US" sz="1200" b="1" i="0" u="none" strike="noStrike" dirty="0">
                        <a:solidFill>
                          <a:srgbClr val="FFFFFF"/>
                        </a:solidFill>
                        <a:latin typeface="Arial"/>
                      </a:endParaRPr>
                    </a:p>
                  </a:txBody>
                  <a:tcPr marL="6527" marR="6527" marT="65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28593">
                <a:tc>
                  <a:txBody>
                    <a:bodyPr/>
                    <a:lstStyle/>
                    <a:p>
                      <a:pPr algn="ctr" fontAlgn="b"/>
                      <a:r>
                        <a:rPr lang="en-US" sz="1200" b="1" i="0" u="none" strike="noStrike">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28593">
                <a:tc>
                  <a:txBody>
                    <a:bodyPr/>
                    <a:lstStyle/>
                    <a:p>
                      <a:pPr algn="l" fontAlgn="b"/>
                      <a:r>
                        <a:rPr lang="en-US" sz="1200" b="0" i="1" u="none" strike="noStrike" dirty="0">
                          <a:latin typeface="Arial"/>
                        </a:rPr>
                        <a:t>DB Push Press (80% Push Press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3-50%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593">
                <a:tc>
                  <a:txBody>
                    <a:bodyPr/>
                    <a:lstStyle/>
                    <a:p>
                      <a:pPr algn="l" fontAlgn="b"/>
                      <a:r>
                        <a:rPr lang="en-US" sz="1200" b="0" i="1" u="none" strike="noStrike">
                          <a:latin typeface="Arial"/>
                        </a:rPr>
                        <a:t>DB Incline Bench Press (80% Incline)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3-65%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593">
                <a:tc>
                  <a:txBody>
                    <a:bodyPr/>
                    <a:lstStyle/>
                    <a:p>
                      <a:pPr algn="l" fontAlgn="b"/>
                      <a:r>
                        <a:rPr lang="en-US" sz="1200" b="0" i="1" u="none" strike="noStrike">
                          <a:latin typeface="Arial"/>
                        </a:rPr>
                        <a:t>Lat Pulldown</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3-77.5%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593">
                <a:tc>
                  <a:txBody>
                    <a:bodyPr/>
                    <a:lstStyle/>
                    <a:p>
                      <a:pPr algn="l" fontAlgn="b"/>
                      <a:r>
                        <a:rPr lang="en-US" sz="1200" b="0" i="1" u="none" strike="noStrike">
                          <a:latin typeface="Arial"/>
                        </a:rPr>
                        <a:t>DB Shoulder Press(80% Shoulder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3-77.5%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593">
                <a:tc>
                  <a:txBody>
                    <a:bodyPr/>
                    <a:lstStyle/>
                    <a:p>
                      <a:pPr algn="l" fontAlgn="b"/>
                      <a:r>
                        <a:rPr lang="en-US" sz="1200" b="0" i="1" u="none" strike="noStrike">
                          <a:latin typeface="Arial"/>
                        </a:rPr>
                        <a:t>Bentover Row</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80% Backsquat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3-77.5%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593">
                <a:tc>
                  <a:txBody>
                    <a:bodyPr/>
                    <a:lstStyle/>
                    <a:p>
                      <a:pPr algn="l" fontAlgn="b"/>
                      <a:r>
                        <a:rPr lang="en-US" sz="1200" b="0" i="1" u="none" strike="noStrike">
                          <a:latin typeface="Arial"/>
                        </a:rPr>
                        <a:t>Super Circuit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DB Curls/Overhead Extensions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6</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593">
                <a:tc gridSpan="5">
                  <a:txBody>
                    <a:bodyPr/>
                    <a:lstStyle/>
                    <a:p>
                      <a:pPr algn="ctr" fontAlgn="b"/>
                      <a:r>
                        <a:rPr lang="en-US" sz="1200" b="1" i="0" u="none" strike="noStrike" dirty="0" smtClean="0">
                          <a:solidFill>
                            <a:srgbClr val="FFFFFF"/>
                          </a:solidFill>
                          <a:latin typeface="Arial"/>
                        </a:rPr>
                        <a:t>Friday, July 13, 2012</a:t>
                      </a:r>
                      <a:endParaRPr lang="en-US" sz="1200" b="1" i="0" u="none" strike="noStrike" dirty="0">
                        <a:solidFill>
                          <a:srgbClr val="FFFFFF"/>
                        </a:solidFill>
                        <a:latin typeface="Arial"/>
                      </a:endParaRPr>
                    </a:p>
                  </a:txBody>
                  <a:tcPr marL="6527" marR="6527" marT="65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28593">
                <a:tc>
                  <a:txBody>
                    <a:bodyPr/>
                    <a:lstStyle/>
                    <a:p>
                      <a:pPr algn="ctr" fontAlgn="b"/>
                      <a:r>
                        <a:rPr lang="en-US" sz="1200" b="1" i="0" u="none" strike="noStrike">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28593">
                <a:tc>
                  <a:txBody>
                    <a:bodyPr/>
                    <a:lstStyle/>
                    <a:p>
                      <a:pPr algn="l" fontAlgn="b"/>
                      <a:r>
                        <a:rPr lang="en-US" sz="1200" b="0" i="1" u="none" strike="noStrike">
                          <a:latin typeface="Arial"/>
                        </a:rPr>
                        <a:t>Box Jumps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593">
                <a:tc>
                  <a:txBody>
                    <a:bodyPr/>
                    <a:lstStyle/>
                    <a:p>
                      <a:pPr algn="l" fontAlgn="b"/>
                      <a:r>
                        <a:rPr lang="en-US" sz="1200" b="0" i="1" u="none" strike="noStrike">
                          <a:latin typeface="Arial"/>
                        </a:rPr>
                        <a:t>Front Squat (Use 80% Backsquat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3-65%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593">
                <a:tc>
                  <a:txBody>
                    <a:bodyPr/>
                    <a:lstStyle/>
                    <a:p>
                      <a:pPr algn="l" fontAlgn="b"/>
                      <a:r>
                        <a:rPr lang="en-US" sz="1200" b="0" i="1" u="none" strike="noStrike">
                          <a:latin typeface="Arial"/>
                        </a:rPr>
                        <a:t>DB Bench Press (80% Bench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3-65%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593">
                <a:tc>
                  <a:txBody>
                    <a:bodyPr/>
                    <a:lstStyle/>
                    <a:p>
                      <a:pPr algn="l" fontAlgn="b"/>
                      <a:r>
                        <a:rPr lang="en-US" sz="1200" b="0" i="1" u="none" strike="noStrike">
                          <a:latin typeface="Arial"/>
                        </a:rPr>
                        <a:t>RDL</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Jump Shrug Weight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3</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593">
                <a:tc>
                  <a:txBody>
                    <a:bodyPr/>
                    <a:lstStyle/>
                    <a:p>
                      <a:pPr algn="l" fontAlgn="b"/>
                      <a:r>
                        <a:rPr lang="en-US" sz="1200" b="0" i="1" u="none" strike="noStrike">
                          <a:latin typeface="Arial"/>
                        </a:rPr>
                        <a:t>3-Way Shoulder</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 Each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593">
                <a:tc>
                  <a:txBody>
                    <a:bodyPr/>
                    <a:lstStyle/>
                    <a:p>
                      <a:pPr algn="l" fontAlgn="b"/>
                      <a:r>
                        <a:rPr lang="en-US" sz="1200" b="0" i="1" u="none" strike="noStrike">
                          <a:latin typeface="Arial"/>
                        </a:rPr>
                        <a:t>Super Circuit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EZ Curls/Skullcrushers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6</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1" y="91444"/>
          <a:ext cx="6766561" cy="9052557"/>
        </p:xfrm>
        <a:graphic>
          <a:graphicData uri="http://schemas.openxmlformats.org/drawingml/2006/table">
            <a:tbl>
              <a:tblPr/>
              <a:tblGrid>
                <a:gridCol w="3025892"/>
                <a:gridCol w="1274688"/>
                <a:gridCol w="941123"/>
                <a:gridCol w="762429"/>
                <a:gridCol w="762429"/>
              </a:tblGrid>
              <a:tr h="525440">
                <a:tc gridSpan="5">
                  <a:txBody>
                    <a:bodyPr/>
                    <a:lstStyle/>
                    <a:p>
                      <a:pPr algn="ctr" fontAlgn="b"/>
                      <a:r>
                        <a:rPr lang="en-US" sz="2400" b="1" i="0" u="none" strike="noStrike" dirty="0">
                          <a:latin typeface="CCSU" pitchFamily="2" charset="0"/>
                        </a:rPr>
                        <a:t>Blue Devil Throwers</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60301">
                <a:tc gridSpan="5">
                  <a:txBody>
                    <a:bodyPr/>
                    <a:lstStyle/>
                    <a:p>
                      <a:pPr algn="ctr" fontAlgn="b"/>
                      <a:r>
                        <a:rPr lang="en-US" sz="1900" b="1" i="0" u="none" strike="noStrike" dirty="0">
                          <a:latin typeface="Arial"/>
                        </a:rPr>
                        <a:t>Week 9</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213">
                <a:tc gridSpan="5">
                  <a:txBody>
                    <a:bodyPr/>
                    <a:lstStyle/>
                    <a:p>
                      <a:pPr algn="ctr" fontAlgn="b"/>
                      <a:r>
                        <a:rPr lang="en-US" sz="1200" b="1" i="0" u="none" strike="noStrike" dirty="0" smtClean="0">
                          <a:solidFill>
                            <a:srgbClr val="FFFFFF"/>
                          </a:solidFill>
                          <a:latin typeface="Arial"/>
                        </a:rPr>
                        <a:t>Monday, July 16, 2012</a:t>
                      </a:r>
                      <a:endParaRPr lang="en-US" sz="1200" b="1" i="0" u="none" strike="noStrike" dirty="0">
                        <a:solidFill>
                          <a:srgbClr val="FFFFFF"/>
                        </a:solidFill>
                        <a:latin typeface="Arial"/>
                      </a:endParaRPr>
                    </a:p>
                  </a:txBody>
                  <a:tcPr marL="5055" marR="5055" marT="5055"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213">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5213">
                <a:tc>
                  <a:txBody>
                    <a:bodyPr/>
                    <a:lstStyle/>
                    <a:p>
                      <a:pPr algn="l" fontAlgn="b"/>
                      <a:r>
                        <a:rPr lang="en-US" sz="1200" b="1" i="0" u="none" strike="noStrike">
                          <a:latin typeface="Arial"/>
                        </a:rPr>
                        <a:t>Box Jumps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4-90%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Bench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8-80%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Pull-ups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3-Way Shoulder</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dirty="0">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Seated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Shoulder Pre-Hab</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dirty="0">
                          <a:latin typeface="Arial"/>
                        </a:rPr>
                        <a:t>Band Protraction/Retraction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15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gridSpan="5">
                  <a:txBody>
                    <a:bodyPr/>
                    <a:lstStyle/>
                    <a:p>
                      <a:pPr algn="ctr" fontAlgn="b"/>
                      <a:r>
                        <a:rPr lang="en-US" sz="1200" b="1" i="0" u="none" strike="noStrike" dirty="0" smtClean="0">
                          <a:solidFill>
                            <a:srgbClr val="FFFFFF"/>
                          </a:solidFill>
                          <a:latin typeface="Arial"/>
                        </a:rPr>
                        <a:t>Tuesday, July 17, 2012</a:t>
                      </a:r>
                      <a:endParaRPr lang="en-US" sz="12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213">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5213">
                <a:tc>
                  <a:txBody>
                    <a:bodyPr/>
                    <a:lstStyle/>
                    <a:p>
                      <a:pPr algn="l" fontAlgn="b"/>
                      <a:r>
                        <a:rPr lang="en-US" sz="1200" b="1" i="0" u="none" strike="noStrike">
                          <a:latin typeface="Arial"/>
                        </a:rPr>
                        <a:t>Clean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4-90%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Backsquat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8-80%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RDL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Clean Weight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Forward Lunge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35%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Physioball Hip Raise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Super Circuit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Straight Bar/Close Grip Bench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gridSpan="5">
                  <a:txBody>
                    <a:bodyPr/>
                    <a:lstStyle/>
                    <a:p>
                      <a:pPr algn="ctr" fontAlgn="b"/>
                      <a:r>
                        <a:rPr lang="en-US" sz="1200" b="1" i="0" u="none" strike="noStrike" dirty="0" smtClean="0">
                          <a:solidFill>
                            <a:srgbClr val="FFFFFF"/>
                          </a:solidFill>
                          <a:latin typeface="Arial"/>
                        </a:rPr>
                        <a:t>Thursday, July 19, 2012</a:t>
                      </a:r>
                      <a:endParaRPr lang="en-US" sz="12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213">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5213">
                <a:tc>
                  <a:txBody>
                    <a:bodyPr/>
                    <a:lstStyle/>
                    <a:p>
                      <a:pPr algn="l" fontAlgn="b"/>
                      <a:r>
                        <a:rPr lang="en-US" sz="1200" b="0" i="1" u="none" strike="noStrike">
                          <a:latin typeface="Arial"/>
                        </a:rPr>
                        <a:t>Push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Incline Bench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Lat Pulldown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4-82.5%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Shoulder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4-82.5%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Bentover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80% Seated Row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4-82.5%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Shoulder Pre-Hab</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Band Pull-Aparts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15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1</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gridSpan="5">
                  <a:txBody>
                    <a:bodyPr/>
                    <a:lstStyle/>
                    <a:p>
                      <a:pPr algn="ctr" fontAlgn="b"/>
                      <a:r>
                        <a:rPr lang="en-US" sz="1200" b="1" i="0" u="none" strike="noStrike" dirty="0" smtClean="0">
                          <a:solidFill>
                            <a:srgbClr val="FFFFFF"/>
                          </a:solidFill>
                          <a:latin typeface="Arial"/>
                        </a:rPr>
                        <a:t>Friday, July 20, 2012</a:t>
                      </a:r>
                      <a:endParaRPr lang="en-US" sz="12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213">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5213">
                <a:tc>
                  <a:txBody>
                    <a:bodyPr/>
                    <a:lstStyle/>
                    <a:p>
                      <a:pPr algn="l" fontAlgn="b"/>
                      <a:r>
                        <a:rPr lang="en-US" sz="1200" b="0" i="1" u="none" strike="noStrike">
                          <a:latin typeface="Arial"/>
                        </a:rPr>
                        <a:t>Jump Shrug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Front Squat (Use 80%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4-Way Physioball Hamstring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Split 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35%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SL DB RDL (80% Clean)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Cut Weight in Half</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4-82.5%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Super Circuit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DB Curls/Overhead Extensions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1" y="91444"/>
          <a:ext cx="6766561" cy="9052557"/>
        </p:xfrm>
        <a:graphic>
          <a:graphicData uri="http://schemas.openxmlformats.org/drawingml/2006/table">
            <a:tbl>
              <a:tblPr/>
              <a:tblGrid>
                <a:gridCol w="3025892"/>
                <a:gridCol w="1274688"/>
                <a:gridCol w="941123"/>
                <a:gridCol w="762429"/>
                <a:gridCol w="762429"/>
              </a:tblGrid>
              <a:tr h="525440">
                <a:tc gridSpan="5">
                  <a:txBody>
                    <a:bodyPr/>
                    <a:lstStyle/>
                    <a:p>
                      <a:pPr algn="ctr" fontAlgn="b"/>
                      <a:r>
                        <a:rPr lang="en-US" sz="2400" b="1" i="0" u="none" strike="noStrike" dirty="0">
                          <a:latin typeface="CCSU" pitchFamily="2" charset="0"/>
                        </a:rPr>
                        <a:t>Blue Devil Throwers</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60301">
                <a:tc gridSpan="5">
                  <a:txBody>
                    <a:bodyPr/>
                    <a:lstStyle/>
                    <a:p>
                      <a:pPr algn="ctr" fontAlgn="b"/>
                      <a:r>
                        <a:rPr lang="en-US" sz="1900" b="1" i="0" u="none" strike="noStrike" dirty="0">
                          <a:latin typeface="Arial"/>
                        </a:rPr>
                        <a:t>Week 10</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213">
                <a:tc gridSpan="5">
                  <a:txBody>
                    <a:bodyPr/>
                    <a:lstStyle/>
                    <a:p>
                      <a:pPr algn="ctr" fontAlgn="b"/>
                      <a:r>
                        <a:rPr lang="en-US" sz="1200" b="1" i="0" u="none" strike="noStrike" dirty="0" smtClean="0">
                          <a:solidFill>
                            <a:srgbClr val="FFFFFF"/>
                          </a:solidFill>
                          <a:latin typeface="Arial"/>
                        </a:rPr>
                        <a:t>Monday, July 23, 2012</a:t>
                      </a:r>
                      <a:endParaRPr lang="en-US" sz="1200" b="1" i="0" u="none" strike="noStrike" dirty="0">
                        <a:solidFill>
                          <a:srgbClr val="FFFFFF"/>
                        </a:solidFill>
                        <a:latin typeface="Arial"/>
                      </a:endParaRPr>
                    </a:p>
                  </a:txBody>
                  <a:tcPr marL="5055" marR="5055" marT="5055"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213">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5213">
                <a:tc>
                  <a:txBody>
                    <a:bodyPr/>
                    <a:lstStyle/>
                    <a:p>
                      <a:pPr algn="l" fontAlgn="b"/>
                      <a:r>
                        <a:rPr lang="en-US" sz="1200" b="1" i="0" u="none" strike="noStrike">
                          <a:latin typeface="Arial"/>
                        </a:rPr>
                        <a:t>Clean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3-70%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3-92.5%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Backsquat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6-85%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4-Way Med-Ball Hamstring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Backwards Lunge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37.5%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dirty="0">
                          <a:latin typeface="Arial"/>
                        </a:rPr>
                        <a:t>6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Physioball Hip Raise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Shoulder Pre-Hab</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Full Cans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dirty="0">
                          <a:latin typeface="Arial"/>
                        </a:rPr>
                        <a:t>15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gridSpan="5">
                  <a:txBody>
                    <a:bodyPr/>
                    <a:lstStyle/>
                    <a:p>
                      <a:pPr algn="ctr" fontAlgn="b"/>
                      <a:r>
                        <a:rPr lang="en-US" sz="1200" b="1" i="0" u="none" strike="noStrike" dirty="0" smtClean="0">
                          <a:solidFill>
                            <a:srgbClr val="FFFFFF"/>
                          </a:solidFill>
                          <a:latin typeface="Arial"/>
                        </a:rPr>
                        <a:t>Tuesday, July 24, 2012</a:t>
                      </a:r>
                      <a:endParaRPr lang="en-US" sz="12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213">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5213">
                <a:tc>
                  <a:txBody>
                    <a:bodyPr/>
                    <a:lstStyle/>
                    <a:p>
                      <a:pPr algn="l" fontAlgn="b"/>
                      <a:r>
                        <a:rPr lang="en-US" sz="1200" b="1" i="0" u="none" strike="noStrike">
                          <a:latin typeface="Arial"/>
                        </a:rPr>
                        <a:t>Push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3-92.5%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DB Bench Press (80% Bench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6-85%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Pull-ups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3-Way Shoulder</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Inverted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1" i="0" u="none" strike="noStrike">
                          <a:latin typeface="Arial"/>
                        </a:rPr>
                        <a:t>Super Circuit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EZ Curls/Skullcrushers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6</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gridSpan="5">
                  <a:txBody>
                    <a:bodyPr/>
                    <a:lstStyle/>
                    <a:p>
                      <a:pPr algn="ctr" fontAlgn="b"/>
                      <a:r>
                        <a:rPr lang="en-US" sz="1200" b="1" i="0" u="none" strike="noStrike" dirty="0" smtClean="0">
                          <a:solidFill>
                            <a:srgbClr val="FFFFFF"/>
                          </a:solidFill>
                          <a:latin typeface="Arial"/>
                        </a:rPr>
                        <a:t>Thursday, July</a:t>
                      </a:r>
                      <a:r>
                        <a:rPr lang="en-US" sz="1200" b="1" i="0" u="none" strike="noStrike" baseline="0" dirty="0" smtClean="0">
                          <a:solidFill>
                            <a:srgbClr val="FFFFFF"/>
                          </a:solidFill>
                          <a:latin typeface="Arial"/>
                        </a:rPr>
                        <a:t> 26, 2012</a:t>
                      </a:r>
                      <a:endParaRPr lang="en-US" sz="12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213">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5213">
                <a:tc>
                  <a:txBody>
                    <a:bodyPr/>
                    <a:lstStyle/>
                    <a:p>
                      <a:pPr algn="l" fontAlgn="b"/>
                      <a:r>
                        <a:rPr lang="en-US" sz="1200" b="0" i="1" u="none" strike="noStrike">
                          <a:latin typeface="Arial"/>
                        </a:rPr>
                        <a:t>Power Pull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3-92.5%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Front Squat (Use 80%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3-87.5%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RDL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Power Pull Weight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Step-ups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37.5%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3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DB RDL (80% Clean)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Two DB's Should Equal Weight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3-87.5%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Shoulder Pre-Hab</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Band Internal/External Rotation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15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1</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gridSpan="5">
                  <a:txBody>
                    <a:bodyPr/>
                    <a:lstStyle/>
                    <a:p>
                      <a:pPr algn="ctr" fontAlgn="b"/>
                      <a:r>
                        <a:rPr lang="en-US" sz="1200" b="1" i="0" u="none" strike="noStrike" dirty="0" smtClean="0">
                          <a:solidFill>
                            <a:srgbClr val="FFFFFF"/>
                          </a:solidFill>
                          <a:latin typeface="Arial"/>
                        </a:rPr>
                        <a:t>Friday, July 27, 2012</a:t>
                      </a:r>
                      <a:endParaRPr lang="en-US" sz="12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213">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5213">
                <a:tc>
                  <a:txBody>
                    <a:bodyPr/>
                    <a:lstStyle/>
                    <a:p>
                      <a:pPr algn="l" fontAlgn="b"/>
                      <a:r>
                        <a:rPr lang="en-US" sz="1200" b="0" i="1" u="none" strike="noStrike">
                          <a:latin typeface="Arial"/>
                        </a:rPr>
                        <a:t>Box Jumps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DB Incline Bench Press (80% Incline)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3-87.5%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Lat Pulldown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3-87.5%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DB Shoulder Press (80% Shoulder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3-87.5%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Seated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3-87.5%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200" b="0" i="1" u="none" strike="noStrike">
                          <a:latin typeface="Arial"/>
                        </a:rPr>
                        <a:t>Super Circuit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Straight Bar/Close Grip Bench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6</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1" y="91451"/>
          <a:ext cx="6766561" cy="9052580"/>
        </p:xfrm>
        <a:graphic>
          <a:graphicData uri="http://schemas.openxmlformats.org/drawingml/2006/table">
            <a:tbl>
              <a:tblPr/>
              <a:tblGrid>
                <a:gridCol w="3025892"/>
                <a:gridCol w="1274688"/>
                <a:gridCol w="941123"/>
                <a:gridCol w="762429"/>
                <a:gridCol w="762429"/>
              </a:tblGrid>
              <a:tr h="518320">
                <a:tc gridSpan="5">
                  <a:txBody>
                    <a:bodyPr/>
                    <a:lstStyle/>
                    <a:p>
                      <a:pPr algn="ctr" fontAlgn="b"/>
                      <a:r>
                        <a:rPr lang="en-US" sz="2400" b="1" i="0" u="none" strike="noStrike" dirty="0">
                          <a:latin typeface="CCSU" pitchFamily="2" charset="0"/>
                        </a:rPr>
                        <a:t>Blue Devil Throwers</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5419">
                <a:tc gridSpan="5">
                  <a:txBody>
                    <a:bodyPr/>
                    <a:lstStyle/>
                    <a:p>
                      <a:pPr algn="ctr" fontAlgn="b"/>
                      <a:r>
                        <a:rPr lang="en-US" sz="1900" b="1" i="0" u="none" strike="noStrike" dirty="0">
                          <a:latin typeface="Arial"/>
                        </a:rPr>
                        <a:t>Week 11</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1755">
                <a:tc gridSpan="5">
                  <a:txBody>
                    <a:bodyPr/>
                    <a:lstStyle/>
                    <a:p>
                      <a:pPr algn="ctr" fontAlgn="b"/>
                      <a:r>
                        <a:rPr lang="en-US" sz="1200" b="1" i="0" u="none" strike="noStrike" dirty="0" smtClean="0">
                          <a:solidFill>
                            <a:srgbClr val="FFFFFF"/>
                          </a:solidFill>
                          <a:latin typeface="Arial"/>
                        </a:rPr>
                        <a:t>Monday, July 30, 2012</a:t>
                      </a:r>
                      <a:endParaRPr lang="en-US" sz="1200" b="1" i="0" u="none" strike="noStrike" dirty="0">
                        <a:solidFill>
                          <a:srgbClr val="FFFFFF"/>
                        </a:solidFill>
                        <a:latin typeface="Arial"/>
                      </a:endParaRPr>
                    </a:p>
                  </a:txBody>
                  <a:tcPr marL="5055" marR="5055" marT="5055"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1755">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1755">
                <a:tc>
                  <a:txBody>
                    <a:bodyPr/>
                    <a:lstStyle/>
                    <a:p>
                      <a:pPr algn="l" fontAlgn="b"/>
                      <a:r>
                        <a:rPr lang="en-US" sz="1200" b="1" i="0" u="none" strike="noStrike">
                          <a:latin typeface="Arial"/>
                        </a:rPr>
                        <a:t>Box Jumps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2-85%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2-95%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755">
                <a:tc>
                  <a:txBody>
                    <a:bodyPr/>
                    <a:lstStyle/>
                    <a:p>
                      <a:pPr algn="l" fontAlgn="b"/>
                      <a:r>
                        <a:rPr lang="en-US" sz="1200" b="1" i="0" u="none" strike="noStrike">
                          <a:latin typeface="Arial"/>
                        </a:rPr>
                        <a:t>Incline Bench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4-80%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4-90%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755">
                <a:tc>
                  <a:txBody>
                    <a:bodyPr/>
                    <a:lstStyle/>
                    <a:p>
                      <a:pPr algn="l" fontAlgn="b"/>
                      <a:r>
                        <a:rPr lang="en-US" sz="1200" b="1" i="0" u="none" strike="noStrike">
                          <a:latin typeface="Arial"/>
                        </a:rPr>
                        <a:t>Lat Pulldown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latin typeface="Arial"/>
                        </a:rPr>
                        <a:t>4-90%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755">
                <a:tc>
                  <a:txBody>
                    <a:bodyPr/>
                    <a:lstStyle/>
                    <a:p>
                      <a:pPr algn="l" fontAlgn="b"/>
                      <a:r>
                        <a:rPr lang="en-US" sz="1200" b="1" i="0" u="none" strike="noStrike">
                          <a:latin typeface="Arial"/>
                        </a:rPr>
                        <a:t>Shoulder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latin typeface="Arial"/>
                        </a:rPr>
                        <a:t>4-90%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755">
                <a:tc>
                  <a:txBody>
                    <a:bodyPr/>
                    <a:lstStyle/>
                    <a:p>
                      <a:pPr algn="l" fontAlgn="b"/>
                      <a:r>
                        <a:rPr lang="en-US" sz="1200" b="1" i="0" u="none" strike="noStrike">
                          <a:latin typeface="Arial"/>
                        </a:rPr>
                        <a:t>Bentover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80% Seated Row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4-90%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755">
                <a:tc>
                  <a:txBody>
                    <a:bodyPr/>
                    <a:lstStyle/>
                    <a:p>
                      <a:pPr algn="l" fontAlgn="b"/>
                      <a:r>
                        <a:rPr lang="en-US" sz="1200" b="1" i="0" u="none" strike="noStrike">
                          <a:latin typeface="Arial"/>
                        </a:rPr>
                        <a:t>Shoulder Pre-Hab</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45 lb. Plate Walkovers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755">
                <a:tc gridSpan="5">
                  <a:txBody>
                    <a:bodyPr/>
                    <a:lstStyle/>
                    <a:p>
                      <a:pPr algn="ctr" fontAlgn="b"/>
                      <a:r>
                        <a:rPr lang="en-US" sz="1200" b="1" i="0" u="none" strike="noStrike" dirty="0" smtClean="0">
                          <a:solidFill>
                            <a:srgbClr val="FFFFFF"/>
                          </a:solidFill>
                          <a:latin typeface="Arial"/>
                        </a:rPr>
                        <a:t>Tuesday, July 31, 2012</a:t>
                      </a:r>
                      <a:endParaRPr lang="en-US" sz="12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1755">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1755">
                <a:tc>
                  <a:txBody>
                    <a:bodyPr/>
                    <a:lstStyle/>
                    <a:p>
                      <a:pPr algn="l" fontAlgn="b"/>
                      <a:r>
                        <a:rPr lang="en-US" sz="1200" b="1" i="0" u="none" strike="noStrike" dirty="0">
                          <a:latin typeface="Arial"/>
                        </a:rPr>
                        <a:t>Clean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2-85%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2-95%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755">
                <a:tc>
                  <a:txBody>
                    <a:bodyPr/>
                    <a:lstStyle/>
                    <a:p>
                      <a:pPr algn="l" fontAlgn="b"/>
                      <a:r>
                        <a:rPr lang="en-US" sz="1200" b="1" i="0" u="none" strike="noStrike">
                          <a:latin typeface="Arial"/>
                        </a:rPr>
                        <a:t>Backsquat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4-90%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755">
                <a:tc>
                  <a:txBody>
                    <a:bodyPr/>
                    <a:lstStyle/>
                    <a:p>
                      <a:pPr algn="l" fontAlgn="b"/>
                      <a:r>
                        <a:rPr lang="en-US" sz="1200" b="1" i="0" u="none" strike="noStrike">
                          <a:latin typeface="Arial"/>
                        </a:rPr>
                        <a:t>RDL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Power Pull Weight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4</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755">
                <a:tc>
                  <a:txBody>
                    <a:bodyPr/>
                    <a:lstStyle/>
                    <a:p>
                      <a:pPr algn="l" fontAlgn="b"/>
                      <a:r>
                        <a:rPr lang="en-US" sz="1200" b="1" i="0" u="none" strike="noStrike">
                          <a:latin typeface="Arial"/>
                        </a:rPr>
                        <a:t>Lateral Lunge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40%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4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755">
                <a:tc>
                  <a:txBody>
                    <a:bodyPr/>
                    <a:lstStyle/>
                    <a:p>
                      <a:pPr algn="l" fontAlgn="b"/>
                      <a:r>
                        <a:rPr lang="en-US" sz="1200" b="1" i="0" u="none" strike="noStrike">
                          <a:latin typeface="Arial"/>
                        </a:rPr>
                        <a:t>Med-Ball Hip Raise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4</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4436">
                <a:tc>
                  <a:txBody>
                    <a:bodyPr/>
                    <a:lstStyle/>
                    <a:p>
                      <a:pPr algn="l" fontAlgn="b"/>
                      <a:r>
                        <a:rPr lang="en-US" sz="1200" b="1" i="0" u="none" strike="noStrike">
                          <a:latin typeface="Arial"/>
                        </a:rPr>
                        <a:t>Super Cicruit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DB Curls/Overhead Extensions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4</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755">
                <a:tc gridSpan="5">
                  <a:txBody>
                    <a:bodyPr/>
                    <a:lstStyle/>
                    <a:p>
                      <a:pPr algn="ctr" fontAlgn="b"/>
                      <a:r>
                        <a:rPr lang="en-US" sz="1200" b="1" i="0" u="none" strike="noStrike" dirty="0" smtClean="0">
                          <a:solidFill>
                            <a:srgbClr val="FFFFFF"/>
                          </a:solidFill>
                          <a:latin typeface="Arial"/>
                        </a:rPr>
                        <a:t>Thursday, August 2, 2012</a:t>
                      </a:r>
                      <a:endParaRPr lang="en-US" sz="12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1755">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1755">
                <a:tc>
                  <a:txBody>
                    <a:bodyPr/>
                    <a:lstStyle/>
                    <a:p>
                      <a:pPr algn="l" fontAlgn="b"/>
                      <a:r>
                        <a:rPr lang="en-US" sz="1200" b="0" i="1" u="none" strike="noStrike">
                          <a:latin typeface="Arial"/>
                        </a:rPr>
                        <a:t>Push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2-85%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755">
                <a:tc>
                  <a:txBody>
                    <a:bodyPr/>
                    <a:lstStyle/>
                    <a:p>
                      <a:pPr algn="l" fontAlgn="b"/>
                      <a:r>
                        <a:rPr lang="en-US" sz="1200" b="0" i="1" u="none" strike="noStrike">
                          <a:latin typeface="Arial"/>
                        </a:rPr>
                        <a:t>Bench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2-92.5%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755">
                <a:tc>
                  <a:txBody>
                    <a:bodyPr/>
                    <a:lstStyle/>
                    <a:p>
                      <a:pPr algn="l" fontAlgn="b"/>
                      <a:r>
                        <a:rPr lang="en-US" sz="1200" b="0" i="1" u="none" strike="noStrike">
                          <a:latin typeface="Arial"/>
                        </a:rPr>
                        <a:t>Pull-ups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755">
                <a:tc>
                  <a:txBody>
                    <a:bodyPr/>
                    <a:lstStyle/>
                    <a:p>
                      <a:pPr algn="l" fontAlgn="b"/>
                      <a:r>
                        <a:rPr lang="en-US" sz="1200" b="0" i="1" u="none" strike="noStrike">
                          <a:latin typeface="Arial"/>
                        </a:rPr>
                        <a:t>3-Way Shoulder</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2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755">
                <a:tc>
                  <a:txBody>
                    <a:bodyPr/>
                    <a:lstStyle/>
                    <a:p>
                      <a:pPr algn="l" fontAlgn="b"/>
                      <a:r>
                        <a:rPr lang="en-US" sz="1200" b="0" i="1" u="none" strike="noStrike">
                          <a:latin typeface="Arial"/>
                        </a:rPr>
                        <a:t>Inverted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755">
                <a:tc>
                  <a:txBody>
                    <a:bodyPr/>
                    <a:lstStyle/>
                    <a:p>
                      <a:pPr algn="l" fontAlgn="b"/>
                      <a:r>
                        <a:rPr lang="en-US" sz="1200" b="0" i="1" u="none" strike="noStrike">
                          <a:latin typeface="Arial"/>
                        </a:rPr>
                        <a:t>Shoulder Pre-Hab</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DB Internal/External Rotation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15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1</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755">
                <a:tc gridSpan="5">
                  <a:txBody>
                    <a:bodyPr/>
                    <a:lstStyle/>
                    <a:p>
                      <a:pPr algn="ctr" fontAlgn="b"/>
                      <a:r>
                        <a:rPr lang="en-US" sz="1200" b="1" i="0" u="none" strike="noStrike" dirty="0" smtClean="0">
                          <a:solidFill>
                            <a:srgbClr val="FFFFFF"/>
                          </a:solidFill>
                          <a:latin typeface="Arial"/>
                        </a:rPr>
                        <a:t>Friday,</a:t>
                      </a:r>
                      <a:r>
                        <a:rPr lang="en-US" sz="1200" b="1" i="0" u="none" strike="noStrike" baseline="0" dirty="0" smtClean="0">
                          <a:solidFill>
                            <a:srgbClr val="FFFFFF"/>
                          </a:solidFill>
                          <a:latin typeface="Arial"/>
                        </a:rPr>
                        <a:t> August 3, 2012</a:t>
                      </a:r>
                      <a:endParaRPr lang="en-US" sz="12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1755">
                <a:tc>
                  <a:txBody>
                    <a:bodyPr/>
                    <a:lstStyle/>
                    <a:p>
                      <a:pPr algn="ctr" fontAlgn="b"/>
                      <a:r>
                        <a:rPr lang="en-US" sz="12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1755">
                <a:tc>
                  <a:txBody>
                    <a:bodyPr/>
                    <a:lstStyle/>
                    <a:p>
                      <a:pPr algn="l" fontAlgn="b"/>
                      <a:r>
                        <a:rPr lang="en-US" sz="1200" b="0" i="1" u="none" strike="noStrike">
                          <a:latin typeface="Arial"/>
                        </a:rPr>
                        <a:t>Jump Shrug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2-85%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755">
                <a:tc>
                  <a:txBody>
                    <a:bodyPr/>
                    <a:lstStyle/>
                    <a:p>
                      <a:pPr algn="l" fontAlgn="b"/>
                      <a:r>
                        <a:rPr lang="en-US" sz="1200" b="0" i="1" u="none" strike="noStrike">
                          <a:latin typeface="Arial"/>
                        </a:rPr>
                        <a:t>Front Squat (Use 80%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2-92.5%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755">
                <a:tc>
                  <a:txBody>
                    <a:bodyPr/>
                    <a:lstStyle/>
                    <a:p>
                      <a:pPr algn="l" fontAlgn="b"/>
                      <a:r>
                        <a:rPr lang="en-US" sz="1200" b="0" i="1" u="none" strike="noStrike">
                          <a:latin typeface="Arial"/>
                        </a:rPr>
                        <a:t>Physioball Hip Raise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755">
                <a:tc>
                  <a:txBody>
                    <a:bodyPr/>
                    <a:lstStyle/>
                    <a:p>
                      <a:pPr algn="l" fontAlgn="b"/>
                      <a:r>
                        <a:rPr lang="en-US" sz="1200" b="0" i="1" u="none" strike="noStrike">
                          <a:latin typeface="Arial"/>
                        </a:rPr>
                        <a:t>Split 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40%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2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755">
                <a:tc>
                  <a:txBody>
                    <a:bodyPr/>
                    <a:lstStyle/>
                    <a:p>
                      <a:pPr algn="l" fontAlgn="b"/>
                      <a:r>
                        <a:rPr lang="en-US" sz="1200" b="0" i="1" u="none" strike="noStrike">
                          <a:latin typeface="Arial"/>
                        </a:rPr>
                        <a:t>4-Way Med-Ball Hamstring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755">
                <a:tc>
                  <a:txBody>
                    <a:bodyPr/>
                    <a:lstStyle/>
                    <a:p>
                      <a:pPr algn="l" fontAlgn="b"/>
                      <a:r>
                        <a:rPr lang="en-US" sz="1200" b="0" i="1" u="none" strike="noStrike">
                          <a:latin typeface="Arial"/>
                        </a:rPr>
                        <a:t>Super Circuit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EZ Curls/Skullcrushers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91433"/>
          <a:ext cx="6766560" cy="9052570"/>
        </p:xfrm>
        <a:graphic>
          <a:graphicData uri="http://schemas.openxmlformats.org/drawingml/2006/table">
            <a:tbl>
              <a:tblPr/>
              <a:tblGrid>
                <a:gridCol w="3025889"/>
                <a:gridCol w="1274686"/>
                <a:gridCol w="941125"/>
                <a:gridCol w="762430"/>
                <a:gridCol w="762430"/>
              </a:tblGrid>
              <a:tr h="666147">
                <a:tc gridSpan="5">
                  <a:txBody>
                    <a:bodyPr/>
                    <a:lstStyle/>
                    <a:p>
                      <a:pPr algn="ctr" fontAlgn="b"/>
                      <a:r>
                        <a:rPr lang="en-US" sz="2400" b="1" i="0" u="none" strike="noStrike" dirty="0">
                          <a:latin typeface="CCSU" pitchFamily="2" charset="0"/>
                        </a:rPr>
                        <a:t>Blue Devil Throwers</a:t>
                      </a:r>
                    </a:p>
                  </a:txBody>
                  <a:tcPr marL="6527" marR="6527" marT="652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63447">
                <a:tc gridSpan="5">
                  <a:txBody>
                    <a:bodyPr/>
                    <a:lstStyle/>
                    <a:p>
                      <a:pPr algn="ctr" fontAlgn="b"/>
                      <a:r>
                        <a:rPr lang="en-US" sz="1900" b="1" i="0" u="none" strike="noStrike" dirty="0">
                          <a:latin typeface="Arial"/>
                        </a:rPr>
                        <a:t>Week 12: Recovery Week (No Extra Reps!)</a:t>
                      </a:r>
                    </a:p>
                  </a:txBody>
                  <a:tcPr marL="6527" marR="6527" marT="652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0124">
                <a:tc gridSpan="5">
                  <a:txBody>
                    <a:bodyPr/>
                    <a:lstStyle/>
                    <a:p>
                      <a:pPr algn="ctr" fontAlgn="b"/>
                      <a:r>
                        <a:rPr lang="en-US" sz="1200" b="1" i="0" u="none" strike="noStrike" dirty="0" smtClean="0">
                          <a:solidFill>
                            <a:srgbClr val="FFFFFF"/>
                          </a:solidFill>
                          <a:latin typeface="Arial"/>
                        </a:rPr>
                        <a:t>Monday, August 6, 2012</a:t>
                      </a:r>
                      <a:endParaRPr lang="en-US" sz="1200" b="1" i="0" u="none" strike="noStrike" dirty="0">
                        <a:solidFill>
                          <a:srgbClr val="FFFFFF"/>
                        </a:solidFill>
                        <a:latin typeface="Arial"/>
                      </a:endParaRPr>
                    </a:p>
                  </a:txBody>
                  <a:tcPr marL="6527" marR="6527" marT="6527"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0124">
                <a:tc>
                  <a:txBody>
                    <a:bodyPr/>
                    <a:lstStyle/>
                    <a:p>
                      <a:pPr algn="ctr" fontAlgn="b"/>
                      <a:r>
                        <a:rPr lang="en-US" sz="1200" b="1" i="0" u="none" strike="noStrike" dirty="0">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30124">
                <a:tc>
                  <a:txBody>
                    <a:bodyPr/>
                    <a:lstStyle/>
                    <a:p>
                      <a:pPr algn="l" fontAlgn="b"/>
                      <a:r>
                        <a:rPr lang="en-US" sz="1200" b="0" i="1" u="none" strike="noStrike">
                          <a:latin typeface="Arial"/>
                        </a:rPr>
                        <a:t>Clean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2-55%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2-65%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200" b="0" i="1" u="none" strike="noStrike">
                          <a:latin typeface="Arial"/>
                        </a:rPr>
                        <a:t>Backsquat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2-70%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2-82.5%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200" b="0" i="1" u="none" strike="noStrike" dirty="0">
                          <a:latin typeface="Arial"/>
                        </a:rPr>
                        <a:t>4-Way </a:t>
                      </a:r>
                      <a:r>
                        <a:rPr lang="en-US" sz="1200" b="0" i="1" u="none" strike="noStrike" dirty="0" err="1">
                          <a:latin typeface="Arial"/>
                        </a:rPr>
                        <a:t>Physioball</a:t>
                      </a:r>
                      <a:r>
                        <a:rPr lang="en-US" sz="1200" b="0" i="1" u="none" strike="noStrike" dirty="0">
                          <a:latin typeface="Arial"/>
                        </a:rPr>
                        <a:t> Hamstring</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2 Each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200" b="0" i="1" u="none" strike="noStrike">
                          <a:latin typeface="Arial"/>
                        </a:rPr>
                        <a:t>Bulgarian Split Squat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30% Backsquat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2 Each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200" b="0" i="1" u="none" strike="noStrike">
                          <a:latin typeface="Arial"/>
                        </a:rPr>
                        <a:t>SL DB RDL (80% Clean)</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dirty="0">
                          <a:latin typeface="Arial"/>
                        </a:rPr>
                        <a:t>Cut Weight in Half</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2-82.5%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200" b="0" i="1" u="none" strike="noStrike">
                          <a:latin typeface="Arial"/>
                        </a:rPr>
                        <a:t>Shoulder Pre-Hab</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Band Pull-Aparts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dirty="0">
                          <a:latin typeface="Arial"/>
                        </a:rPr>
                        <a:t>15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1</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gridSpan="5">
                  <a:txBody>
                    <a:bodyPr/>
                    <a:lstStyle/>
                    <a:p>
                      <a:pPr algn="ctr" fontAlgn="b"/>
                      <a:r>
                        <a:rPr lang="en-US" sz="1200" b="1" i="0" u="none" strike="noStrike" dirty="0" smtClean="0">
                          <a:solidFill>
                            <a:srgbClr val="FFFFFF"/>
                          </a:solidFill>
                          <a:latin typeface="Arial"/>
                        </a:rPr>
                        <a:t>Wednesday, August 8, 2012</a:t>
                      </a:r>
                      <a:endParaRPr lang="en-US" sz="1200" b="1" i="0" u="none" strike="noStrike" dirty="0">
                        <a:solidFill>
                          <a:srgbClr val="FFFFFF"/>
                        </a:solidFill>
                        <a:latin typeface="Arial"/>
                      </a:endParaRPr>
                    </a:p>
                  </a:txBody>
                  <a:tcPr marL="6527" marR="6527" marT="65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0124">
                <a:tc>
                  <a:txBody>
                    <a:bodyPr/>
                    <a:lstStyle/>
                    <a:p>
                      <a:pPr algn="ctr" fontAlgn="b"/>
                      <a:r>
                        <a:rPr lang="en-US" sz="1200" b="1" i="0" u="none" strike="noStrike">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30124">
                <a:tc>
                  <a:txBody>
                    <a:bodyPr/>
                    <a:lstStyle/>
                    <a:p>
                      <a:pPr algn="l" fontAlgn="b"/>
                      <a:r>
                        <a:rPr lang="en-US" sz="1200" b="0" i="1" u="none" strike="noStrike">
                          <a:latin typeface="Arial"/>
                        </a:rPr>
                        <a:t>Push Press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2-55%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2-65%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200" b="0" i="1" u="none" strike="noStrike" dirty="0">
                          <a:latin typeface="Arial"/>
                        </a:rPr>
                        <a:t>DB Bench Press (80% Bench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2-70%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2-82.5%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200" b="0" i="1" u="none" strike="noStrike">
                          <a:latin typeface="Arial"/>
                        </a:rPr>
                        <a:t>Pull-ups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200" b="0" i="1" u="none" strike="noStrike">
                          <a:latin typeface="Arial"/>
                        </a:rPr>
                        <a:t>3-Way Shoulder</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2 Each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200" b="0" i="1" u="none" strike="noStrike">
                          <a:latin typeface="Arial"/>
                        </a:rPr>
                        <a:t>Seated Row</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2-82.5%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200" b="0" i="1" u="none" strike="noStrike">
                          <a:latin typeface="Arial"/>
                        </a:rPr>
                        <a:t>Super Circuit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Straight Bar/Close Grip Bench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gridSpan="5">
                  <a:txBody>
                    <a:bodyPr/>
                    <a:lstStyle/>
                    <a:p>
                      <a:pPr algn="ctr" fontAlgn="b"/>
                      <a:r>
                        <a:rPr lang="en-US" sz="1200" b="1" i="0" u="none" strike="noStrike" dirty="0" smtClean="0">
                          <a:solidFill>
                            <a:srgbClr val="FFFFFF"/>
                          </a:solidFill>
                          <a:latin typeface="Arial"/>
                        </a:rPr>
                        <a:t>Friday, August 10, 2012</a:t>
                      </a:r>
                      <a:endParaRPr lang="en-US" sz="1200" b="1" i="0" u="none" strike="noStrike" dirty="0">
                        <a:solidFill>
                          <a:srgbClr val="FFFFFF"/>
                        </a:solidFill>
                        <a:latin typeface="Arial"/>
                      </a:endParaRPr>
                    </a:p>
                  </a:txBody>
                  <a:tcPr marL="6527" marR="6527" marT="65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0124">
                <a:tc>
                  <a:txBody>
                    <a:bodyPr/>
                    <a:lstStyle/>
                    <a:p>
                      <a:pPr algn="ctr" fontAlgn="b"/>
                      <a:r>
                        <a:rPr lang="en-US" sz="1200" b="1" i="0" u="none" strike="noStrike">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30124">
                <a:tc>
                  <a:txBody>
                    <a:bodyPr/>
                    <a:lstStyle/>
                    <a:p>
                      <a:pPr algn="l" fontAlgn="b"/>
                      <a:r>
                        <a:rPr lang="en-US" sz="1200" b="0" i="1" u="none" strike="noStrike">
                          <a:latin typeface="Arial"/>
                        </a:rPr>
                        <a:t>Box Jumps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200" b="0" i="1" u="none" strike="noStrike">
                          <a:latin typeface="Arial"/>
                        </a:rPr>
                        <a:t>Front Squat (Use 80% Backsquat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2-70%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2-82.5%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200" b="0" i="1" u="none" strike="noStrike">
                          <a:latin typeface="Arial"/>
                        </a:rPr>
                        <a:t>DB Incline Bench Press (80% Incline)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2-70%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2-82.5%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200" b="0" i="1" u="none" strike="noStrike">
                          <a:latin typeface="Arial"/>
                        </a:rPr>
                        <a:t>RDL</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Power Pull Weight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200" b="0" i="1" u="none" strike="noStrike">
                          <a:latin typeface="Arial"/>
                        </a:rPr>
                        <a:t>Lat Pulldown</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2-70%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2-82.5%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200" b="0" i="1" u="none" strike="noStrike">
                          <a:latin typeface="Arial"/>
                        </a:rPr>
                        <a:t>Shoulder Pre-Hab</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Band Protraction/Retraction</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15 Each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1</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2" y="-8276"/>
          <a:ext cx="6857999" cy="9175790"/>
        </p:xfrm>
        <a:graphic>
          <a:graphicData uri="http://schemas.openxmlformats.org/drawingml/2006/table">
            <a:tbl>
              <a:tblPr/>
              <a:tblGrid>
                <a:gridCol w="3066782"/>
                <a:gridCol w="1291912"/>
                <a:gridCol w="953841"/>
                <a:gridCol w="772732"/>
                <a:gridCol w="772732"/>
              </a:tblGrid>
              <a:tr h="382253">
                <a:tc gridSpan="5">
                  <a:txBody>
                    <a:bodyPr/>
                    <a:lstStyle/>
                    <a:p>
                      <a:pPr algn="ctr" fontAlgn="b"/>
                      <a:r>
                        <a:rPr lang="en-US" sz="2400" b="1" i="0" u="none" strike="noStrike" dirty="0">
                          <a:latin typeface="CCSU" pitchFamily="2" charset="0"/>
                        </a:rPr>
                        <a:t>Blue Devil Throwers</a:t>
                      </a:r>
                    </a:p>
                  </a:txBody>
                  <a:tcPr marL="4323" marR="4323" marT="432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88803">
                <a:tc gridSpan="5">
                  <a:txBody>
                    <a:bodyPr/>
                    <a:lstStyle/>
                    <a:p>
                      <a:pPr algn="ctr" fontAlgn="b"/>
                      <a:r>
                        <a:rPr lang="en-US" sz="1900" b="1" i="0" u="none" strike="noStrike" dirty="0">
                          <a:latin typeface="Arial"/>
                        </a:rPr>
                        <a:t>Week 13</a:t>
                      </a:r>
                    </a:p>
                  </a:txBody>
                  <a:tcPr marL="4323" marR="4323" marT="432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3413">
                <a:tc gridSpan="5">
                  <a:txBody>
                    <a:bodyPr/>
                    <a:lstStyle/>
                    <a:p>
                      <a:pPr algn="ctr" fontAlgn="b"/>
                      <a:r>
                        <a:rPr lang="en-US" sz="1200" b="1" i="0" u="none" strike="noStrike" dirty="0">
                          <a:solidFill>
                            <a:srgbClr val="FFFFFF"/>
                          </a:solidFill>
                          <a:latin typeface="Arial"/>
                        </a:rPr>
                        <a:t>Monday, August 13, 2012</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3413">
                <a:tc>
                  <a:txBody>
                    <a:bodyPr/>
                    <a:lstStyle/>
                    <a:p>
                      <a:pPr algn="ctr" fontAlgn="b"/>
                      <a:r>
                        <a:rPr lang="en-US" sz="1200" b="1" i="0" u="none" strike="noStrike">
                          <a:solidFill>
                            <a:srgbClr val="FFFFFF"/>
                          </a:solidFill>
                          <a:latin typeface="Arial"/>
                        </a:rPr>
                        <a:t>Exercise</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3413">
                <a:tc>
                  <a:txBody>
                    <a:bodyPr/>
                    <a:lstStyle/>
                    <a:p>
                      <a:pPr algn="l" fontAlgn="b"/>
                      <a:r>
                        <a:rPr lang="en-US" sz="1200" b="1" i="0" u="none" strike="noStrike">
                          <a:latin typeface="Arial"/>
                        </a:rPr>
                        <a:t>Box Jumps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3-65%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6-85%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1" i="0" u="none" strike="noStrike">
                          <a:latin typeface="Arial"/>
                        </a:rPr>
                        <a:t>Bench Press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6-50%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6-60%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12-70%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1" i="0" u="none" strike="noStrike">
                          <a:latin typeface="Arial"/>
                        </a:rPr>
                        <a:t>Pull-ups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1" i="0" u="none" strike="noStrike">
                          <a:latin typeface="Arial"/>
                        </a:rPr>
                        <a:t>3-Way Shoulder</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12 Each</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1" i="0" u="none" strike="noStrike">
                          <a:latin typeface="Arial"/>
                        </a:rPr>
                        <a:t>Seated Row</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a:txBody>
                    <a:bodyPr/>
                    <a:lstStyle/>
                    <a:p>
                      <a:pPr algn="ctr" fontAlgn="b"/>
                      <a:r>
                        <a:rPr lang="en-US" sz="1200" b="1" i="0" u="none" strike="noStrike">
                          <a:latin typeface="Arial"/>
                        </a:rPr>
                        <a:t>12-70%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1" i="0" u="none" strike="noStrike">
                          <a:latin typeface="Arial"/>
                        </a:rPr>
                        <a:t>Shoulder Pre-Hab</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Band Protraction/Retraction</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15 Each</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r>
              <a:tr h="203413">
                <a:tc>
                  <a:txBody>
                    <a:bodyPr/>
                    <a:lstStyle/>
                    <a:p>
                      <a:pPr algn="l"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r>
              <a:tr h="203413">
                <a:tc gridSpan="5">
                  <a:txBody>
                    <a:bodyPr/>
                    <a:lstStyle/>
                    <a:p>
                      <a:pPr algn="ctr" fontAlgn="b"/>
                      <a:r>
                        <a:rPr lang="en-US" sz="1200" b="1" i="0" u="none" strike="noStrike">
                          <a:solidFill>
                            <a:srgbClr val="FFFFFF"/>
                          </a:solidFill>
                          <a:latin typeface="Arial"/>
                        </a:rPr>
                        <a:t>Tuesday, August 14, 2012</a:t>
                      </a:r>
                    </a:p>
                  </a:txBody>
                  <a:tcPr marL="4323" marR="4323" marT="432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3413">
                <a:tc>
                  <a:txBody>
                    <a:bodyPr/>
                    <a:lstStyle/>
                    <a:p>
                      <a:pPr algn="ctr" fontAlgn="b"/>
                      <a:r>
                        <a:rPr lang="en-US" sz="1200" b="1" i="0" u="none" strike="noStrike">
                          <a:solidFill>
                            <a:srgbClr val="FFFFFF"/>
                          </a:solidFill>
                          <a:latin typeface="Arial"/>
                        </a:rPr>
                        <a:t>Exercise</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3413">
                <a:tc>
                  <a:txBody>
                    <a:bodyPr/>
                    <a:lstStyle/>
                    <a:p>
                      <a:pPr algn="l" fontAlgn="b"/>
                      <a:r>
                        <a:rPr lang="en-US" sz="1200" b="1" i="0" u="none" strike="noStrike">
                          <a:latin typeface="Arial"/>
                        </a:rPr>
                        <a:t>Clean</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3-65%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6-85%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1" i="0" u="none" strike="noStrike">
                          <a:latin typeface="Arial"/>
                        </a:rPr>
                        <a:t>Backsquat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6-50%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6-60%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12-70%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1" i="0" u="none" strike="noStrike">
                          <a:latin typeface="Arial"/>
                        </a:rPr>
                        <a:t>RDL</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Clean Weight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5903">
                <a:tc>
                  <a:txBody>
                    <a:bodyPr/>
                    <a:lstStyle/>
                    <a:p>
                      <a:pPr algn="l" fontAlgn="b"/>
                      <a:r>
                        <a:rPr lang="en-US" sz="1200" b="1" i="0" u="none" strike="noStrike">
                          <a:latin typeface="Arial"/>
                        </a:rPr>
                        <a:t>Forward Lunge</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35% of Backsquat Max)</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12 Each</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1" i="0" u="none" strike="noStrike">
                          <a:latin typeface="Arial"/>
                        </a:rPr>
                        <a:t>Physioball Hip Raise</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1" i="0" u="none" strike="noStrike">
                          <a:latin typeface="Arial"/>
                        </a:rPr>
                        <a:t>Super Circuit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100" b="1" i="0" u="none" strike="noStrike" dirty="0">
                          <a:latin typeface="Arial"/>
                        </a:rPr>
                        <a:t>Barbell Curls/Close Grip Bench</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r>
              <a:tr h="203413">
                <a:tc>
                  <a:txBody>
                    <a:bodyPr/>
                    <a:lstStyle/>
                    <a:p>
                      <a:pPr algn="l"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r>
              <a:tr h="203413">
                <a:tc gridSpan="5">
                  <a:txBody>
                    <a:bodyPr/>
                    <a:lstStyle/>
                    <a:p>
                      <a:pPr algn="ctr" fontAlgn="b"/>
                      <a:r>
                        <a:rPr lang="en-US" sz="1200" b="1" i="0" u="none" strike="noStrike">
                          <a:solidFill>
                            <a:srgbClr val="FFFFFF"/>
                          </a:solidFill>
                          <a:latin typeface="Arial"/>
                        </a:rPr>
                        <a:t>Thursday, August 16, 2012</a:t>
                      </a:r>
                    </a:p>
                  </a:txBody>
                  <a:tcPr marL="4323" marR="4323" marT="432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3413">
                <a:tc>
                  <a:txBody>
                    <a:bodyPr/>
                    <a:lstStyle/>
                    <a:p>
                      <a:pPr algn="ctr" fontAlgn="b"/>
                      <a:r>
                        <a:rPr lang="en-US" sz="1200" b="1" i="0" u="none" strike="noStrike">
                          <a:solidFill>
                            <a:srgbClr val="FFFFFF"/>
                          </a:solidFill>
                          <a:latin typeface="Arial"/>
                        </a:rPr>
                        <a:t>Exercise</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3413">
                <a:tc>
                  <a:txBody>
                    <a:bodyPr/>
                    <a:lstStyle/>
                    <a:p>
                      <a:pPr algn="l" fontAlgn="b"/>
                      <a:r>
                        <a:rPr lang="en-US" sz="1200" b="0" i="1" u="none" strike="noStrike">
                          <a:latin typeface="Arial"/>
                        </a:rPr>
                        <a:t>Push Press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3-55%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3-65%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100" b="0" i="1" u="none" strike="noStrike" dirty="0">
                          <a:latin typeface="Arial"/>
                        </a:rPr>
                        <a:t>Incline Bench Press (Use 80% of Incline Max)</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3-65%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0" i="1" u="none" strike="noStrike">
                          <a:latin typeface="Arial"/>
                        </a:rPr>
                        <a:t>Lat Pulldown</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0" i="1" u="none" strike="noStrike">
                          <a:latin typeface="Arial"/>
                        </a:rPr>
                        <a:t>Shoulder Press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5903">
                <a:tc>
                  <a:txBody>
                    <a:bodyPr/>
                    <a:lstStyle/>
                    <a:p>
                      <a:pPr algn="l" fontAlgn="b"/>
                      <a:r>
                        <a:rPr lang="en-US" sz="1200" b="0" i="1" u="none" strike="noStrike">
                          <a:latin typeface="Arial"/>
                        </a:rPr>
                        <a:t>Bentover Row (Use 70% of Seated Max)</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0" i="1" u="none" strike="noStrike">
                          <a:latin typeface="Arial"/>
                        </a:rPr>
                        <a:t>Shoulder Pre-Hab</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Band Pull-Aparts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15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1</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0" i="1"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r>
              <a:tr h="203413">
                <a:tc>
                  <a:txBody>
                    <a:bodyPr/>
                    <a:lstStyle/>
                    <a:p>
                      <a:pPr algn="l" fontAlgn="b"/>
                      <a:r>
                        <a:rPr lang="en-US" sz="1200" b="0" i="1"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r>
              <a:tr h="203413">
                <a:tc gridSpan="5">
                  <a:txBody>
                    <a:bodyPr/>
                    <a:lstStyle/>
                    <a:p>
                      <a:pPr algn="ctr" fontAlgn="b"/>
                      <a:r>
                        <a:rPr lang="en-US" sz="1200" b="1" i="0" u="none" strike="noStrike">
                          <a:solidFill>
                            <a:srgbClr val="FFFFFF"/>
                          </a:solidFill>
                          <a:latin typeface="Arial"/>
                        </a:rPr>
                        <a:t>Friday, August 17, 2012</a:t>
                      </a:r>
                    </a:p>
                  </a:txBody>
                  <a:tcPr marL="4323" marR="4323" marT="432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3413">
                <a:tc>
                  <a:txBody>
                    <a:bodyPr/>
                    <a:lstStyle/>
                    <a:p>
                      <a:pPr algn="ctr" fontAlgn="b"/>
                      <a:r>
                        <a:rPr lang="en-US" sz="1200" b="1" i="0" u="none" strike="noStrike">
                          <a:solidFill>
                            <a:srgbClr val="FFFFFF"/>
                          </a:solidFill>
                          <a:latin typeface="Arial"/>
                        </a:rPr>
                        <a:t>Exercise</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3413">
                <a:tc>
                  <a:txBody>
                    <a:bodyPr/>
                    <a:lstStyle/>
                    <a:p>
                      <a:pPr algn="l" fontAlgn="b"/>
                      <a:r>
                        <a:rPr lang="en-US" sz="1200" b="0" i="1" u="none" strike="noStrike">
                          <a:latin typeface="Arial"/>
                        </a:rPr>
                        <a:t>Jump Shrug</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3-55%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3-65%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5903">
                <a:tc>
                  <a:txBody>
                    <a:bodyPr/>
                    <a:lstStyle/>
                    <a:p>
                      <a:pPr algn="l" fontAlgn="b"/>
                      <a:r>
                        <a:rPr lang="en-US" sz="1200" b="0" i="1" u="none" strike="noStrike">
                          <a:latin typeface="Arial"/>
                        </a:rPr>
                        <a:t>Frontsquat (Use 80% of Backsquat Max)</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3-65%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0" i="1" u="none" strike="noStrike">
                          <a:latin typeface="Arial"/>
                        </a:rPr>
                        <a:t>4-Way Physioball Hamstring</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 Each</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5903">
                <a:tc>
                  <a:txBody>
                    <a:bodyPr/>
                    <a:lstStyle/>
                    <a:p>
                      <a:pPr algn="l" fontAlgn="b"/>
                      <a:r>
                        <a:rPr lang="en-US" sz="1200" b="0" i="1" u="none" strike="noStrike">
                          <a:latin typeface="Arial"/>
                        </a:rPr>
                        <a:t>Split Squat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35% of Backsquat Max)</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6 Each</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0" i="1" u="none" strike="noStrike">
                          <a:latin typeface="Arial"/>
                        </a:rPr>
                        <a:t>SL DB RDL (80% of Clean)</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 Each</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0" i="1" u="none" strike="noStrike">
                          <a:latin typeface="Arial"/>
                        </a:rPr>
                        <a:t>Super Circuit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DB Curl/Overhead Extensions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6</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 y="55948"/>
          <a:ext cx="6857999" cy="9047344"/>
        </p:xfrm>
        <a:graphic>
          <a:graphicData uri="http://schemas.openxmlformats.org/drawingml/2006/table">
            <a:tbl>
              <a:tblPr/>
              <a:tblGrid>
                <a:gridCol w="3066782"/>
                <a:gridCol w="1291912"/>
                <a:gridCol w="953841"/>
                <a:gridCol w="772732"/>
                <a:gridCol w="772732"/>
              </a:tblGrid>
              <a:tr h="382253">
                <a:tc gridSpan="5">
                  <a:txBody>
                    <a:bodyPr/>
                    <a:lstStyle/>
                    <a:p>
                      <a:pPr algn="ctr" fontAlgn="b"/>
                      <a:r>
                        <a:rPr lang="en-US" sz="2400" b="1" i="0" u="none" strike="noStrike" dirty="0">
                          <a:latin typeface="CCSU"/>
                        </a:rPr>
                        <a:t>Blue Devil Throwers</a:t>
                      </a:r>
                    </a:p>
                  </a:txBody>
                  <a:tcPr marL="4323" marR="4323" marT="432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88803">
                <a:tc gridSpan="5">
                  <a:txBody>
                    <a:bodyPr/>
                    <a:lstStyle/>
                    <a:p>
                      <a:pPr algn="ctr" fontAlgn="b"/>
                      <a:r>
                        <a:rPr lang="en-US" sz="1900" b="1" i="0" u="none" strike="noStrike" dirty="0">
                          <a:latin typeface="Arial"/>
                        </a:rPr>
                        <a:t>Week 14</a:t>
                      </a:r>
                    </a:p>
                  </a:txBody>
                  <a:tcPr marL="4323" marR="4323" marT="432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3413">
                <a:tc gridSpan="5">
                  <a:txBody>
                    <a:bodyPr/>
                    <a:lstStyle/>
                    <a:p>
                      <a:pPr algn="ctr" fontAlgn="b"/>
                      <a:r>
                        <a:rPr lang="en-US" sz="1200" b="1" i="0" u="none" strike="noStrike">
                          <a:solidFill>
                            <a:srgbClr val="FFFFFF"/>
                          </a:solidFill>
                          <a:latin typeface="Arial"/>
                        </a:rPr>
                        <a:t>Monday, August 20, 2012</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3413">
                <a:tc>
                  <a:txBody>
                    <a:bodyPr/>
                    <a:lstStyle/>
                    <a:p>
                      <a:pPr algn="ctr" fontAlgn="b"/>
                      <a:r>
                        <a:rPr lang="en-US" sz="1200" b="1" i="0" u="none" strike="noStrike">
                          <a:solidFill>
                            <a:srgbClr val="FFFFFF"/>
                          </a:solidFill>
                          <a:latin typeface="Arial"/>
                        </a:rPr>
                        <a:t>Exercise</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3413">
                <a:tc>
                  <a:txBody>
                    <a:bodyPr/>
                    <a:lstStyle/>
                    <a:p>
                      <a:pPr algn="l" fontAlgn="b"/>
                      <a:r>
                        <a:rPr lang="en-US" sz="1200" b="1" i="0" u="none" strike="noStrike">
                          <a:latin typeface="Arial"/>
                        </a:rPr>
                        <a:t>Clean</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5-65%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5-87.5%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1" i="0" u="none" strike="noStrike">
                          <a:latin typeface="Arial"/>
                        </a:rPr>
                        <a:t>Backsquat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5-55%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5-65%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10-75%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203">
                <a:tc>
                  <a:txBody>
                    <a:bodyPr/>
                    <a:lstStyle/>
                    <a:p>
                      <a:pPr algn="l" fontAlgn="b"/>
                      <a:r>
                        <a:rPr lang="en-US" sz="1200" b="1" i="0" u="none" strike="noStrike">
                          <a:latin typeface="Arial"/>
                        </a:rPr>
                        <a:t>4-Way Med-Ball Hamstring</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10 Each</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3275">
                <a:tc>
                  <a:txBody>
                    <a:bodyPr/>
                    <a:lstStyle/>
                    <a:p>
                      <a:pPr algn="l" fontAlgn="b"/>
                      <a:r>
                        <a:rPr lang="en-US" sz="1200" b="1" i="0" u="none" strike="noStrike">
                          <a:latin typeface="Arial"/>
                        </a:rPr>
                        <a:t>Backwards Lunge</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37.5% of Backsquat Max</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10 Each</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1" i="0" u="none" strike="noStrike">
                          <a:latin typeface="Arial"/>
                        </a:rPr>
                        <a:t>Physioball Hip Raise</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a:txBody>
                    <a:bodyPr/>
                    <a:lstStyle/>
                    <a:p>
                      <a:pPr algn="ctr" fontAlgn="b"/>
                      <a:r>
                        <a:rPr lang="en-US" sz="1200" b="1" i="0" u="none" strike="noStrike">
                          <a:latin typeface="Arial"/>
                        </a:rPr>
                        <a:t>10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1" i="0" u="none" strike="noStrike">
                          <a:latin typeface="Arial"/>
                        </a:rPr>
                        <a:t>Shoulder Pre-Hab</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Band Full Cans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r>
              <a:tr h="203413">
                <a:tc>
                  <a:txBody>
                    <a:bodyPr/>
                    <a:lstStyle/>
                    <a:p>
                      <a:pPr algn="l"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r>
              <a:tr h="203413">
                <a:tc gridSpan="5">
                  <a:txBody>
                    <a:bodyPr/>
                    <a:lstStyle/>
                    <a:p>
                      <a:pPr algn="ctr" fontAlgn="b"/>
                      <a:r>
                        <a:rPr lang="en-US" sz="1200" b="1" i="0" u="none" strike="noStrike" dirty="0">
                          <a:solidFill>
                            <a:srgbClr val="FFFFFF"/>
                          </a:solidFill>
                          <a:latin typeface="Arial"/>
                        </a:rPr>
                        <a:t>Tuesday, August 21, 2012</a:t>
                      </a:r>
                    </a:p>
                  </a:txBody>
                  <a:tcPr marL="4323" marR="4323" marT="432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3413">
                <a:tc>
                  <a:txBody>
                    <a:bodyPr/>
                    <a:lstStyle/>
                    <a:p>
                      <a:pPr algn="ctr" fontAlgn="b"/>
                      <a:r>
                        <a:rPr lang="en-US" sz="1200" b="1" i="0" u="none" strike="noStrike">
                          <a:solidFill>
                            <a:srgbClr val="FFFFFF"/>
                          </a:solidFill>
                          <a:latin typeface="Arial"/>
                        </a:rPr>
                        <a:t>Exercise</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3413">
                <a:tc>
                  <a:txBody>
                    <a:bodyPr/>
                    <a:lstStyle/>
                    <a:p>
                      <a:pPr algn="l" fontAlgn="b"/>
                      <a:r>
                        <a:rPr lang="en-US" sz="1200" b="1" i="0" u="none" strike="noStrike">
                          <a:latin typeface="Arial"/>
                        </a:rPr>
                        <a:t>Push Press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5-65%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5-87.5%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1" i="0" u="none" strike="noStrike">
                          <a:latin typeface="Arial"/>
                        </a:rPr>
                        <a:t>DB Bench Press (Use 80% of Bench Max)</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5-55%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5-65%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10-75%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1" i="0" u="none" strike="noStrike">
                          <a:latin typeface="Arial"/>
                        </a:rPr>
                        <a:t>Pull-ups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a:txBody>
                    <a:bodyPr/>
                    <a:lstStyle/>
                    <a:p>
                      <a:pPr algn="ctr" fontAlgn="b"/>
                      <a:r>
                        <a:rPr lang="en-US" sz="1200" b="1" i="0" u="none" strike="noStrike">
                          <a:latin typeface="Arial"/>
                        </a:rPr>
                        <a:t>10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1" i="0" u="none" strike="noStrike">
                          <a:latin typeface="Arial"/>
                        </a:rPr>
                        <a:t>3-Way Shoulder</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a:txBody>
                    <a:bodyPr/>
                    <a:lstStyle/>
                    <a:p>
                      <a:pPr algn="ctr" fontAlgn="b"/>
                      <a:r>
                        <a:rPr lang="en-US" sz="1200" b="1" i="0" u="none" strike="noStrike">
                          <a:latin typeface="Arial"/>
                        </a:rPr>
                        <a:t>10 Each</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1" i="0" u="none" strike="noStrike">
                          <a:latin typeface="Arial"/>
                        </a:rPr>
                        <a:t>Inverted Row</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1" i="0" u="none" strike="noStrike">
                          <a:latin typeface="Arial"/>
                        </a:rPr>
                        <a:t>Super Circuit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EZ Curls/Skullcrushers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r>
              <a:tr h="203413">
                <a:tc>
                  <a:txBody>
                    <a:bodyPr/>
                    <a:lstStyle/>
                    <a:p>
                      <a:pPr algn="l"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r>
              <a:tr h="203413">
                <a:tc gridSpan="5">
                  <a:txBody>
                    <a:bodyPr/>
                    <a:lstStyle/>
                    <a:p>
                      <a:pPr algn="ctr" fontAlgn="b"/>
                      <a:r>
                        <a:rPr lang="en-US" sz="1200" b="1" i="0" u="none" strike="noStrike">
                          <a:solidFill>
                            <a:srgbClr val="FFFFFF"/>
                          </a:solidFill>
                          <a:latin typeface="Arial"/>
                        </a:rPr>
                        <a:t>Thursday, August 23, 2012</a:t>
                      </a:r>
                    </a:p>
                  </a:txBody>
                  <a:tcPr marL="4323" marR="4323" marT="432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3413">
                <a:tc>
                  <a:txBody>
                    <a:bodyPr/>
                    <a:lstStyle/>
                    <a:p>
                      <a:pPr algn="ctr" fontAlgn="b"/>
                      <a:r>
                        <a:rPr lang="en-US" sz="1200" b="1" i="0" u="none" strike="noStrike">
                          <a:solidFill>
                            <a:srgbClr val="FFFFFF"/>
                          </a:solidFill>
                          <a:latin typeface="Arial"/>
                        </a:rPr>
                        <a:t>Exercise</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3413">
                <a:tc>
                  <a:txBody>
                    <a:bodyPr/>
                    <a:lstStyle/>
                    <a:p>
                      <a:pPr algn="l" fontAlgn="b"/>
                      <a:r>
                        <a:rPr lang="en-US" sz="1200" b="0" i="1" u="none" strike="noStrike">
                          <a:latin typeface="Arial"/>
                        </a:rPr>
                        <a:t>Power Pull</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5-55%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5-65%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5-77.5%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5903">
                <a:tc>
                  <a:txBody>
                    <a:bodyPr/>
                    <a:lstStyle/>
                    <a:p>
                      <a:pPr algn="l" fontAlgn="b"/>
                      <a:r>
                        <a:rPr lang="en-US" sz="1200" b="0" i="1" u="none" strike="noStrike">
                          <a:latin typeface="Arial"/>
                        </a:rPr>
                        <a:t>Frontsquat (Use 80% of Backsquat Max)</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5-55%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5-65%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5-77.5%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0" i="1" u="none" strike="noStrike">
                          <a:latin typeface="Arial"/>
                        </a:rPr>
                        <a:t>RDL</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Power Pull Weight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9625">
                <a:tc>
                  <a:txBody>
                    <a:bodyPr/>
                    <a:lstStyle/>
                    <a:p>
                      <a:pPr algn="l" fontAlgn="b"/>
                      <a:r>
                        <a:rPr lang="en-US" sz="1200" b="0" i="1" u="none" strike="noStrike">
                          <a:latin typeface="Arial"/>
                        </a:rPr>
                        <a:t>Step-ups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37.5% of Backsquat Max</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5 Each</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0" i="1" u="none" strike="noStrike">
                          <a:latin typeface="Arial"/>
                        </a:rPr>
                        <a:t>DB RDL (80% of Clean)</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0" i="1" u="none" strike="noStrike">
                          <a:latin typeface="Arial"/>
                        </a:rPr>
                        <a:t>Shoulder Pre-Hab</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Band Internal/External Rotation</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15 Each</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1</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0" i="1"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r>
              <a:tr h="203413">
                <a:tc>
                  <a:txBody>
                    <a:bodyPr/>
                    <a:lstStyle/>
                    <a:p>
                      <a:pPr algn="l" fontAlgn="b"/>
                      <a:r>
                        <a:rPr lang="en-US" sz="1200" b="0" i="1"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r>
              <a:tr h="203413">
                <a:tc gridSpan="5">
                  <a:txBody>
                    <a:bodyPr/>
                    <a:lstStyle/>
                    <a:p>
                      <a:pPr algn="ctr" fontAlgn="b"/>
                      <a:r>
                        <a:rPr lang="en-US" sz="1200" b="1" i="0" u="none" strike="noStrike">
                          <a:solidFill>
                            <a:srgbClr val="FFFFFF"/>
                          </a:solidFill>
                          <a:latin typeface="Arial"/>
                        </a:rPr>
                        <a:t>Friday, August 24, 2012</a:t>
                      </a:r>
                    </a:p>
                  </a:txBody>
                  <a:tcPr marL="4323" marR="4323" marT="432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3413">
                <a:tc>
                  <a:txBody>
                    <a:bodyPr/>
                    <a:lstStyle/>
                    <a:p>
                      <a:pPr algn="ctr" fontAlgn="b"/>
                      <a:r>
                        <a:rPr lang="en-US" sz="1200" b="1" i="0" u="none" strike="noStrike">
                          <a:solidFill>
                            <a:srgbClr val="FFFFFF"/>
                          </a:solidFill>
                          <a:latin typeface="Arial"/>
                        </a:rPr>
                        <a:t>Exercise</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3413">
                <a:tc>
                  <a:txBody>
                    <a:bodyPr/>
                    <a:lstStyle/>
                    <a:p>
                      <a:pPr algn="l" fontAlgn="b"/>
                      <a:r>
                        <a:rPr lang="en-US" sz="1200" b="0" i="1" u="none" strike="noStrike">
                          <a:latin typeface="Arial"/>
                        </a:rPr>
                        <a:t>Box Jumps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5-55%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5-65%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5-77.5%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5903">
                <a:tc>
                  <a:txBody>
                    <a:bodyPr/>
                    <a:lstStyle/>
                    <a:p>
                      <a:pPr algn="l" fontAlgn="b"/>
                      <a:r>
                        <a:rPr lang="en-US" sz="1200" b="0" i="1" u="none" strike="noStrike">
                          <a:latin typeface="Arial"/>
                        </a:rPr>
                        <a:t>DB Incline Press (Use 80% of Incline Max)</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5-55%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5-65%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5-77.5%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0" i="1" u="none" strike="noStrike">
                          <a:latin typeface="Arial"/>
                        </a:rPr>
                        <a:t>Lat Pulldown</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5-77.5%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0083">
                <a:tc>
                  <a:txBody>
                    <a:bodyPr/>
                    <a:lstStyle/>
                    <a:p>
                      <a:pPr algn="l" fontAlgn="b"/>
                      <a:r>
                        <a:rPr lang="en-US" sz="1200" b="0" i="1" u="none" strike="noStrike">
                          <a:latin typeface="Arial"/>
                        </a:rPr>
                        <a:t>DB Shoulder Press (Use 80% of Shoulder Max)</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a:txBody>
                    <a:bodyPr/>
                    <a:lstStyle/>
                    <a:p>
                      <a:pPr algn="ctr" fontAlgn="b"/>
                      <a:r>
                        <a:rPr lang="en-US" sz="1200" b="0" i="1" u="none" strike="noStrike">
                          <a:latin typeface="Arial"/>
                        </a:rPr>
                        <a:t>5-77.5%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0" i="1" u="none" strike="noStrike">
                          <a:latin typeface="Arial"/>
                        </a:rPr>
                        <a:t>Seated Row</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5-77.5%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413">
                <a:tc>
                  <a:txBody>
                    <a:bodyPr/>
                    <a:lstStyle/>
                    <a:p>
                      <a:pPr algn="l" fontAlgn="b"/>
                      <a:r>
                        <a:rPr lang="en-US" sz="1200" b="0" i="1" u="none" strike="noStrike">
                          <a:latin typeface="Arial"/>
                        </a:rPr>
                        <a:t>Super Circuit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Barbell Curls/Close Grip Bench</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 y="-5456"/>
          <a:ext cx="6857999" cy="9170152"/>
        </p:xfrm>
        <a:graphic>
          <a:graphicData uri="http://schemas.openxmlformats.org/drawingml/2006/table">
            <a:tbl>
              <a:tblPr/>
              <a:tblGrid>
                <a:gridCol w="3066782"/>
                <a:gridCol w="1291912"/>
                <a:gridCol w="953841"/>
                <a:gridCol w="772732"/>
                <a:gridCol w="772732"/>
              </a:tblGrid>
              <a:tr h="390473">
                <a:tc gridSpan="5">
                  <a:txBody>
                    <a:bodyPr/>
                    <a:lstStyle/>
                    <a:p>
                      <a:pPr algn="ctr" fontAlgn="b"/>
                      <a:r>
                        <a:rPr lang="en-US" sz="2400" b="1" i="0" u="none" strike="noStrike" dirty="0">
                          <a:latin typeface="CCSU"/>
                        </a:rPr>
                        <a:t>Blue Devil Throwers</a:t>
                      </a:r>
                    </a:p>
                  </a:txBody>
                  <a:tcPr marL="4323" marR="4323" marT="432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88803">
                <a:tc gridSpan="5">
                  <a:txBody>
                    <a:bodyPr/>
                    <a:lstStyle/>
                    <a:p>
                      <a:pPr algn="ctr" fontAlgn="b"/>
                      <a:r>
                        <a:rPr lang="en-US" sz="1900" b="1" i="0" u="none" strike="noStrike" dirty="0">
                          <a:latin typeface="Arial"/>
                        </a:rPr>
                        <a:t>Week 15</a:t>
                      </a:r>
                    </a:p>
                  </a:txBody>
                  <a:tcPr marL="4323" marR="4323" marT="432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7787">
                <a:tc gridSpan="5">
                  <a:txBody>
                    <a:bodyPr/>
                    <a:lstStyle/>
                    <a:p>
                      <a:pPr algn="ctr" fontAlgn="b"/>
                      <a:r>
                        <a:rPr lang="en-US" sz="1200" b="1" i="0" u="none" strike="noStrike">
                          <a:solidFill>
                            <a:srgbClr val="FFFFFF"/>
                          </a:solidFill>
                          <a:latin typeface="Arial"/>
                        </a:rPr>
                        <a:t>Monday, August 27, 2012</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7787">
                <a:tc>
                  <a:txBody>
                    <a:bodyPr/>
                    <a:lstStyle/>
                    <a:p>
                      <a:pPr algn="ctr" fontAlgn="b"/>
                      <a:r>
                        <a:rPr lang="en-US" sz="1200" b="1" i="0" u="none" strike="noStrike">
                          <a:solidFill>
                            <a:srgbClr val="FFFFFF"/>
                          </a:solidFill>
                          <a:latin typeface="Arial"/>
                        </a:rPr>
                        <a:t>Exercise</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7787">
                <a:tc>
                  <a:txBody>
                    <a:bodyPr/>
                    <a:lstStyle/>
                    <a:p>
                      <a:pPr algn="l" fontAlgn="b"/>
                      <a:r>
                        <a:rPr lang="en-US" sz="1200" b="1" i="0" u="none" strike="noStrike">
                          <a:latin typeface="Arial"/>
                        </a:rPr>
                        <a:t>Box Jumps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4-80%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4-90%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787">
                <a:tc>
                  <a:txBody>
                    <a:bodyPr/>
                    <a:lstStyle/>
                    <a:p>
                      <a:pPr algn="l" fontAlgn="b"/>
                      <a:r>
                        <a:rPr lang="en-US" sz="1200" b="1" i="0" u="none" strike="noStrike">
                          <a:latin typeface="Arial"/>
                        </a:rPr>
                        <a:t>Incline Press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4-60%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8-80%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787">
                <a:tc>
                  <a:txBody>
                    <a:bodyPr/>
                    <a:lstStyle/>
                    <a:p>
                      <a:pPr algn="l" fontAlgn="b"/>
                      <a:r>
                        <a:rPr lang="en-US" sz="1200" b="1" i="0" u="none" strike="noStrike">
                          <a:latin typeface="Arial"/>
                        </a:rPr>
                        <a:t>Lat Pulldown</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8-80%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787">
                <a:tc>
                  <a:txBody>
                    <a:bodyPr/>
                    <a:lstStyle/>
                    <a:p>
                      <a:pPr algn="l" fontAlgn="b"/>
                      <a:r>
                        <a:rPr lang="en-US" sz="1200" b="1" i="0" u="none" strike="noStrike">
                          <a:latin typeface="Arial"/>
                        </a:rPr>
                        <a:t>Shoulder Press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8-80%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4417">
                <a:tc>
                  <a:txBody>
                    <a:bodyPr/>
                    <a:lstStyle/>
                    <a:p>
                      <a:pPr algn="l" fontAlgn="b"/>
                      <a:r>
                        <a:rPr lang="en-US" sz="1200" b="1" i="0" u="none" strike="noStrike">
                          <a:latin typeface="Arial"/>
                        </a:rPr>
                        <a:t>Bentover Row (Use 70% of Seated Max)</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a:txBody>
                    <a:bodyPr/>
                    <a:lstStyle/>
                    <a:p>
                      <a:pPr algn="ctr" fontAlgn="b"/>
                      <a:r>
                        <a:rPr lang="en-US" sz="1200" b="1" i="0" u="none" strike="noStrike">
                          <a:latin typeface="Arial"/>
                        </a:rPr>
                        <a:t>8-80%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787">
                <a:tc>
                  <a:txBody>
                    <a:bodyPr/>
                    <a:lstStyle/>
                    <a:p>
                      <a:pPr algn="l" fontAlgn="b"/>
                      <a:r>
                        <a:rPr lang="en-US" sz="1200" b="1" i="0" u="none" strike="noStrike">
                          <a:latin typeface="Arial"/>
                        </a:rPr>
                        <a:t>Shoulder Pre-Hab</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45 lb. Plate Walkovers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787">
                <a:tc>
                  <a:txBody>
                    <a:bodyPr/>
                    <a:lstStyle/>
                    <a:p>
                      <a:pPr algn="l"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r>
              <a:tr h="207787">
                <a:tc>
                  <a:txBody>
                    <a:bodyPr/>
                    <a:lstStyle/>
                    <a:p>
                      <a:pPr algn="l"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r>
              <a:tr h="207787">
                <a:tc gridSpan="5">
                  <a:txBody>
                    <a:bodyPr/>
                    <a:lstStyle/>
                    <a:p>
                      <a:pPr algn="ctr" fontAlgn="b"/>
                      <a:r>
                        <a:rPr lang="en-US" sz="1200" b="1" i="0" u="none" strike="noStrike">
                          <a:solidFill>
                            <a:srgbClr val="FFFFFF"/>
                          </a:solidFill>
                          <a:latin typeface="Arial"/>
                        </a:rPr>
                        <a:t>Tuesday, August 28, 2012</a:t>
                      </a:r>
                    </a:p>
                  </a:txBody>
                  <a:tcPr marL="4323" marR="4323" marT="432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7787">
                <a:tc>
                  <a:txBody>
                    <a:bodyPr/>
                    <a:lstStyle/>
                    <a:p>
                      <a:pPr algn="ctr" fontAlgn="b"/>
                      <a:r>
                        <a:rPr lang="en-US" sz="1200" b="1" i="0" u="none" strike="noStrike">
                          <a:solidFill>
                            <a:srgbClr val="FFFFFF"/>
                          </a:solidFill>
                          <a:latin typeface="Arial"/>
                        </a:rPr>
                        <a:t>Exercise</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7787">
                <a:tc>
                  <a:txBody>
                    <a:bodyPr/>
                    <a:lstStyle/>
                    <a:p>
                      <a:pPr algn="l" fontAlgn="b"/>
                      <a:r>
                        <a:rPr lang="en-US" sz="1200" b="1" i="0" u="none" strike="noStrike">
                          <a:latin typeface="Arial"/>
                        </a:rPr>
                        <a:t>Clean</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4-80%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4-90%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787">
                <a:tc>
                  <a:txBody>
                    <a:bodyPr/>
                    <a:lstStyle/>
                    <a:p>
                      <a:pPr algn="l" fontAlgn="b"/>
                      <a:r>
                        <a:rPr lang="en-US" sz="1200" b="1" i="0" u="none" strike="noStrike">
                          <a:latin typeface="Arial"/>
                        </a:rPr>
                        <a:t>Backsquat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4-60%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8-80%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787">
                <a:tc>
                  <a:txBody>
                    <a:bodyPr/>
                    <a:lstStyle/>
                    <a:p>
                      <a:pPr algn="l" fontAlgn="b"/>
                      <a:r>
                        <a:rPr lang="en-US" sz="1200" b="1" i="0" u="none" strike="noStrike">
                          <a:latin typeface="Arial"/>
                        </a:rPr>
                        <a:t>RDL</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Clean Weight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4417">
                <a:tc>
                  <a:txBody>
                    <a:bodyPr/>
                    <a:lstStyle/>
                    <a:p>
                      <a:pPr algn="l" fontAlgn="b"/>
                      <a:r>
                        <a:rPr lang="en-US" sz="1200" b="1" i="0" u="none" strike="noStrike">
                          <a:latin typeface="Arial"/>
                        </a:rPr>
                        <a:t>Lateral Lunge</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40% of Backsquat Max</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 Each</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787">
                <a:tc>
                  <a:txBody>
                    <a:bodyPr/>
                    <a:lstStyle/>
                    <a:p>
                      <a:pPr algn="l" fontAlgn="b"/>
                      <a:r>
                        <a:rPr lang="en-US" sz="1200" b="1" i="0" u="none" strike="noStrike">
                          <a:latin typeface="Arial"/>
                        </a:rPr>
                        <a:t>Med-Ball Hip Raise</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787">
                <a:tc>
                  <a:txBody>
                    <a:bodyPr/>
                    <a:lstStyle/>
                    <a:p>
                      <a:pPr algn="l" fontAlgn="b"/>
                      <a:r>
                        <a:rPr lang="en-US" sz="1200" b="1" i="0" u="none" strike="noStrike">
                          <a:latin typeface="Arial"/>
                        </a:rPr>
                        <a:t>Super Circuit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100" b="1" i="0" u="none" strike="noStrike" dirty="0">
                          <a:latin typeface="Arial"/>
                        </a:rPr>
                        <a:t>DB Curls/Overhead Extensions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787">
                <a:tc>
                  <a:txBody>
                    <a:bodyPr/>
                    <a:lstStyle/>
                    <a:p>
                      <a:pPr algn="l"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r>
              <a:tr h="207787">
                <a:tc>
                  <a:txBody>
                    <a:bodyPr/>
                    <a:lstStyle/>
                    <a:p>
                      <a:pPr algn="l"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r>
              <a:tr h="207787">
                <a:tc gridSpan="5">
                  <a:txBody>
                    <a:bodyPr/>
                    <a:lstStyle/>
                    <a:p>
                      <a:pPr algn="ctr" fontAlgn="b"/>
                      <a:r>
                        <a:rPr lang="en-US" sz="1200" b="1" i="0" u="none" strike="noStrike">
                          <a:solidFill>
                            <a:srgbClr val="FFFFFF"/>
                          </a:solidFill>
                          <a:latin typeface="Arial"/>
                        </a:rPr>
                        <a:t>Thursday, August 30, 2012</a:t>
                      </a:r>
                    </a:p>
                  </a:txBody>
                  <a:tcPr marL="4323" marR="4323" marT="432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7787">
                <a:tc>
                  <a:txBody>
                    <a:bodyPr/>
                    <a:lstStyle/>
                    <a:p>
                      <a:pPr algn="ctr" fontAlgn="b"/>
                      <a:r>
                        <a:rPr lang="en-US" sz="1200" b="1" i="0" u="none" strike="noStrike">
                          <a:solidFill>
                            <a:srgbClr val="FFFFFF"/>
                          </a:solidFill>
                          <a:latin typeface="Arial"/>
                        </a:rPr>
                        <a:t>Exercise</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7787">
                <a:tc>
                  <a:txBody>
                    <a:bodyPr/>
                    <a:lstStyle/>
                    <a:p>
                      <a:pPr algn="l" fontAlgn="b"/>
                      <a:r>
                        <a:rPr lang="en-US" sz="1200" b="0" i="1" u="none" strike="noStrike">
                          <a:latin typeface="Arial"/>
                        </a:rPr>
                        <a:t>Push Press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787">
                <a:tc>
                  <a:txBody>
                    <a:bodyPr/>
                    <a:lstStyle/>
                    <a:p>
                      <a:pPr algn="l" fontAlgn="b"/>
                      <a:r>
                        <a:rPr lang="en-US" sz="1200" b="0" i="1" u="none" strike="noStrike">
                          <a:latin typeface="Arial"/>
                        </a:rPr>
                        <a:t>Bench Press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4-82.5%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787">
                <a:tc>
                  <a:txBody>
                    <a:bodyPr/>
                    <a:lstStyle/>
                    <a:p>
                      <a:pPr algn="l" fontAlgn="b"/>
                      <a:r>
                        <a:rPr lang="en-US" sz="1200" b="0" i="1" u="none" strike="noStrike">
                          <a:latin typeface="Arial"/>
                        </a:rPr>
                        <a:t>Pull-ups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8</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787">
                <a:tc>
                  <a:txBody>
                    <a:bodyPr/>
                    <a:lstStyle/>
                    <a:p>
                      <a:pPr algn="l" fontAlgn="b"/>
                      <a:r>
                        <a:rPr lang="en-US" sz="1200" b="0" i="1" u="none" strike="noStrike">
                          <a:latin typeface="Arial"/>
                        </a:rPr>
                        <a:t>3-Way Shoulder</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 Each</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787">
                <a:tc>
                  <a:txBody>
                    <a:bodyPr/>
                    <a:lstStyle/>
                    <a:p>
                      <a:pPr algn="l" fontAlgn="b"/>
                      <a:r>
                        <a:rPr lang="en-US" sz="1200" b="0" i="1" u="none" strike="noStrike">
                          <a:latin typeface="Arial"/>
                        </a:rPr>
                        <a:t>Inverted Row</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8</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787">
                <a:tc>
                  <a:txBody>
                    <a:bodyPr/>
                    <a:lstStyle/>
                    <a:p>
                      <a:pPr algn="l" fontAlgn="b"/>
                      <a:r>
                        <a:rPr lang="en-US" sz="1200" b="0" i="1" u="none" strike="noStrike">
                          <a:latin typeface="Arial"/>
                        </a:rPr>
                        <a:t>Shoulder Pre-Hab</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DB Internal/External Rotation</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15 Each</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1</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787">
                <a:tc>
                  <a:txBody>
                    <a:bodyPr/>
                    <a:lstStyle/>
                    <a:p>
                      <a:pPr algn="l" fontAlgn="b"/>
                      <a:r>
                        <a:rPr lang="en-US" sz="1200" b="0" i="1"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r>
              <a:tr h="207787">
                <a:tc>
                  <a:txBody>
                    <a:bodyPr/>
                    <a:lstStyle/>
                    <a:p>
                      <a:pPr algn="l" fontAlgn="b"/>
                      <a:r>
                        <a:rPr lang="en-US" sz="1200" b="0" i="1"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r>
              <a:tr h="207787">
                <a:tc gridSpan="5">
                  <a:txBody>
                    <a:bodyPr/>
                    <a:lstStyle/>
                    <a:p>
                      <a:pPr algn="ctr" fontAlgn="b"/>
                      <a:r>
                        <a:rPr lang="en-US" sz="1200" b="1" i="0" u="none" strike="noStrike">
                          <a:solidFill>
                            <a:srgbClr val="FFFFFF"/>
                          </a:solidFill>
                          <a:latin typeface="Arial"/>
                        </a:rPr>
                        <a:t>Friday, August 31, 2012</a:t>
                      </a:r>
                    </a:p>
                  </a:txBody>
                  <a:tcPr marL="4323" marR="4323" marT="432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7787">
                <a:tc>
                  <a:txBody>
                    <a:bodyPr/>
                    <a:lstStyle/>
                    <a:p>
                      <a:pPr algn="ctr" fontAlgn="b"/>
                      <a:r>
                        <a:rPr lang="en-US" sz="1200" b="1" i="0" u="none" strike="noStrike">
                          <a:solidFill>
                            <a:srgbClr val="FFFFFF"/>
                          </a:solidFill>
                          <a:latin typeface="Arial"/>
                        </a:rPr>
                        <a:t>Exercise</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7787">
                <a:tc>
                  <a:txBody>
                    <a:bodyPr/>
                    <a:lstStyle/>
                    <a:p>
                      <a:pPr algn="l" fontAlgn="b"/>
                      <a:r>
                        <a:rPr lang="en-US" sz="1200" b="0" i="1" u="none" strike="noStrike">
                          <a:latin typeface="Arial"/>
                        </a:rPr>
                        <a:t>Jump Shrug</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4417">
                <a:tc>
                  <a:txBody>
                    <a:bodyPr/>
                    <a:lstStyle/>
                    <a:p>
                      <a:pPr algn="l" fontAlgn="b"/>
                      <a:r>
                        <a:rPr lang="en-US" sz="1200" b="0" i="1" u="none" strike="noStrike">
                          <a:latin typeface="Arial"/>
                        </a:rPr>
                        <a:t>Frontsquat (Use 80% of Backsquat Max)</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4-82.5%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787">
                <a:tc>
                  <a:txBody>
                    <a:bodyPr/>
                    <a:lstStyle/>
                    <a:p>
                      <a:pPr algn="l" fontAlgn="b"/>
                      <a:r>
                        <a:rPr lang="en-US" sz="1200" b="0" i="1" u="none" strike="noStrike">
                          <a:latin typeface="Arial"/>
                        </a:rPr>
                        <a:t>Physioball Hip Raise</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8</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787">
                <a:tc>
                  <a:txBody>
                    <a:bodyPr/>
                    <a:lstStyle/>
                    <a:p>
                      <a:pPr algn="l" fontAlgn="b"/>
                      <a:r>
                        <a:rPr lang="en-US" sz="1200" b="0" i="1" u="none" strike="noStrike">
                          <a:latin typeface="Arial"/>
                        </a:rPr>
                        <a:t>Split Squat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40% of Backsquat Max</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 Each</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787">
                <a:tc>
                  <a:txBody>
                    <a:bodyPr/>
                    <a:lstStyle/>
                    <a:p>
                      <a:pPr algn="l" fontAlgn="b"/>
                      <a:r>
                        <a:rPr lang="en-US" sz="1200" b="0" i="1" u="none" strike="noStrike">
                          <a:latin typeface="Arial"/>
                        </a:rPr>
                        <a:t>4-Way Med-Ball Hamstring</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 Each</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787">
                <a:tc>
                  <a:txBody>
                    <a:bodyPr/>
                    <a:lstStyle/>
                    <a:p>
                      <a:pPr algn="l" fontAlgn="b"/>
                      <a:r>
                        <a:rPr lang="en-US" sz="1200" b="0" i="1" u="none" strike="noStrike">
                          <a:latin typeface="Arial"/>
                        </a:rPr>
                        <a:t>Super Circuit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EZ Curls/Skullcrushers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0" y="-3"/>
          <a:ext cx="6858000" cy="9144007"/>
        </p:xfrm>
        <a:graphic>
          <a:graphicData uri="http://schemas.openxmlformats.org/drawingml/2006/table">
            <a:tbl>
              <a:tblPr/>
              <a:tblGrid>
                <a:gridCol w="3066782"/>
                <a:gridCol w="1291912"/>
                <a:gridCol w="953840"/>
                <a:gridCol w="772733"/>
                <a:gridCol w="772733"/>
              </a:tblGrid>
              <a:tr h="579312">
                <a:tc gridSpan="5">
                  <a:txBody>
                    <a:bodyPr/>
                    <a:lstStyle/>
                    <a:p>
                      <a:pPr algn="ctr" fontAlgn="b"/>
                      <a:r>
                        <a:rPr lang="en-US" sz="2400" b="1" i="0" u="none" strike="noStrike" dirty="0">
                          <a:latin typeface="CCSU"/>
                        </a:rPr>
                        <a:t>Blue Devil Throwers</a:t>
                      </a:r>
                    </a:p>
                  </a:txBody>
                  <a:tcPr marL="5697" marR="5697" marT="569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97243">
                <a:tc gridSpan="5">
                  <a:txBody>
                    <a:bodyPr/>
                    <a:lstStyle/>
                    <a:p>
                      <a:pPr algn="ctr" fontAlgn="b"/>
                      <a:r>
                        <a:rPr lang="en-US" sz="1900" b="1" i="0" u="none" strike="noStrike" dirty="0">
                          <a:latin typeface="Arial"/>
                        </a:rPr>
                        <a:t>Week 16: Recovery Week (No Extra Reps!)</a:t>
                      </a:r>
                    </a:p>
                  </a:txBody>
                  <a:tcPr marL="5697" marR="5697" marT="569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82207">
                <a:tc gridSpan="5">
                  <a:txBody>
                    <a:bodyPr/>
                    <a:lstStyle/>
                    <a:p>
                      <a:pPr algn="ctr" fontAlgn="b"/>
                      <a:r>
                        <a:rPr lang="en-US" sz="1200" b="1" i="0" u="none" strike="noStrike">
                          <a:solidFill>
                            <a:srgbClr val="FFFFFF"/>
                          </a:solidFill>
                          <a:latin typeface="Arial"/>
                        </a:rPr>
                        <a:t>Monday, September 3, 2012</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82207">
                <a:tc>
                  <a:txBody>
                    <a:bodyPr/>
                    <a:lstStyle/>
                    <a:p>
                      <a:pPr algn="ctr" fontAlgn="b"/>
                      <a:r>
                        <a:rPr lang="en-US" sz="1200" b="1" i="0" u="none" strike="noStrike">
                          <a:solidFill>
                            <a:srgbClr val="FFFFFF"/>
                          </a:solidFill>
                          <a:latin typeface="Arial"/>
                        </a:rPr>
                        <a:t>Exercise</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82207">
                <a:tc>
                  <a:txBody>
                    <a:bodyPr/>
                    <a:lstStyle/>
                    <a:p>
                      <a:pPr algn="l" fontAlgn="b"/>
                      <a:r>
                        <a:rPr lang="en-US" sz="1200" b="0" i="1" u="none" strike="noStrike">
                          <a:latin typeface="Arial"/>
                        </a:rPr>
                        <a:t>Clean</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4-60%</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2207">
                <a:tc>
                  <a:txBody>
                    <a:bodyPr/>
                    <a:lstStyle/>
                    <a:p>
                      <a:pPr algn="l" fontAlgn="b"/>
                      <a:r>
                        <a:rPr lang="en-US" sz="1200" b="0" i="1" u="none" strike="noStrike">
                          <a:latin typeface="Arial"/>
                        </a:rPr>
                        <a:t>Backsquat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4-60%</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4-72.5%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2207">
                <a:tc>
                  <a:txBody>
                    <a:bodyPr/>
                    <a:lstStyle/>
                    <a:p>
                      <a:pPr algn="l" fontAlgn="b"/>
                      <a:r>
                        <a:rPr lang="en-US" sz="1200" b="0" i="1" u="none" strike="noStrike">
                          <a:latin typeface="Arial"/>
                        </a:rPr>
                        <a:t>4-Way Physioball Hamstring</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 Each</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2207">
                <a:tc>
                  <a:txBody>
                    <a:bodyPr/>
                    <a:lstStyle/>
                    <a:p>
                      <a:pPr algn="l" fontAlgn="b"/>
                      <a:r>
                        <a:rPr lang="en-US" sz="1200" b="0" i="1" u="none" strike="noStrike">
                          <a:latin typeface="Arial"/>
                        </a:rPr>
                        <a:t>Bulgarian Split Squat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30% of Backsquat Max</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 Each</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2207">
                <a:tc>
                  <a:txBody>
                    <a:bodyPr/>
                    <a:lstStyle/>
                    <a:p>
                      <a:pPr algn="l" fontAlgn="b"/>
                      <a:r>
                        <a:rPr lang="en-US" sz="1200" b="0" i="1" u="none" strike="noStrike">
                          <a:latin typeface="Arial"/>
                        </a:rPr>
                        <a:t>SL DB RDL (80% Clean)</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a:txBody>
                    <a:bodyPr/>
                    <a:lstStyle/>
                    <a:p>
                      <a:pPr algn="ctr" fontAlgn="b"/>
                      <a:r>
                        <a:rPr lang="en-US" sz="1200" b="0" i="1" u="none" strike="noStrike">
                          <a:latin typeface="Arial"/>
                        </a:rPr>
                        <a:t>4 Each</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2207">
                <a:tc>
                  <a:txBody>
                    <a:bodyPr/>
                    <a:lstStyle/>
                    <a:p>
                      <a:pPr algn="l" fontAlgn="b"/>
                      <a:r>
                        <a:rPr lang="en-US" sz="1200" b="0" i="1" u="none" strike="noStrike">
                          <a:latin typeface="Arial"/>
                        </a:rPr>
                        <a:t>Shoulder Pre-Hab</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Band Pull-Aparts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15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1</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2207">
                <a:tc>
                  <a:txBody>
                    <a:bodyPr/>
                    <a:lstStyle/>
                    <a:p>
                      <a:pPr algn="l" fontAlgn="b"/>
                      <a:r>
                        <a:rPr lang="en-US" sz="1200" b="1" i="0"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r>
              <a:tr h="282207">
                <a:tc>
                  <a:txBody>
                    <a:bodyPr/>
                    <a:lstStyle/>
                    <a:p>
                      <a:pPr algn="l" fontAlgn="b"/>
                      <a:r>
                        <a:rPr lang="en-US" sz="1200" b="1" i="0"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r>
              <a:tr h="282207">
                <a:tc gridSpan="5">
                  <a:txBody>
                    <a:bodyPr/>
                    <a:lstStyle/>
                    <a:p>
                      <a:pPr algn="ctr" fontAlgn="b"/>
                      <a:r>
                        <a:rPr lang="en-US" sz="1200" b="1" i="0" u="none" strike="noStrike">
                          <a:solidFill>
                            <a:srgbClr val="FFFFFF"/>
                          </a:solidFill>
                          <a:latin typeface="Arial"/>
                        </a:rPr>
                        <a:t>Wednesday, September 5, 2012</a:t>
                      </a:r>
                    </a:p>
                  </a:txBody>
                  <a:tcPr marL="5697" marR="5697" marT="569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82207">
                <a:tc>
                  <a:txBody>
                    <a:bodyPr/>
                    <a:lstStyle/>
                    <a:p>
                      <a:pPr algn="ctr" fontAlgn="b"/>
                      <a:r>
                        <a:rPr lang="en-US" sz="1200" b="1" i="0" u="none" strike="noStrike">
                          <a:solidFill>
                            <a:srgbClr val="FFFFFF"/>
                          </a:solidFill>
                          <a:latin typeface="Arial"/>
                        </a:rPr>
                        <a:t>Exercise</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82207">
                <a:tc>
                  <a:txBody>
                    <a:bodyPr/>
                    <a:lstStyle/>
                    <a:p>
                      <a:pPr algn="l" fontAlgn="b"/>
                      <a:r>
                        <a:rPr lang="en-US" sz="1200" b="0" i="1" u="none" strike="noStrike">
                          <a:latin typeface="Arial"/>
                        </a:rPr>
                        <a:t>Push Press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4-60%</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2207">
                <a:tc>
                  <a:txBody>
                    <a:bodyPr/>
                    <a:lstStyle/>
                    <a:p>
                      <a:pPr algn="l" fontAlgn="b"/>
                      <a:r>
                        <a:rPr lang="en-US" sz="1200" b="0" i="1" u="none" strike="noStrike">
                          <a:latin typeface="Arial"/>
                        </a:rPr>
                        <a:t>DB Bench Press (Use 80% of Bench Max)</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4-60%</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4-72.5%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2207">
                <a:tc>
                  <a:txBody>
                    <a:bodyPr/>
                    <a:lstStyle/>
                    <a:p>
                      <a:pPr algn="l" fontAlgn="b"/>
                      <a:r>
                        <a:rPr lang="en-US" sz="1200" b="0" i="1" u="none" strike="noStrike">
                          <a:latin typeface="Arial"/>
                        </a:rPr>
                        <a:t>Pull-ups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2207">
                <a:tc>
                  <a:txBody>
                    <a:bodyPr/>
                    <a:lstStyle/>
                    <a:p>
                      <a:pPr algn="l" fontAlgn="b"/>
                      <a:r>
                        <a:rPr lang="en-US" sz="1200" b="0" i="1" u="none" strike="noStrike">
                          <a:latin typeface="Arial"/>
                        </a:rPr>
                        <a:t>3-Way Shoulder</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 Each</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2207">
                <a:tc>
                  <a:txBody>
                    <a:bodyPr/>
                    <a:lstStyle/>
                    <a:p>
                      <a:pPr algn="l" fontAlgn="b"/>
                      <a:r>
                        <a:rPr lang="en-US" sz="1200" b="0" i="1" u="none" strike="noStrike">
                          <a:latin typeface="Arial"/>
                        </a:rPr>
                        <a:t>Seated Row</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4-72.5%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2207">
                <a:tc>
                  <a:txBody>
                    <a:bodyPr/>
                    <a:lstStyle/>
                    <a:p>
                      <a:pPr algn="l" fontAlgn="b"/>
                      <a:r>
                        <a:rPr lang="en-US" sz="1200" b="0" i="1" u="none" strike="noStrike">
                          <a:latin typeface="Arial"/>
                        </a:rPr>
                        <a:t>Super Circuit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Barbell Curls/Close Grip Bench</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2207">
                <a:tc>
                  <a:txBody>
                    <a:bodyPr/>
                    <a:lstStyle/>
                    <a:p>
                      <a:pPr algn="l"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r>
              <a:tr h="282207">
                <a:tc>
                  <a:txBody>
                    <a:bodyPr/>
                    <a:lstStyle/>
                    <a:p>
                      <a:pPr algn="l"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r>
              <a:tr h="282207">
                <a:tc gridSpan="5">
                  <a:txBody>
                    <a:bodyPr/>
                    <a:lstStyle/>
                    <a:p>
                      <a:pPr algn="ctr" fontAlgn="b"/>
                      <a:r>
                        <a:rPr lang="en-US" sz="1200" b="1" i="0" u="none" strike="noStrike">
                          <a:solidFill>
                            <a:srgbClr val="FFFFFF"/>
                          </a:solidFill>
                          <a:latin typeface="Arial"/>
                        </a:rPr>
                        <a:t>Friday, September 7, 2012</a:t>
                      </a:r>
                    </a:p>
                  </a:txBody>
                  <a:tcPr marL="5697" marR="5697" marT="569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82207">
                <a:tc>
                  <a:txBody>
                    <a:bodyPr/>
                    <a:lstStyle/>
                    <a:p>
                      <a:pPr algn="ctr" fontAlgn="b"/>
                      <a:r>
                        <a:rPr lang="en-US" sz="1200" b="1" i="0" u="none" strike="noStrike">
                          <a:solidFill>
                            <a:srgbClr val="FFFFFF"/>
                          </a:solidFill>
                          <a:latin typeface="Arial"/>
                        </a:rPr>
                        <a:t>Exercise</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82207">
                <a:tc>
                  <a:txBody>
                    <a:bodyPr/>
                    <a:lstStyle/>
                    <a:p>
                      <a:pPr algn="l" fontAlgn="b"/>
                      <a:r>
                        <a:rPr lang="en-US" sz="1200" b="0" i="1" u="none" strike="noStrike">
                          <a:latin typeface="Arial"/>
                        </a:rPr>
                        <a:t>Box Jumps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2207">
                <a:tc>
                  <a:txBody>
                    <a:bodyPr/>
                    <a:lstStyle/>
                    <a:p>
                      <a:pPr algn="l" fontAlgn="b"/>
                      <a:r>
                        <a:rPr lang="en-US" sz="1200" b="0" i="1" u="none" strike="noStrike">
                          <a:latin typeface="Arial"/>
                        </a:rPr>
                        <a:t>Frontsquat (Use 80% of Backsquat Max)</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4-72.5%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7863">
                <a:tc>
                  <a:txBody>
                    <a:bodyPr/>
                    <a:lstStyle/>
                    <a:p>
                      <a:pPr algn="l" fontAlgn="b"/>
                      <a:r>
                        <a:rPr lang="en-US" sz="1200" b="0" i="1" u="none" strike="noStrike">
                          <a:latin typeface="Arial"/>
                        </a:rPr>
                        <a:t>DB Incline Press (Use 80% of Incline Max)</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4-60%</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4-72.5%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2207">
                <a:tc>
                  <a:txBody>
                    <a:bodyPr/>
                    <a:lstStyle/>
                    <a:p>
                      <a:pPr algn="l" fontAlgn="b"/>
                      <a:r>
                        <a:rPr lang="en-US" sz="1200" b="0" i="1" u="none" strike="noStrike">
                          <a:latin typeface="Arial"/>
                        </a:rPr>
                        <a:t>RDL</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Clean Weight on Monday</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2207">
                <a:tc>
                  <a:txBody>
                    <a:bodyPr/>
                    <a:lstStyle/>
                    <a:p>
                      <a:pPr algn="l" fontAlgn="b"/>
                      <a:r>
                        <a:rPr lang="en-US" sz="1200" b="0" i="1" u="none" strike="noStrike">
                          <a:latin typeface="Arial"/>
                        </a:rPr>
                        <a:t>Lat Pulldown</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4-72.5%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2207">
                <a:tc>
                  <a:txBody>
                    <a:bodyPr/>
                    <a:lstStyle/>
                    <a:p>
                      <a:pPr algn="l" fontAlgn="b"/>
                      <a:r>
                        <a:rPr lang="en-US" sz="1200" b="0" i="1" u="none" strike="noStrike">
                          <a:latin typeface="Arial"/>
                        </a:rPr>
                        <a:t>Shoulder Pre-Hab</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Band Protraction/Retraction</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15 Each</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 y="-629"/>
          <a:ext cx="6857999" cy="9160498"/>
        </p:xfrm>
        <a:graphic>
          <a:graphicData uri="http://schemas.openxmlformats.org/drawingml/2006/table">
            <a:tbl>
              <a:tblPr/>
              <a:tblGrid>
                <a:gridCol w="3066782"/>
                <a:gridCol w="1291912"/>
                <a:gridCol w="953841"/>
                <a:gridCol w="772732"/>
                <a:gridCol w="772732"/>
              </a:tblGrid>
              <a:tr h="399053">
                <a:tc gridSpan="5">
                  <a:txBody>
                    <a:bodyPr/>
                    <a:lstStyle/>
                    <a:p>
                      <a:pPr algn="ctr" fontAlgn="b"/>
                      <a:r>
                        <a:rPr lang="en-US" sz="2400" b="1" i="0" u="none" strike="noStrike" dirty="0">
                          <a:latin typeface="CCSU"/>
                        </a:rPr>
                        <a:t>Blue Devil Throwers</a:t>
                      </a:r>
                    </a:p>
                  </a:txBody>
                  <a:tcPr marL="4323" marR="4323" marT="432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88803">
                <a:tc gridSpan="5">
                  <a:txBody>
                    <a:bodyPr/>
                    <a:lstStyle/>
                    <a:p>
                      <a:pPr algn="ctr" fontAlgn="b"/>
                      <a:r>
                        <a:rPr lang="en-US" sz="1900" b="1" i="0" u="none" strike="noStrike" dirty="0">
                          <a:latin typeface="Arial"/>
                        </a:rPr>
                        <a:t>Week 17</a:t>
                      </a:r>
                    </a:p>
                  </a:txBody>
                  <a:tcPr marL="4323" marR="4323" marT="432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2353">
                <a:tc gridSpan="5">
                  <a:txBody>
                    <a:bodyPr/>
                    <a:lstStyle/>
                    <a:p>
                      <a:pPr algn="ctr" fontAlgn="b"/>
                      <a:r>
                        <a:rPr lang="en-US" sz="1200" b="1" i="0" u="none" strike="noStrike">
                          <a:solidFill>
                            <a:srgbClr val="FFFFFF"/>
                          </a:solidFill>
                          <a:latin typeface="Arial"/>
                        </a:rPr>
                        <a:t>Monday, September 10, 2012</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2353">
                <a:tc>
                  <a:txBody>
                    <a:bodyPr/>
                    <a:lstStyle/>
                    <a:p>
                      <a:pPr algn="ctr" fontAlgn="b"/>
                      <a:r>
                        <a:rPr lang="en-US" sz="1200" b="1" i="0" u="none" strike="noStrike">
                          <a:solidFill>
                            <a:srgbClr val="FFFFFF"/>
                          </a:solidFill>
                          <a:latin typeface="Arial"/>
                        </a:rPr>
                        <a:t>Exercise</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12353">
                <a:tc>
                  <a:txBody>
                    <a:bodyPr/>
                    <a:lstStyle/>
                    <a:p>
                      <a:pPr algn="l" fontAlgn="b"/>
                      <a:r>
                        <a:rPr lang="en-US" sz="1200" b="1" i="0" u="none" strike="noStrike">
                          <a:latin typeface="Arial"/>
                        </a:rPr>
                        <a:t>Box Jumps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5-65%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5-87.5%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353">
                <a:tc>
                  <a:txBody>
                    <a:bodyPr/>
                    <a:lstStyle/>
                    <a:p>
                      <a:pPr algn="l" fontAlgn="b"/>
                      <a:r>
                        <a:rPr lang="en-US" sz="1200" b="1" i="0" u="none" strike="noStrike">
                          <a:latin typeface="Arial"/>
                        </a:rPr>
                        <a:t>Bench Press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5-55%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5-65%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10-75%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353">
                <a:tc>
                  <a:txBody>
                    <a:bodyPr/>
                    <a:lstStyle/>
                    <a:p>
                      <a:pPr algn="l" fontAlgn="b"/>
                      <a:r>
                        <a:rPr lang="en-US" sz="1200" b="1" i="0" u="none" strike="noStrike">
                          <a:latin typeface="Arial"/>
                        </a:rPr>
                        <a:t>Pull-ups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353">
                <a:tc>
                  <a:txBody>
                    <a:bodyPr/>
                    <a:lstStyle/>
                    <a:p>
                      <a:pPr algn="l" fontAlgn="b"/>
                      <a:r>
                        <a:rPr lang="en-US" sz="1200" b="1" i="0" u="none" strike="noStrike">
                          <a:latin typeface="Arial"/>
                        </a:rPr>
                        <a:t>3-Way Shoulder</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10 Each</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353">
                <a:tc>
                  <a:txBody>
                    <a:bodyPr/>
                    <a:lstStyle/>
                    <a:p>
                      <a:pPr algn="l" fontAlgn="b"/>
                      <a:r>
                        <a:rPr lang="en-US" sz="1200" b="1" i="0" u="none" strike="noStrike">
                          <a:latin typeface="Arial"/>
                        </a:rPr>
                        <a:t>Seated Row</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a:txBody>
                    <a:bodyPr/>
                    <a:lstStyle/>
                    <a:p>
                      <a:pPr algn="ctr" fontAlgn="b"/>
                      <a:r>
                        <a:rPr lang="en-US" sz="1200" b="1" i="0" u="none" strike="noStrike">
                          <a:latin typeface="Arial"/>
                        </a:rPr>
                        <a:t>10-75%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353">
                <a:tc>
                  <a:txBody>
                    <a:bodyPr/>
                    <a:lstStyle/>
                    <a:p>
                      <a:pPr algn="l" fontAlgn="b"/>
                      <a:r>
                        <a:rPr lang="en-US" sz="1200" b="1" i="0" u="none" strike="noStrike">
                          <a:latin typeface="Arial"/>
                        </a:rPr>
                        <a:t>Shoulder Pre-Hab</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Band Protraction/Retraction</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15 Each</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353">
                <a:tc>
                  <a:txBody>
                    <a:bodyPr/>
                    <a:lstStyle/>
                    <a:p>
                      <a:pPr algn="l"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r>
              <a:tr h="212353">
                <a:tc>
                  <a:txBody>
                    <a:bodyPr/>
                    <a:lstStyle/>
                    <a:p>
                      <a:pPr algn="l"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r>
              <a:tr h="212353">
                <a:tc gridSpan="5">
                  <a:txBody>
                    <a:bodyPr/>
                    <a:lstStyle/>
                    <a:p>
                      <a:pPr algn="ctr" fontAlgn="b"/>
                      <a:r>
                        <a:rPr lang="en-US" sz="1200" b="1" i="0" u="none" strike="noStrike">
                          <a:solidFill>
                            <a:srgbClr val="FFFFFF"/>
                          </a:solidFill>
                          <a:latin typeface="Arial"/>
                        </a:rPr>
                        <a:t>Tuesday, September 11, 2012</a:t>
                      </a:r>
                    </a:p>
                  </a:txBody>
                  <a:tcPr marL="4323" marR="4323" marT="432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2353">
                <a:tc>
                  <a:txBody>
                    <a:bodyPr/>
                    <a:lstStyle/>
                    <a:p>
                      <a:pPr algn="ctr" fontAlgn="b"/>
                      <a:r>
                        <a:rPr lang="en-US" sz="1200" b="1" i="0" u="none" strike="noStrike">
                          <a:solidFill>
                            <a:srgbClr val="FFFFFF"/>
                          </a:solidFill>
                          <a:latin typeface="Arial"/>
                        </a:rPr>
                        <a:t>Exercise</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12353">
                <a:tc>
                  <a:txBody>
                    <a:bodyPr/>
                    <a:lstStyle/>
                    <a:p>
                      <a:pPr algn="l" fontAlgn="b"/>
                      <a:r>
                        <a:rPr lang="en-US" sz="1200" b="1" i="0" u="none" strike="noStrike">
                          <a:latin typeface="Arial"/>
                        </a:rPr>
                        <a:t>Clean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5-65%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5-87.5%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353">
                <a:tc>
                  <a:txBody>
                    <a:bodyPr/>
                    <a:lstStyle/>
                    <a:p>
                      <a:pPr algn="l" fontAlgn="b"/>
                      <a:r>
                        <a:rPr lang="en-US" sz="1200" b="1" i="0" u="none" strike="noStrike">
                          <a:latin typeface="Arial"/>
                        </a:rPr>
                        <a:t>Backsquat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5-55%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5-65%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10-75%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353">
                <a:tc>
                  <a:txBody>
                    <a:bodyPr/>
                    <a:lstStyle/>
                    <a:p>
                      <a:pPr algn="l" fontAlgn="b"/>
                      <a:r>
                        <a:rPr lang="en-US" sz="1200" b="1" i="0" u="none" strike="noStrike">
                          <a:latin typeface="Arial"/>
                        </a:rPr>
                        <a:t>RDL</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Clean Weight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819">
                <a:tc>
                  <a:txBody>
                    <a:bodyPr/>
                    <a:lstStyle/>
                    <a:p>
                      <a:pPr algn="l" fontAlgn="b"/>
                      <a:r>
                        <a:rPr lang="en-US" sz="1200" b="1" i="0" u="none" strike="noStrike">
                          <a:latin typeface="Arial"/>
                        </a:rPr>
                        <a:t>Forward Lunge</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35% of Backsquat Max</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10 Each</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353">
                <a:tc>
                  <a:txBody>
                    <a:bodyPr/>
                    <a:lstStyle/>
                    <a:p>
                      <a:pPr algn="l" fontAlgn="b"/>
                      <a:r>
                        <a:rPr lang="en-US" sz="1200" b="1" i="0" u="none" strike="noStrike">
                          <a:latin typeface="Arial"/>
                        </a:rPr>
                        <a:t>Physioball Hip Raise</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353">
                <a:tc>
                  <a:txBody>
                    <a:bodyPr/>
                    <a:lstStyle/>
                    <a:p>
                      <a:pPr algn="l" fontAlgn="b"/>
                      <a:r>
                        <a:rPr lang="en-US" sz="1200" b="1" i="0" u="none" strike="noStrike">
                          <a:latin typeface="Arial"/>
                        </a:rPr>
                        <a:t>Super Circuit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100" b="1" i="0" u="none" strike="noStrike" dirty="0">
                          <a:latin typeface="Arial"/>
                        </a:rPr>
                        <a:t>Barbell Curls/Close Grip Bench</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10</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353">
                <a:tc>
                  <a:txBody>
                    <a:bodyPr/>
                    <a:lstStyle/>
                    <a:p>
                      <a:pPr algn="l"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r>
              <a:tr h="212353">
                <a:tc>
                  <a:txBody>
                    <a:bodyPr/>
                    <a:lstStyle/>
                    <a:p>
                      <a:pPr algn="l"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r>
              <a:tr h="212353">
                <a:tc gridSpan="5">
                  <a:txBody>
                    <a:bodyPr/>
                    <a:lstStyle/>
                    <a:p>
                      <a:pPr algn="ctr" fontAlgn="b"/>
                      <a:r>
                        <a:rPr lang="en-US" sz="1200" b="1" i="0" u="none" strike="noStrike">
                          <a:solidFill>
                            <a:srgbClr val="FFFFFF"/>
                          </a:solidFill>
                          <a:latin typeface="Arial"/>
                        </a:rPr>
                        <a:t>Thursday, September 13, 2012</a:t>
                      </a:r>
                    </a:p>
                  </a:txBody>
                  <a:tcPr marL="4323" marR="4323" marT="432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2353">
                <a:tc>
                  <a:txBody>
                    <a:bodyPr/>
                    <a:lstStyle/>
                    <a:p>
                      <a:pPr algn="ctr" fontAlgn="b"/>
                      <a:r>
                        <a:rPr lang="en-US" sz="1200" b="1" i="0" u="none" strike="noStrike">
                          <a:solidFill>
                            <a:srgbClr val="FFFFFF"/>
                          </a:solidFill>
                          <a:latin typeface="Arial"/>
                        </a:rPr>
                        <a:t>Exercise</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12353">
                <a:tc>
                  <a:txBody>
                    <a:bodyPr/>
                    <a:lstStyle/>
                    <a:p>
                      <a:pPr algn="l" fontAlgn="b"/>
                      <a:r>
                        <a:rPr lang="en-US" sz="1200" b="0" i="1" u="none" strike="noStrike">
                          <a:latin typeface="Arial"/>
                        </a:rPr>
                        <a:t>Push Press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5-55%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5-65%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5-77.5%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353">
                <a:tc>
                  <a:txBody>
                    <a:bodyPr/>
                    <a:lstStyle/>
                    <a:p>
                      <a:pPr algn="l" fontAlgn="b"/>
                      <a:r>
                        <a:rPr lang="en-US" sz="1200" b="0" i="1" u="none" strike="noStrike">
                          <a:latin typeface="Arial"/>
                        </a:rPr>
                        <a:t>Incline Press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5-55%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5-65%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5-77.5%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353">
                <a:tc>
                  <a:txBody>
                    <a:bodyPr/>
                    <a:lstStyle/>
                    <a:p>
                      <a:pPr algn="l" fontAlgn="b"/>
                      <a:r>
                        <a:rPr lang="en-US" sz="1200" b="0" i="1" u="none" strike="noStrike">
                          <a:latin typeface="Arial"/>
                        </a:rPr>
                        <a:t>Lat Pulldown</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5-77.5%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353">
                <a:tc>
                  <a:txBody>
                    <a:bodyPr/>
                    <a:lstStyle/>
                    <a:p>
                      <a:pPr algn="l" fontAlgn="b"/>
                      <a:r>
                        <a:rPr lang="en-US" sz="1200" b="0" i="1" u="none" strike="noStrike">
                          <a:latin typeface="Arial"/>
                        </a:rPr>
                        <a:t>Shoulder Press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5-77.5%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0083">
                <a:tc>
                  <a:txBody>
                    <a:bodyPr/>
                    <a:lstStyle/>
                    <a:p>
                      <a:pPr algn="l" fontAlgn="b"/>
                      <a:r>
                        <a:rPr lang="en-US" sz="1200" b="0" i="1" u="none" strike="noStrike">
                          <a:latin typeface="Arial"/>
                        </a:rPr>
                        <a:t>Bentover Row (Use 70% of Seated Row Max)</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5-77.5%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353">
                <a:tc>
                  <a:txBody>
                    <a:bodyPr/>
                    <a:lstStyle/>
                    <a:p>
                      <a:pPr algn="l" fontAlgn="b"/>
                      <a:r>
                        <a:rPr lang="en-US" sz="1200" b="0" i="1" u="none" strike="noStrike">
                          <a:latin typeface="Arial"/>
                        </a:rPr>
                        <a:t>Shoulder Pre-Hab</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Band Pull-Aparts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15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1</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353">
                <a:tc>
                  <a:txBody>
                    <a:bodyPr/>
                    <a:lstStyle/>
                    <a:p>
                      <a:pPr algn="l" fontAlgn="b"/>
                      <a:r>
                        <a:rPr lang="en-US" sz="1200" b="0" i="1"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4323" marR="4323" marT="4323" marB="0" anchor="b">
                    <a:lnL>
                      <a:noFill/>
                    </a:lnL>
                    <a:lnR>
                      <a:noFill/>
                    </a:lnR>
                    <a:lnT w="6350" cap="flat" cmpd="sng" algn="ctr">
                      <a:solidFill>
                        <a:srgbClr val="000000"/>
                      </a:solidFill>
                      <a:prstDash val="solid"/>
                      <a:round/>
                      <a:headEnd type="none" w="med" len="med"/>
                      <a:tailEnd type="none" w="med" len="med"/>
                    </a:lnT>
                    <a:lnB>
                      <a:noFill/>
                    </a:lnB>
                  </a:tcPr>
                </a:tc>
              </a:tr>
              <a:tr h="212353">
                <a:tc>
                  <a:txBody>
                    <a:bodyPr/>
                    <a:lstStyle/>
                    <a:p>
                      <a:pPr algn="l" fontAlgn="b"/>
                      <a:r>
                        <a:rPr lang="en-US" sz="1200" b="0" i="1"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a:noFill/>
                    </a:lnL>
                    <a:lnR>
                      <a:noFill/>
                    </a:lnR>
                    <a:lnT>
                      <a:noFill/>
                    </a:lnT>
                    <a:lnB w="6350" cap="flat" cmpd="sng" algn="ctr">
                      <a:solidFill>
                        <a:srgbClr val="000000"/>
                      </a:solidFill>
                      <a:prstDash val="solid"/>
                      <a:round/>
                      <a:headEnd type="none" w="med" len="med"/>
                      <a:tailEnd type="none" w="med" len="med"/>
                    </a:lnB>
                  </a:tcPr>
                </a:tc>
              </a:tr>
              <a:tr h="212353">
                <a:tc gridSpan="5">
                  <a:txBody>
                    <a:bodyPr/>
                    <a:lstStyle/>
                    <a:p>
                      <a:pPr algn="ctr" fontAlgn="b"/>
                      <a:r>
                        <a:rPr lang="en-US" sz="1200" b="1" i="0" u="none" strike="noStrike">
                          <a:solidFill>
                            <a:srgbClr val="FFFFFF"/>
                          </a:solidFill>
                          <a:latin typeface="Arial"/>
                        </a:rPr>
                        <a:t>Friday, September 14, 2012</a:t>
                      </a:r>
                    </a:p>
                  </a:txBody>
                  <a:tcPr marL="4323" marR="4323" marT="432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2353">
                <a:tc>
                  <a:txBody>
                    <a:bodyPr/>
                    <a:lstStyle/>
                    <a:p>
                      <a:pPr algn="ctr" fontAlgn="b"/>
                      <a:r>
                        <a:rPr lang="en-US" sz="1200" b="1" i="0" u="none" strike="noStrike">
                          <a:solidFill>
                            <a:srgbClr val="FFFFFF"/>
                          </a:solidFill>
                          <a:latin typeface="Arial"/>
                        </a:rPr>
                        <a:t>Exercise</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12353">
                <a:tc>
                  <a:txBody>
                    <a:bodyPr/>
                    <a:lstStyle/>
                    <a:p>
                      <a:pPr algn="l" fontAlgn="b"/>
                      <a:r>
                        <a:rPr lang="en-US" sz="1200" b="0" i="1" u="none" strike="noStrike">
                          <a:latin typeface="Arial"/>
                        </a:rPr>
                        <a:t>Jump Shrug</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5-55%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5-65%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5-77.5%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3305">
                <a:tc>
                  <a:txBody>
                    <a:bodyPr/>
                    <a:lstStyle/>
                    <a:p>
                      <a:pPr algn="l" fontAlgn="b"/>
                      <a:r>
                        <a:rPr lang="en-US" sz="1200" b="0" i="1" u="none" strike="noStrike">
                          <a:latin typeface="Arial"/>
                        </a:rPr>
                        <a:t>Frontsquat (Use 80% of Backsquat Max)</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5-55%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5-65%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5-77.5%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353">
                <a:tc>
                  <a:txBody>
                    <a:bodyPr/>
                    <a:lstStyle/>
                    <a:p>
                      <a:pPr algn="l" fontAlgn="b"/>
                      <a:r>
                        <a:rPr lang="en-US" sz="1200" b="0" i="1" u="none" strike="noStrike">
                          <a:latin typeface="Arial"/>
                        </a:rPr>
                        <a:t>4-Way Physioball Hamstring</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 Each</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353">
                <a:tc>
                  <a:txBody>
                    <a:bodyPr/>
                    <a:lstStyle/>
                    <a:p>
                      <a:pPr algn="l" fontAlgn="b"/>
                      <a:r>
                        <a:rPr lang="en-US" sz="1200" b="0" i="1" u="none" strike="noStrike">
                          <a:latin typeface="Arial"/>
                        </a:rPr>
                        <a:t>Split Squat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35% of Backsquat Max</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5 Each</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353">
                <a:tc>
                  <a:txBody>
                    <a:bodyPr/>
                    <a:lstStyle/>
                    <a:p>
                      <a:pPr algn="l" fontAlgn="b"/>
                      <a:r>
                        <a:rPr lang="en-US" sz="1200" b="0" i="1" u="none" strike="noStrike">
                          <a:latin typeface="Arial"/>
                        </a:rPr>
                        <a:t>SL DB RDL (80% Clean)</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 Each</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353">
                <a:tc>
                  <a:txBody>
                    <a:bodyPr/>
                    <a:lstStyle/>
                    <a:p>
                      <a:pPr algn="l" fontAlgn="b"/>
                      <a:r>
                        <a:rPr lang="en-US" sz="1200" b="0" i="1" u="none" strike="noStrike">
                          <a:latin typeface="Arial"/>
                        </a:rPr>
                        <a:t>Super Circuit</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DB Curls/Overhead Extensions</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5</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323" marR="4323" marT="4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CSU" pitchFamily="2" charset="0"/>
              </a:rPr>
              <a:t>Max Sheet</a:t>
            </a:r>
            <a:endParaRPr lang="en-US" dirty="0">
              <a:latin typeface="CCSU" pitchFamily="2" charset="0"/>
            </a:endParaRPr>
          </a:p>
        </p:txBody>
      </p:sp>
      <p:pic>
        <p:nvPicPr>
          <p:cNvPr id="4" name="Picture 3" descr="Small Strength Logo.JPG"/>
          <p:cNvPicPr>
            <a:picLocks noChangeAspect="1"/>
          </p:cNvPicPr>
          <p:nvPr/>
        </p:nvPicPr>
        <p:blipFill>
          <a:blip r:embed="rId2" cstate="print"/>
          <a:stretch>
            <a:fillRect/>
          </a:stretch>
        </p:blipFill>
        <p:spPr>
          <a:xfrm>
            <a:off x="2034540" y="2743200"/>
            <a:ext cx="2788920" cy="2712720"/>
          </a:xfrm>
          <a:prstGeom prst="rect">
            <a:avLst/>
          </a:prstGeom>
        </p:spPr>
      </p:pic>
    </p:spTree>
    <p:extLst>
      <p:ext uri="{BB962C8B-B14F-4D97-AF65-F5344CB8AC3E}">
        <p14:creationId xmlns:p14="http://schemas.microsoft.com/office/powerpoint/2010/main" xmlns="" val="3095039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xmlns="" val="594097939"/>
              </p:ext>
            </p:extLst>
          </p:nvPr>
        </p:nvGraphicFramePr>
        <p:xfrm>
          <a:off x="342893" y="3276600"/>
          <a:ext cx="6172214" cy="3242782"/>
        </p:xfrm>
        <a:graphic>
          <a:graphicData uri="http://schemas.openxmlformats.org/drawingml/2006/table">
            <a:tbl>
              <a:tblPr/>
              <a:tblGrid>
                <a:gridCol w="758838"/>
                <a:gridCol w="169168"/>
                <a:gridCol w="169168"/>
                <a:gridCol w="169168"/>
                <a:gridCol w="169168"/>
                <a:gridCol w="169168"/>
                <a:gridCol w="169168"/>
                <a:gridCol w="169168"/>
                <a:gridCol w="169168"/>
                <a:gridCol w="169168"/>
                <a:gridCol w="169168"/>
                <a:gridCol w="169168"/>
                <a:gridCol w="169168"/>
                <a:gridCol w="169168"/>
                <a:gridCol w="169168"/>
                <a:gridCol w="169168"/>
                <a:gridCol w="169168"/>
                <a:gridCol w="169168"/>
                <a:gridCol w="169168"/>
                <a:gridCol w="169168"/>
                <a:gridCol w="169168"/>
                <a:gridCol w="169168"/>
                <a:gridCol w="169168"/>
                <a:gridCol w="169168"/>
                <a:gridCol w="169168"/>
                <a:gridCol w="169168"/>
                <a:gridCol w="169168"/>
                <a:gridCol w="169168"/>
                <a:gridCol w="169168"/>
                <a:gridCol w="169168"/>
                <a:gridCol w="169168"/>
                <a:gridCol w="169168"/>
                <a:gridCol w="169168"/>
              </a:tblGrid>
              <a:tr h="591898">
                <a:tc gridSpan="33">
                  <a:txBody>
                    <a:bodyPr/>
                    <a:lstStyle/>
                    <a:p>
                      <a:pPr algn="ctr" fontAlgn="ctr"/>
                      <a:r>
                        <a:rPr lang="en-US" sz="4400" b="0" i="0" u="none" strike="noStrike" dirty="0">
                          <a:solidFill>
                            <a:srgbClr val="000000"/>
                          </a:solidFill>
                          <a:effectLst/>
                          <a:latin typeface="CCSU"/>
                        </a:rPr>
                        <a:t>Blue Devil Throwers</a:t>
                      </a:r>
                    </a:p>
                  </a:txBody>
                  <a:tcPr marL="4873" marR="4873" marT="4873"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8399">
                <a:tc>
                  <a:txBody>
                    <a:bodyPr/>
                    <a:lstStyle/>
                    <a:p>
                      <a:pPr algn="l" fontAlgn="ctr"/>
                      <a:r>
                        <a:rPr lang="en-US" sz="600" b="0"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gridSpan="4">
                  <a:txBody>
                    <a:bodyPr/>
                    <a:lstStyle/>
                    <a:p>
                      <a:pPr algn="ctr" fontAlgn="ctr"/>
                      <a:r>
                        <a:rPr lang="en-US" sz="500" b="1" i="0" u="none" strike="noStrike">
                          <a:solidFill>
                            <a:srgbClr val="000000"/>
                          </a:solidFill>
                          <a:effectLst/>
                          <a:latin typeface="Arial Rounded MT Bold"/>
                        </a:rPr>
                        <a:t>CLEAN</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500" b="1" i="0" u="none" strike="noStrike">
                          <a:solidFill>
                            <a:srgbClr val="000000"/>
                          </a:solidFill>
                          <a:effectLst/>
                          <a:latin typeface="Arial Rounded MT Bold"/>
                        </a:rPr>
                        <a:t>SQUAT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500" b="1" i="0" u="none" strike="noStrike">
                          <a:solidFill>
                            <a:srgbClr val="000000"/>
                          </a:solidFill>
                          <a:effectLst/>
                          <a:latin typeface="Arial Rounded MT Bold"/>
                        </a:rPr>
                        <a:t>SNATCH</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500" b="1" i="0" u="none" strike="noStrike">
                          <a:solidFill>
                            <a:srgbClr val="000000"/>
                          </a:solidFill>
                          <a:effectLst/>
                          <a:latin typeface="Arial Rounded MT Bold"/>
                        </a:rPr>
                        <a:t>PUSH PRESS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500" b="1" i="0" u="none" strike="noStrike">
                          <a:solidFill>
                            <a:srgbClr val="000000"/>
                          </a:solidFill>
                          <a:effectLst/>
                          <a:latin typeface="Arial Rounded MT Bold"/>
                        </a:rPr>
                        <a:t>BENCH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500" b="1" i="0" u="none" strike="noStrike">
                          <a:solidFill>
                            <a:srgbClr val="000000"/>
                          </a:solidFill>
                          <a:effectLst/>
                          <a:latin typeface="Arial Rounded MT Bold"/>
                        </a:rPr>
                        <a:t>LAT PULLDOWN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ctr" fontAlgn="ctr"/>
                      <a:r>
                        <a:rPr lang="en-US" sz="500" b="1" i="0" u="none" strike="noStrike">
                          <a:solidFill>
                            <a:srgbClr val="000000"/>
                          </a:solidFill>
                          <a:effectLst/>
                          <a:latin typeface="Arial Rounded MT Bold"/>
                        </a:rPr>
                        <a:t>INCLINE</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gridSpan="2">
                  <a:txBody>
                    <a:bodyPr/>
                    <a:lstStyle/>
                    <a:p>
                      <a:pPr algn="ctr" fontAlgn="ctr"/>
                      <a:r>
                        <a:rPr lang="en-US" sz="500" b="1" i="0" u="none" strike="noStrike">
                          <a:solidFill>
                            <a:srgbClr val="000000"/>
                          </a:solidFill>
                          <a:effectLst/>
                          <a:latin typeface="Arial Rounded MT Bold"/>
                        </a:rPr>
                        <a:t>SEATED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500" b="1" i="0" u="none" strike="noStrike">
                          <a:solidFill>
                            <a:srgbClr val="000000"/>
                          </a:solidFill>
                          <a:effectLst/>
                          <a:latin typeface="Arial Rounded MT Bold"/>
                        </a:rPr>
                        <a:t>SHOULDER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gridSpan="2">
                  <a:txBody>
                    <a:bodyPr/>
                    <a:lstStyle/>
                    <a:p>
                      <a:pPr algn="ctr" fontAlgn="ctr"/>
                      <a:r>
                        <a:rPr lang="en-US" sz="500" b="1" i="0" u="none" strike="noStrike">
                          <a:solidFill>
                            <a:srgbClr val="000000"/>
                          </a:solidFill>
                          <a:effectLst/>
                          <a:latin typeface="Arial Rounded MT Bold"/>
                        </a:rPr>
                        <a:t>UPRIGHT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26893">
                <a:tc>
                  <a:txBody>
                    <a:bodyPr/>
                    <a:lstStyle/>
                    <a:p>
                      <a:pPr algn="ctr" fontAlgn="ctr"/>
                      <a:r>
                        <a:rPr lang="en-US" sz="500" b="0" i="0" u="none" strike="noStrike">
                          <a:solidFill>
                            <a:srgbClr val="000000"/>
                          </a:solidFill>
                          <a:effectLst/>
                          <a:latin typeface="Arial Rounded MT Bold"/>
                        </a:rPr>
                        <a:t>MAX CHART</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6893">
                <a:tc>
                  <a:txBody>
                    <a:bodyPr/>
                    <a:lstStyle/>
                    <a:p>
                      <a:pPr algn="ctr" fontAlgn="ctr"/>
                      <a:r>
                        <a:rPr lang="en-US" sz="500" b="0" i="0" u="none" strike="noStrike">
                          <a:solidFill>
                            <a:srgbClr val="000000"/>
                          </a:solidFill>
                          <a:effectLst/>
                          <a:latin typeface="Arial Rounded MT Bold"/>
                        </a:rPr>
                        <a:t>NAME</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 </a:t>
                      </a:r>
                    </a:p>
                  </a:txBody>
                  <a:tcPr marL="4873" marR="4873" marT="48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60.0%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72.5%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60.0%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70.0%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 </a:t>
                      </a:r>
                    </a:p>
                  </a:txBody>
                  <a:tcPr marL="4873" marR="4873" marT="48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80.0%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400" b="1" i="0" u="none" strike="noStrike">
                          <a:solidFill>
                            <a:srgbClr val="000000"/>
                          </a:solidFill>
                          <a:effectLst/>
                          <a:latin typeface="Arial Narrow"/>
                        </a:rPr>
                        <a:t>60</a:t>
                      </a:r>
                    </a:p>
                  </a:txBody>
                  <a:tcPr marL="4873" marR="4873" marT="48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r>
                        <a:rPr lang="en-US" sz="4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400" b="1" i="0" u="none" strike="noStrike">
                          <a:solidFill>
                            <a:srgbClr val="000000"/>
                          </a:solidFill>
                          <a:effectLst/>
                          <a:latin typeface="Arial Narrow"/>
                        </a:rPr>
                        <a:t>0</a:t>
                      </a:r>
                    </a:p>
                  </a:txBody>
                  <a:tcPr marL="4873" marR="4873" marT="48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r>
                        <a:rPr lang="en-US" sz="4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4868">
                <a:tc>
                  <a:txBody>
                    <a:bodyPr/>
                    <a:lstStyle/>
                    <a:p>
                      <a:pPr algn="l" fontAlgn="ctr"/>
                      <a:r>
                        <a:rPr lang="en-US" sz="700" b="0" i="0" u="none" strike="noStrike">
                          <a:solidFill>
                            <a:srgbClr val="000000"/>
                          </a:solidFill>
                          <a:effectLst/>
                          <a:latin typeface="Arial Narrow"/>
                        </a:rPr>
                        <a:t>Davidson, Leonardo</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280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460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280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335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115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355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285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300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270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345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160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4868">
                <a:tc>
                  <a:txBody>
                    <a:bodyPr/>
                    <a:lstStyle/>
                    <a:p>
                      <a:pPr algn="l" fontAlgn="ctr"/>
                      <a:r>
                        <a:rPr lang="en-US" sz="700" b="0" i="0" u="none" strike="noStrike">
                          <a:solidFill>
                            <a:srgbClr val="000000"/>
                          </a:solidFill>
                          <a:effectLst/>
                          <a:latin typeface="Arial Narrow"/>
                        </a:rPr>
                        <a:t>Ficorilli, Michael</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255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520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315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380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165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265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375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300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265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365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340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165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160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4868">
                <a:tc>
                  <a:txBody>
                    <a:bodyPr/>
                    <a:lstStyle/>
                    <a:p>
                      <a:pPr algn="l" fontAlgn="ctr"/>
                      <a:r>
                        <a:rPr lang="en-US" sz="700" b="0" i="0" u="none" strike="noStrike">
                          <a:solidFill>
                            <a:srgbClr val="000000"/>
                          </a:solidFill>
                          <a:effectLst/>
                          <a:latin typeface="Arial Narrow"/>
                        </a:rPr>
                        <a:t>Williams, Rashad</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275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490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295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360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270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355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285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275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325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160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dirty="0">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6064802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CSU" pitchFamily="2" charset="0"/>
              </a:rPr>
              <a:t>Max Chart</a:t>
            </a:r>
            <a:endParaRPr lang="en-US" dirty="0">
              <a:latin typeface="CCSU" pitchFamily="2" charset="0"/>
            </a:endParaRPr>
          </a:p>
        </p:txBody>
      </p:sp>
      <p:pic>
        <p:nvPicPr>
          <p:cNvPr id="4" name="Picture 3" descr="Small Strength Logo.JPG"/>
          <p:cNvPicPr>
            <a:picLocks noChangeAspect="1"/>
          </p:cNvPicPr>
          <p:nvPr/>
        </p:nvPicPr>
        <p:blipFill>
          <a:blip r:embed="rId2" cstate="print"/>
          <a:stretch>
            <a:fillRect/>
          </a:stretch>
        </p:blipFill>
        <p:spPr>
          <a:xfrm>
            <a:off x="2034540" y="2743200"/>
            <a:ext cx="2788920" cy="271272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381000" y="557213"/>
            <a:ext cx="6096000" cy="8029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395288" y="557213"/>
            <a:ext cx="6067425" cy="8029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414338" y="557213"/>
            <a:ext cx="6029325" cy="8029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CSU" pitchFamily="2" charset="0"/>
              </a:rPr>
              <a:t>Alternate Lifts</a:t>
            </a:r>
            <a:endParaRPr lang="en-US" dirty="0">
              <a:latin typeface="CCSU" pitchFamily="2" charset="0"/>
            </a:endParaRPr>
          </a:p>
        </p:txBody>
      </p:sp>
      <p:pic>
        <p:nvPicPr>
          <p:cNvPr id="5" name="Picture 4" descr="Small Strength Logo.JPG"/>
          <p:cNvPicPr>
            <a:picLocks noChangeAspect="1"/>
          </p:cNvPicPr>
          <p:nvPr/>
        </p:nvPicPr>
        <p:blipFill>
          <a:blip r:embed="rId2" cstate="print"/>
          <a:stretch>
            <a:fillRect/>
          </a:stretch>
        </p:blipFill>
        <p:spPr>
          <a:xfrm>
            <a:off x="1996440" y="3048000"/>
            <a:ext cx="2865120" cy="278892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45720" y="91445"/>
          <a:ext cx="6766560" cy="9052557"/>
        </p:xfrm>
        <a:graphic>
          <a:graphicData uri="http://schemas.openxmlformats.org/drawingml/2006/table">
            <a:tbl>
              <a:tblPr/>
              <a:tblGrid>
                <a:gridCol w="751840"/>
                <a:gridCol w="751840"/>
                <a:gridCol w="751840"/>
                <a:gridCol w="2255520"/>
                <a:gridCol w="751840"/>
                <a:gridCol w="751840"/>
                <a:gridCol w="751840"/>
              </a:tblGrid>
              <a:tr h="1270359">
                <a:tc gridSpan="7">
                  <a:txBody>
                    <a:bodyPr/>
                    <a:lstStyle/>
                    <a:p>
                      <a:pPr algn="ctr" fontAlgn="b"/>
                      <a:r>
                        <a:rPr lang="en-US" sz="2400" b="1" i="0" u="none" strike="noStrike" dirty="0">
                          <a:latin typeface="Arial"/>
                        </a:rPr>
                        <a:t>List Of Alternative Exercises</a:t>
                      </a:r>
                    </a:p>
                  </a:txBody>
                  <a:tcPr marL="7937" marR="7937" marT="7937"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763485">
                <a:tc gridSpan="3">
                  <a:txBody>
                    <a:bodyPr/>
                    <a:lstStyle/>
                    <a:p>
                      <a:pPr algn="ctr" fontAlgn="b"/>
                      <a:r>
                        <a:rPr lang="en-US" sz="1900" b="1" i="0" u="none" strike="noStrike" dirty="0">
                          <a:latin typeface="Arial"/>
                        </a:rPr>
                        <a:t>Lower Body</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900" b="1" i="0" u="none" strike="noStrike" dirty="0">
                          <a:latin typeface="Arial"/>
                        </a:rPr>
                        <a:t>Upper Body</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900" b="1" i="0" u="none" strike="noStrike" dirty="0">
                          <a:latin typeface="Arial"/>
                        </a:rPr>
                        <a:t>Explosive/Olympic</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dirty="0">
                          <a:latin typeface="Arial"/>
                        </a:rPr>
                        <a:t>DB </a:t>
                      </a:r>
                      <a:r>
                        <a:rPr lang="en-US" sz="1600" b="0" i="0" u="none" strike="noStrike" dirty="0" err="1">
                          <a:latin typeface="Arial"/>
                        </a:rPr>
                        <a:t>Backsquat</a:t>
                      </a:r>
                      <a:endParaRPr lang="en-US" sz="1600" b="0" i="0" u="none" strike="noStrike" dirty="0">
                        <a:latin typeface="Arial"/>
                      </a:endParaRP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Barbell Bench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a:latin typeface="Arial"/>
                        </a:rPr>
                        <a:t>Barbell Power Clean</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dirty="0">
                          <a:latin typeface="Arial"/>
                        </a:rPr>
                        <a:t>DB </a:t>
                      </a:r>
                      <a:r>
                        <a:rPr lang="en-US" sz="1600" b="0" i="0" u="none" strike="noStrike" dirty="0" err="1">
                          <a:latin typeface="Arial"/>
                        </a:rPr>
                        <a:t>Frontsquat</a:t>
                      </a:r>
                      <a:endParaRPr lang="en-US" sz="1600" b="0" i="0" u="none" strike="noStrike" dirty="0">
                        <a:latin typeface="Arial"/>
                      </a:endParaRP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DB Bench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a:latin typeface="Arial"/>
                        </a:rPr>
                        <a:t>DB Power Clean</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dirty="0">
                          <a:latin typeface="Arial"/>
                        </a:rPr>
                        <a:t>Trap Bar Dead Lift</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dirty="0">
                          <a:latin typeface="Arial"/>
                        </a:rPr>
                        <a:t>Smith Machine Bench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a:latin typeface="Arial"/>
                        </a:rPr>
                        <a:t>Barbell Jump Shrug</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a:latin typeface="Arial"/>
                        </a:rPr>
                        <a:t>Barbell Dead Lift</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Barbell Incline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a:latin typeface="Arial"/>
                        </a:rPr>
                        <a:t>DB Jump Shrug</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a:latin typeface="Arial"/>
                        </a:rPr>
                        <a:t>Leg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dirty="0">
                          <a:latin typeface="Arial"/>
                        </a:rPr>
                        <a:t>DB Incline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a:latin typeface="Arial"/>
                        </a:rPr>
                        <a:t>Power Pull</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a:latin typeface="Arial"/>
                        </a:rPr>
                        <a:t>Smith Machine Backsquat</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Smith Machine Incine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dirty="0">
                          <a:latin typeface="Arial"/>
                        </a:rPr>
                        <a:t>DB Power Pull</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a:latin typeface="Arial"/>
                        </a:rPr>
                        <a:t>Smith Machine Frontsquat</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Barbell Shoulder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dirty="0">
                          <a:latin typeface="Arial"/>
                        </a:rPr>
                        <a:t>Barbell Push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a:latin typeface="Arial"/>
                        </a:rPr>
                        <a:t>Full Body Squat</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DB Shoulder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dirty="0">
                          <a:latin typeface="Arial"/>
                        </a:rPr>
                        <a:t>DB Push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a:latin typeface="Arial"/>
                        </a:rPr>
                        <a:t>Single Leg Leg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Smith Machine Shoulder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dirty="0">
                          <a:latin typeface="Arial"/>
                        </a:rPr>
                        <a:t>Single Arm DB Push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600" b="0" i="0" u="none" strike="noStrike">
                          <a:latin typeface="Arial"/>
                        </a:rPr>
                        <a:t>Single Arm Bentover Row</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a:latin typeface="Arial"/>
                        </a:rPr>
                        <a:t>Box Jumps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600" b="0" i="0" u="none" strike="noStrike">
                          <a:latin typeface="Arial"/>
                        </a:rPr>
                        <a:t>Barbell Upright Row</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dirty="0">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539901">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600" b="0" i="0" u="none" strike="noStrike">
                          <a:latin typeface="Arial"/>
                        </a:rPr>
                        <a:t>DB Upright Row</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dirty="0">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539901">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600" b="0" i="0" u="none" strike="noStrike">
                          <a:latin typeface="Arial"/>
                        </a:rPr>
                        <a:t>Smith Machine Upright Row</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dirty="0">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TotalTime>
  <Words>5610</Words>
  <Application>Microsoft Office PowerPoint</Application>
  <PresentationFormat>On-screen Show (4:3)</PresentationFormat>
  <Paragraphs>3370</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Blue Devil Throwers</vt:lpstr>
      <vt:lpstr>Slide 2</vt:lpstr>
      <vt:lpstr>Abdominals/Low Back</vt:lpstr>
      <vt:lpstr>Slide 4</vt:lpstr>
      <vt:lpstr>Slide 5</vt:lpstr>
      <vt:lpstr>Slide 6</vt:lpstr>
      <vt:lpstr>Slide 7</vt:lpstr>
      <vt:lpstr>Slide 8</vt:lpstr>
      <vt:lpstr>Slide 9</vt:lpstr>
      <vt:lpstr>Slide 10</vt:lpstr>
      <vt:lpstr>Workout</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Max Sheet</vt:lpstr>
      <vt:lpstr>Slide 30</vt:lpstr>
      <vt:lpstr>Max Chart</vt:lpstr>
      <vt:lpstr>Slide 32</vt:lpstr>
      <vt:lpstr>Slide 33</vt:lpstr>
      <vt:lpstr>Slide 34</vt:lpstr>
      <vt:lpstr>Alternate Lifts</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Devil Throwers</dc:title>
  <dc:creator>Phillip</dc:creator>
  <cp:lastModifiedBy>CCSU</cp:lastModifiedBy>
  <cp:revision>20</cp:revision>
  <dcterms:created xsi:type="dcterms:W3CDTF">2011-05-10T00:46:12Z</dcterms:created>
  <dcterms:modified xsi:type="dcterms:W3CDTF">2012-05-04T11:39:51Z</dcterms:modified>
</cp:coreProperties>
</file>