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0" r:id="rId5"/>
    <p:sldId id="259" r:id="rId6"/>
    <p:sldId id="293" r:id="rId7"/>
    <p:sldId id="294" r:id="rId8"/>
    <p:sldId id="261" r:id="rId9"/>
    <p:sldId id="283" r:id="rId10"/>
    <p:sldId id="302" r:id="rId11"/>
    <p:sldId id="306" r:id="rId12"/>
    <p:sldId id="305" r:id="rId13"/>
    <p:sldId id="304" r:id="rId14"/>
    <p:sldId id="303" r:id="rId15"/>
    <p:sldId id="284" r:id="rId16"/>
    <p:sldId id="285" r:id="rId17"/>
    <p:sldId id="286" r:id="rId18"/>
    <p:sldId id="289" r:id="rId19"/>
    <p:sldId id="272" r:id="rId20"/>
    <p:sldId id="275" r:id="rId21"/>
    <p:sldId id="281" r:id="rId22"/>
    <p:sldId id="296" r:id="rId23"/>
    <p:sldId id="274" r:id="rId24"/>
    <p:sldId id="282" r:id="rId25"/>
    <p:sldId id="276" r:id="rId26"/>
    <p:sldId id="277" r:id="rId27"/>
    <p:sldId id="278" r:id="rId28"/>
    <p:sldId id="297" r:id="rId29"/>
    <p:sldId id="301" r:id="rId30"/>
    <p:sldId id="27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57EA94-F34A-46D7-9E08-D7B78DDEFEAE}"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57EA94-F34A-46D7-9E08-D7B78DDEFEAE}" type="datetimeFigureOut">
              <a:rPr lang="en-US" smtClean="0"/>
              <a:pPr/>
              <a:t>5/4/2012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57EA94-F34A-46D7-9E08-D7B78DDEFEAE}" type="datetimeFigureOut">
              <a:rPr lang="en-US" smtClean="0"/>
              <a:pPr/>
              <a:t>5/4/2012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57EA94-F34A-46D7-9E08-D7B78DDEFEAE}" type="datetimeFigureOut">
              <a:rPr lang="en-US" smtClean="0"/>
              <a:pPr/>
              <a:t>5/4/2012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57EA94-F34A-46D7-9E08-D7B78DDEFEAE}"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57EA94-F34A-46D7-9E08-D7B78DDEFEAE}"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7EA94-F34A-46D7-9E08-D7B78DDEFEAE}"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AA346-D537-4A08-861F-1F43359475A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7EA94-F34A-46D7-9E08-D7B78DDEFEAE}" type="datetimeFigureOut">
              <a:rPr lang="en-US" smtClean="0"/>
              <a:pPr/>
              <a:t>5/4/2012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AA346-D537-4A08-861F-1F43359475A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trength-CCFace.jpg"/>
          <p:cNvPicPr>
            <a:picLocks noChangeAspect="1"/>
          </p:cNvPicPr>
          <p:nvPr/>
        </p:nvPicPr>
        <p:blipFill>
          <a:blip r:embed="rId2" cstate="print"/>
          <a:stretch>
            <a:fillRect/>
          </a:stretch>
        </p:blipFill>
        <p:spPr>
          <a:xfrm>
            <a:off x="2819400" y="1676400"/>
            <a:ext cx="3505200" cy="3505200"/>
          </a:xfrm>
          <a:prstGeom prst="rect">
            <a:avLst/>
          </a:prstGeom>
        </p:spPr>
      </p:pic>
      <p:sp>
        <p:nvSpPr>
          <p:cNvPr id="2" name="Title 1"/>
          <p:cNvSpPr>
            <a:spLocks noGrp="1"/>
          </p:cNvSpPr>
          <p:nvPr>
            <p:ph type="ctrTitle"/>
          </p:nvPr>
        </p:nvSpPr>
        <p:spPr>
          <a:xfrm>
            <a:off x="457200" y="152400"/>
            <a:ext cx="8458200" cy="2743199"/>
          </a:xfrm>
        </p:spPr>
        <p:txBody>
          <a:bodyPr>
            <a:normAutofit fontScale="90000"/>
          </a:bodyPr>
          <a:lstStyle/>
          <a:p>
            <a:r>
              <a:rPr lang="en-US" sz="5400"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BLUE DEVIL WOMEN’S VOLLEYBALL</a:t>
            </a:r>
            <a:r>
              <a:rPr lang="en-US" dirty="0">
                <a:latin typeface="Rockwell Extra Bold" pitchFamily="18" charset="0"/>
              </a:rPr>
              <a:t/>
            </a:r>
            <a:br>
              <a:rPr lang="en-US" dirty="0">
                <a:latin typeface="Rockwell Extra Bold" pitchFamily="18" charset="0"/>
              </a:rPr>
            </a:br>
            <a:endParaRPr lang="en-US" dirty="0">
              <a:latin typeface="Rockwell Extra Bold" pitchFamily="18" charset="0"/>
            </a:endParaRPr>
          </a:p>
        </p:txBody>
      </p:sp>
      <p:sp>
        <p:nvSpPr>
          <p:cNvPr id="4" name="Rectangle 3"/>
          <p:cNvSpPr/>
          <p:nvPr/>
        </p:nvSpPr>
        <p:spPr>
          <a:xfrm>
            <a:off x="381000" y="5334000"/>
            <a:ext cx="8458200" cy="523220"/>
          </a:xfrm>
          <a:prstGeom prst="rect">
            <a:avLst/>
          </a:prstGeom>
          <a:noFill/>
        </p:spPr>
        <p:txBody>
          <a:bodyPr wrap="square" lIns="91440" tIns="45720" rIns="91440" bIns="45720">
            <a:spAutoFit/>
          </a:bodyPr>
          <a:lstStyle/>
          <a:p>
            <a:pPr algn="ctr"/>
            <a:r>
              <a:rPr lang="en-US" sz="2800" b="1" cap="none" spc="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MidnightKernboy" pitchFamily="50" charset="0"/>
              </a:rPr>
              <a:t>STRENGTH AND CONDITIONING </a:t>
            </a:r>
            <a:r>
              <a:rPr lang="en-US" sz="2800" b="1" cap="none" spc="0" smtClean="0">
                <a:ln w="12700">
                  <a:solidFill>
                    <a:schemeClr val="tx2">
                      <a:satMod val="155000"/>
                    </a:schemeClr>
                  </a:solidFill>
                  <a:prstDash val="solid"/>
                </a:ln>
                <a:effectLst>
                  <a:outerShdw blurRad="41275" dist="20320" dir="1800000" algn="tl" rotWithShape="0">
                    <a:srgbClr val="000000">
                      <a:alpha val="40000"/>
                    </a:srgbClr>
                  </a:outerShdw>
                </a:effectLst>
                <a:latin typeface="MidnightKernboy" pitchFamily="50" charset="0"/>
              </a:rPr>
              <a:t>SUMMER 2012 </a:t>
            </a:r>
            <a:r>
              <a:rPr lang="en-US" sz="2800" b="1" cap="none" spc="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MidnightKernboy" pitchFamily="50" charset="0"/>
              </a:rPr>
              <a:t>MANUAL</a:t>
            </a:r>
            <a:endParaRPr lang="en-US" sz="2800" b="1" cap="none" spc="0" dirty="0">
              <a:ln w="12700">
                <a:solidFill>
                  <a:schemeClr val="tx2">
                    <a:satMod val="155000"/>
                  </a:schemeClr>
                </a:solidFill>
                <a:prstDash val="solid"/>
              </a:ln>
              <a:effectLst>
                <a:outerShdw blurRad="41275" dist="20320" dir="1800000" algn="tl" rotWithShape="0">
                  <a:srgbClr val="000000">
                    <a:alpha val="40000"/>
                  </a:srgbClr>
                </a:outerShdw>
              </a:effectLst>
              <a:latin typeface="MidnightKernboy" pitchFamily="50"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r>
              <a:rPr lang="en-US" sz="540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INTRODUCTION</a:t>
            </a:r>
            <a:endParaRPr lang="en-US" sz="5400"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6858000"/>
          </a:xfrm>
        </p:spPr>
        <p:style>
          <a:lnRef idx="2">
            <a:schemeClr val="dk1"/>
          </a:lnRef>
          <a:fillRef idx="1">
            <a:schemeClr val="lt1"/>
          </a:fillRef>
          <a:effectRef idx="0">
            <a:schemeClr val="dk1"/>
          </a:effectRef>
          <a:fontRef idx="minor">
            <a:schemeClr val="dk1"/>
          </a:fontRef>
        </p:style>
        <p:txBody>
          <a:bodyPr anchor="t">
            <a:normAutofit/>
          </a:bodyPr>
          <a:lstStyle/>
          <a:p>
            <a:pPr algn="l">
              <a:lnSpc>
                <a:spcPct val="150000"/>
              </a:lnSpc>
            </a:pPr>
            <a:r>
              <a:rPr lang="en-US" sz="3200" b="1" dirty="0">
                <a:latin typeface="CCSU" pitchFamily="2" charset="0"/>
              </a:rPr>
              <a:t>BLUE </a:t>
            </a:r>
            <a:r>
              <a:rPr lang="en-US" sz="3200" b="1" dirty="0" smtClean="0">
                <a:latin typeface="CCSU" pitchFamily="2" charset="0"/>
              </a:rPr>
              <a:t>DEVILS:</a:t>
            </a:r>
            <a:r>
              <a:rPr lang="en-US" sz="1400" dirty="0">
                <a:latin typeface="Arial Narrow" pitchFamily="34" charset="0"/>
              </a:rPr>
              <a:t/>
            </a:r>
            <a:br>
              <a:rPr lang="en-US" sz="1400" dirty="0">
                <a:latin typeface="Arial Narrow" pitchFamily="34" charset="0"/>
              </a:rPr>
            </a:br>
            <a:r>
              <a:rPr lang="en-US" sz="1400" dirty="0" smtClean="0">
                <a:latin typeface="MidnightKernboy" pitchFamily="50" charset="0"/>
              </a:rPr>
              <a:t>	</a:t>
            </a:r>
            <a:r>
              <a:rPr lang="en-US" sz="1400" b="1" dirty="0" smtClean="0">
                <a:latin typeface="MidnightKernboy" pitchFamily="50" charset="0"/>
              </a:rPr>
              <a:t>Over </a:t>
            </a:r>
            <a:r>
              <a:rPr lang="en-US" sz="1400" b="1" dirty="0">
                <a:latin typeface="MidnightKernboy" pitchFamily="50" charset="0"/>
              </a:rPr>
              <a:t>the course of the next 10 weeks, you will have the opportunity </a:t>
            </a:r>
            <a:r>
              <a:rPr lang="en-US" sz="1400" b="1" dirty="0" smtClean="0">
                <a:latin typeface="MidnightKernboy" pitchFamily="50" charset="0"/>
              </a:rPr>
              <a:t>to improve </a:t>
            </a:r>
            <a:r>
              <a:rPr lang="en-US" sz="1400" b="1" dirty="0">
                <a:latin typeface="MidnightKernboy" pitchFamily="50" charset="0"/>
              </a:rPr>
              <a:t>your physical and mental conditioning. Without the added pressure of classes, you will be able to focus all of your attention on training for the upcoming season. The summer is vital in preparation to increase your strength, agility, speed, and power.  DO NOT let all of your hard work from the spring semester go to waste</a:t>
            </a:r>
            <a:r>
              <a:rPr lang="en-US" sz="1400" b="1" dirty="0" smtClean="0">
                <a:latin typeface="MidnightKernboy" pitchFamily="50" charset="0"/>
              </a:rPr>
              <a:t>.</a:t>
            </a:r>
            <a:r>
              <a:rPr lang="en-US" sz="1400" dirty="0" smtClean="0">
                <a:latin typeface="MidnightKernboy" pitchFamily="50" charset="0"/>
              </a:rPr>
              <a:t/>
            </a:r>
            <a:br>
              <a:rPr lang="en-US" sz="1400" dirty="0" smtClean="0">
                <a:latin typeface="MidnightKernboy" pitchFamily="50" charset="0"/>
              </a:rPr>
            </a:br>
            <a:r>
              <a:rPr lang="en-US" sz="1400" dirty="0">
                <a:latin typeface="MidnightKernboy" pitchFamily="50" charset="0"/>
              </a:rPr>
              <a:t>	</a:t>
            </a:r>
            <a:r>
              <a:rPr lang="en-US" sz="1400" b="1" dirty="0" smtClean="0">
                <a:latin typeface="MidnightKernboy" pitchFamily="50" charset="0"/>
              </a:rPr>
              <a:t>The </a:t>
            </a:r>
            <a:r>
              <a:rPr lang="en-US" sz="1400" b="1" dirty="0">
                <a:latin typeface="MidnightKernboy" pitchFamily="50" charset="0"/>
              </a:rPr>
              <a:t>following is a packet that includes your summer lifting. The </a:t>
            </a:r>
            <a:r>
              <a:rPr lang="en-US" sz="1400" b="1" dirty="0" smtClean="0">
                <a:latin typeface="MidnightKernboy" pitchFamily="50" charset="0"/>
              </a:rPr>
              <a:t>warm-up given </a:t>
            </a:r>
            <a:r>
              <a:rPr lang="en-US" sz="1400" b="1" dirty="0">
                <a:latin typeface="MidnightKernboy" pitchFamily="50" charset="0"/>
              </a:rPr>
              <a:t>should be done prior to lifting. The nutrition program is given on the main page of the strength and conditioning site. There are recovery weeks given every 4 weeks. These lifts are meant to allow the body to recover and prepare for the next training cycle</a:t>
            </a:r>
            <a:r>
              <a:rPr lang="en-US" sz="1400" b="1" dirty="0" smtClean="0">
                <a:latin typeface="MidnightKernboy" pitchFamily="50" charset="0"/>
              </a:rPr>
              <a:t>.</a:t>
            </a:r>
            <a:r>
              <a:rPr lang="en-US" sz="1400" dirty="0" smtClean="0">
                <a:latin typeface="MidnightKernboy" pitchFamily="50" charset="0"/>
              </a:rPr>
              <a:t/>
            </a:r>
            <a:br>
              <a:rPr lang="en-US" sz="1400" dirty="0" smtClean="0">
                <a:latin typeface="MidnightKernboy" pitchFamily="50" charset="0"/>
              </a:rPr>
            </a:br>
            <a:r>
              <a:rPr lang="en-US" sz="1400" dirty="0">
                <a:latin typeface="MidnightKernboy" pitchFamily="50" charset="0"/>
              </a:rPr>
              <a:t>	</a:t>
            </a:r>
            <a:r>
              <a:rPr lang="en-US" sz="1400" b="1" dirty="0" smtClean="0">
                <a:latin typeface="MidnightKernboy" pitchFamily="50" charset="0"/>
              </a:rPr>
              <a:t>When </a:t>
            </a:r>
            <a:r>
              <a:rPr lang="en-US" sz="1400" b="1" dirty="0">
                <a:latin typeface="MidnightKernboy" pitchFamily="50" charset="0"/>
              </a:rPr>
              <a:t>you return in the fall we will be testing the following in the weight room: </a:t>
            </a:r>
            <a:r>
              <a:rPr lang="en-US" sz="1400" b="1" dirty="0" smtClean="0">
                <a:latin typeface="MidnightKernboy" pitchFamily="50" charset="0"/>
              </a:rPr>
              <a:t>Block Jump, Approach Jump, </a:t>
            </a:r>
            <a:r>
              <a:rPr lang="en-US" sz="1400" b="1" dirty="0">
                <a:latin typeface="MidnightKernboy" pitchFamily="50" charset="0"/>
              </a:rPr>
              <a:t>Back Squat, Clean, Bench Press.  In addition, we will also be testing the </a:t>
            </a:r>
            <a:r>
              <a:rPr lang="en-US" sz="1400" b="1" dirty="0" smtClean="0">
                <a:latin typeface="MidnightKernboy" pitchFamily="50" charset="0"/>
              </a:rPr>
              <a:t>300 </a:t>
            </a:r>
            <a:r>
              <a:rPr lang="en-US" sz="1400" b="1" dirty="0">
                <a:latin typeface="MidnightKernboy" pitchFamily="50" charset="0"/>
              </a:rPr>
              <a:t>Yard Shuttle.  I </a:t>
            </a:r>
            <a:r>
              <a:rPr lang="en-US" sz="1400" b="1" u="sng" dirty="0">
                <a:latin typeface="MidnightKernboy" pitchFamily="50" charset="0"/>
              </a:rPr>
              <a:t>expect</a:t>
            </a:r>
            <a:r>
              <a:rPr lang="en-US" sz="1400" b="1" dirty="0">
                <a:latin typeface="MidnightKernboy" pitchFamily="50" charset="0"/>
              </a:rPr>
              <a:t> improvements on each test and nothing less, no excuses.  Push yourselves hard, good luck, and have a safe and fun summer. </a:t>
            </a:r>
            <a:r>
              <a:rPr lang="en-US" sz="1400" dirty="0" smtClean="0">
                <a:latin typeface="MidnightKernboy" pitchFamily="50" charset="0"/>
              </a:rPr>
              <a:t/>
            </a:r>
            <a:br>
              <a:rPr lang="en-US" sz="1400" dirty="0" smtClean="0">
                <a:latin typeface="MidnightKernboy" pitchFamily="50" charset="0"/>
              </a:rPr>
            </a:br>
            <a:r>
              <a:rPr lang="en-US" sz="1400" dirty="0">
                <a:latin typeface="MidnightKernboy" pitchFamily="50" charset="0"/>
              </a:rPr>
              <a:t>	</a:t>
            </a:r>
            <a:r>
              <a:rPr lang="en-US" sz="1400" b="1" dirty="0" smtClean="0">
                <a:latin typeface="MidnightKernboy" pitchFamily="50" charset="0"/>
              </a:rPr>
              <a:t>Contact </a:t>
            </a:r>
            <a:r>
              <a:rPr lang="en-US" sz="1400" b="1" dirty="0">
                <a:latin typeface="MidnightKernboy" pitchFamily="50" charset="0"/>
              </a:rPr>
              <a:t>me if you have any questions about the program or exercise variations.</a:t>
            </a:r>
            <a:r>
              <a:rPr lang="en-US" sz="1400" dirty="0">
                <a:latin typeface="MidnightKernboy" pitchFamily="50" charset="0"/>
              </a:rPr>
              <a:t/>
            </a:r>
            <a:br>
              <a:rPr lang="en-US" sz="1400" dirty="0">
                <a:latin typeface="MidnightKernboy" pitchFamily="50" charset="0"/>
              </a:rPr>
            </a:br>
            <a:r>
              <a:rPr lang="en-US" sz="1400" dirty="0">
                <a:latin typeface="MidnightKernboy" pitchFamily="50" charset="0"/>
              </a:rPr>
              <a:t/>
            </a:r>
            <a:br>
              <a:rPr lang="en-US" sz="1400" dirty="0">
                <a:latin typeface="MidnightKernboy" pitchFamily="50" charset="0"/>
              </a:rPr>
            </a:br>
            <a:r>
              <a:rPr lang="en-US" sz="1400" b="1" dirty="0">
                <a:latin typeface="MidnightKernboy" pitchFamily="50" charset="0"/>
              </a:rPr>
              <a:t>(608) </a:t>
            </a:r>
            <a:r>
              <a:rPr lang="en-US" sz="1400" b="1" dirty="0" smtClean="0">
                <a:latin typeface="MidnightKernboy" pitchFamily="50" charset="0"/>
              </a:rPr>
              <a:t>225-2750</a:t>
            </a:r>
            <a:r>
              <a:rPr lang="en-US" sz="1400" b="1" smtClean="0">
                <a:latin typeface="MidnightKernboy" pitchFamily="50" charset="0"/>
              </a:rPr>
              <a:t/>
            </a:r>
            <a:br>
              <a:rPr lang="en-US" sz="1400" b="1" smtClean="0">
                <a:latin typeface="MidnightKernboy" pitchFamily="50" charset="0"/>
              </a:rPr>
            </a:br>
            <a:r>
              <a:rPr lang="en-US" sz="1400" dirty="0">
                <a:latin typeface="MidnightKernboy" pitchFamily="50" charset="0"/>
              </a:rPr>
              <a:t/>
            </a:r>
            <a:br>
              <a:rPr lang="en-US" sz="1400" dirty="0">
                <a:latin typeface="MidnightKernboy" pitchFamily="50" charset="0"/>
              </a:rPr>
            </a:br>
            <a:r>
              <a:rPr lang="en-US" sz="1400" dirty="0"/>
              <a:t/>
            </a:r>
            <a:br>
              <a:rPr lang="en-US" sz="1400" dirty="0"/>
            </a:b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0541"/>
            <a:ext cx="8229600" cy="731838"/>
          </a:xfrm>
        </p:spPr>
        <p:txBody>
          <a:bodyPr>
            <a:normAutofit fontScale="90000"/>
          </a:bodyPr>
          <a:lstStyle/>
          <a:p>
            <a:r>
              <a:rPr lang="en-US" sz="48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TESTING PROCEDURES</a:t>
            </a:r>
            <a:endParaRPr lang="en-US" sz="4800"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endParaRPr>
          </a:p>
        </p:txBody>
      </p:sp>
      <p:sp>
        <p:nvSpPr>
          <p:cNvPr id="1025" name="Rectangle 1"/>
          <p:cNvSpPr>
            <a:spLocks noChangeArrowheads="1"/>
          </p:cNvSpPr>
          <p:nvPr/>
        </p:nvSpPr>
        <p:spPr bwMode="auto">
          <a:xfrm>
            <a:off x="533400" y="1402517"/>
            <a:ext cx="8001000" cy="47859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
              </a:rPr>
              <a:t>YOU WILL BE RESPONSIBLE FOR</a:t>
            </a:r>
            <a:r>
              <a:rPr kumimoji="0" lang="en-US" sz="1600" b="1" i="0" u="none" strike="noStrike" cap="none" normalizeH="0" dirty="0" smtClean="0">
                <a:ln>
                  <a:noFill/>
                </a:ln>
                <a:solidFill>
                  <a:schemeClr val="tx1"/>
                </a:solidFill>
                <a:effectLst/>
                <a:latin typeface="MidnightKernboy" pitchFamily="50" charset="0"/>
                <a:ea typeface="Calibri" pitchFamily="34" charset="0"/>
                <a:cs typeface="TimesNewRoman"/>
              </a:rPr>
              <a:t> PASSING THE FOLLOWING TESTS WHEN YOU REPORT TO SCHOOL</a:t>
            </a:r>
            <a:r>
              <a:rPr kumimoji="0" lang="en-US" sz="1400" b="1" i="0" u="none" strike="noStrike" cap="none" normalizeH="0" dirty="0" smtClean="0">
                <a:ln>
                  <a:noFill/>
                </a:ln>
                <a:solidFill>
                  <a:schemeClr val="tx1"/>
                </a:solidFill>
                <a:effectLst/>
                <a:latin typeface="MidnightKernboy" pitchFamily="50" charset="0"/>
                <a:ea typeface="Calibri" pitchFamily="34" charset="0"/>
                <a:cs typeface="TimesNewRoman"/>
              </a:rPr>
              <a:t>.</a:t>
            </a:r>
            <a:endParaRPr kumimoji="0" lang="en-US" sz="1400" b="1" i="0" u="none" strike="noStrike" cap="none" normalizeH="0" baseline="0" dirty="0" smtClean="0">
              <a:ln>
                <a:noFill/>
              </a:ln>
              <a:solidFill>
                <a:schemeClr val="tx1"/>
              </a:solidFill>
              <a:effectLst/>
              <a:latin typeface="MidnightKernboy" pitchFamily="50" charset="0"/>
              <a:ea typeface="Calibri" pitchFamily="34" charset="0"/>
              <a:cs typeface="TimesNewRoman"/>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sng" strike="noStrike" cap="none" normalizeH="0" baseline="0" dirty="0" smtClean="0">
              <a:ln>
                <a:noFill/>
              </a:ln>
              <a:solidFill>
                <a:schemeClr val="tx1"/>
              </a:solidFill>
              <a:effectLst/>
              <a:latin typeface="MidnightKernboy" pitchFamily="50" charset="0"/>
              <a:ea typeface="Calibri" pitchFamily="34" charset="0"/>
              <a:cs typeface="TimesNewRoman,Bold"/>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latin typeface="MidnightKernboy" pitchFamily="50" charset="0"/>
                <a:ea typeface="Calibri" pitchFamily="34" charset="0"/>
                <a:cs typeface="TimesNewRoman,Bold"/>
              </a:rPr>
              <a:t>LIFTS</a:t>
            </a:r>
          </a:p>
          <a:p>
            <a:pPr marL="0" marR="0" lvl="0" indent="0" algn="l" defTabSz="914400" rtl="0" eaLnBrk="0" fontAlgn="base" latinLnBrk="0" hangingPunct="0">
              <a:lnSpc>
                <a:spcPct val="100000"/>
              </a:lnSpc>
              <a:spcBef>
                <a:spcPct val="0"/>
              </a:spcBef>
              <a:spcAft>
                <a:spcPct val="0"/>
              </a:spcAft>
              <a:buClrTx/>
              <a:buSzTx/>
              <a:buFontTx/>
              <a:buNone/>
              <a:tabLst/>
            </a:pPr>
            <a:endParaRPr lang="en-US" sz="2000" b="1" u="sng" dirty="0">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
              </a:rPr>
              <a:t>1. CLEAN:</a:t>
            </a: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  Must do 97.5% of your end of the spring semester score. You must do this for AT</a:t>
            </a: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LEAST 2 reps.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
              </a:rPr>
              <a:t>2. SQUAT:</a:t>
            </a: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  Must do 95% of your end of the spring semester score. You must do this for AT</a:t>
            </a: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LEAST 3 reps.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
              </a:rPr>
              <a:t>3. BENCH:</a:t>
            </a: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  Must do 95% of your end of the spring semester score. You must do this for AT</a:t>
            </a: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
              </a:rPr>
              <a:t>LEAST 3 reps.</a:t>
            </a:r>
          </a:p>
          <a:p>
            <a:pPr marL="0" marR="0" lvl="0" indent="0" algn="l" defTabSz="914400" rtl="0" eaLnBrk="0" fontAlgn="base" latinLnBrk="0" hangingPunct="0">
              <a:lnSpc>
                <a:spcPct val="100000"/>
              </a:lnSpc>
              <a:spcBef>
                <a:spcPct val="0"/>
              </a:spcBef>
              <a:spcAft>
                <a:spcPct val="0"/>
              </a:spcAft>
              <a:buClrTx/>
              <a:buSzTx/>
              <a:buFontTx/>
              <a:buNone/>
              <a:tabLst/>
            </a:pPr>
            <a:endParaRPr lang="en-US" sz="1400" dirty="0">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latin typeface="MidnightKernboy" pitchFamily="50" charset="0"/>
                <a:ea typeface="Calibri" pitchFamily="34" charset="0"/>
                <a:cs typeface="TimesNewRoman,Bold"/>
              </a:rPr>
              <a:t>CONDITIONING</a:t>
            </a:r>
          </a:p>
          <a:p>
            <a:pPr marL="228600" marR="0" lvl="0" indent="-228600" algn="l"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MidnightKernboy"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600" b="1" dirty="0" smtClean="0">
                <a:latin typeface="MidnightKernboy" pitchFamily="50" charset="0"/>
                <a:ea typeface="Calibri" pitchFamily="34" charset="0"/>
                <a:cs typeface="TimesNewRoman,Bold"/>
              </a:rPr>
              <a:t>1</a:t>
            </a: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Bold"/>
              </a:rPr>
              <a:t>.</a:t>
            </a:r>
            <a:r>
              <a:rPr kumimoji="0" lang="en-US" sz="1600" b="1" i="0" u="none" strike="noStrike" cap="none" normalizeH="0" dirty="0" smtClean="0">
                <a:ln>
                  <a:noFill/>
                </a:ln>
                <a:solidFill>
                  <a:schemeClr val="tx1"/>
                </a:solidFill>
                <a:effectLst/>
                <a:latin typeface="MidnightKernboy" pitchFamily="50" charset="0"/>
                <a:ea typeface="Calibri" pitchFamily="34" charset="0"/>
                <a:cs typeface="TimesNewRoman,Bold"/>
              </a:rPr>
              <a:t>  </a:t>
            </a:r>
            <a:r>
              <a:rPr kumimoji="0" lang="en-US" sz="1600" b="1" i="0" u="none" strike="noStrike" cap="none" normalizeH="0" baseline="0" dirty="0" smtClean="0">
                <a:ln>
                  <a:noFill/>
                </a:ln>
                <a:solidFill>
                  <a:schemeClr val="tx1"/>
                </a:solidFill>
                <a:effectLst/>
                <a:latin typeface="MidnightKernboy" pitchFamily="50" charset="0"/>
                <a:ea typeface="Calibri" pitchFamily="34" charset="0"/>
                <a:cs typeface="TimesNewRoman,Bold"/>
              </a:rPr>
              <a:t>300 YARD SHUTTLE:  </a:t>
            </a:r>
            <a:r>
              <a:rPr kumimoji="0" lang="en-US" sz="1600" b="0" i="0" u="none" strike="noStrike" cap="none" normalizeH="0" baseline="0" dirty="0" smtClean="0">
                <a:ln>
                  <a:noFill/>
                </a:ln>
                <a:solidFill>
                  <a:schemeClr val="tx1"/>
                </a:solidFill>
                <a:effectLst/>
                <a:latin typeface="MidnightKernboy" pitchFamily="50" charset="0"/>
                <a:ea typeface="Calibri" pitchFamily="34" charset="0"/>
                <a:cs typeface="TimesNewRoman,Bold"/>
              </a:rPr>
              <a:t>Must do better than your personal best from both sets</a:t>
            </a:r>
            <a:r>
              <a:rPr kumimoji="0" lang="en-US" sz="1600" b="0" i="0" u="none" strike="noStrike" cap="none" normalizeH="0" baseline="0" dirty="0" smtClean="0">
                <a:ln>
                  <a:noFill/>
                </a:ln>
                <a:solidFill>
                  <a:schemeClr val="tx1"/>
                </a:solidFill>
                <a:effectLst/>
                <a:latin typeface="Arial Narrow" pitchFamily="34" charset="0"/>
                <a:ea typeface="Calibri" pitchFamily="34" charset="0"/>
                <a:cs typeface="TimesNewRoman,Bold"/>
              </a:rPr>
              <a:t>.</a:t>
            </a:r>
            <a:endParaRPr kumimoji="0" lang="en-US" sz="16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6553200"/>
          </a:xfrm>
        </p:spPr>
        <p:txBody>
          <a:bodyPr>
            <a:noAutofit/>
          </a:bodyPr>
          <a:lstStyle/>
          <a:p>
            <a:r>
              <a:rPr lang="en-US" sz="32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DYNAMIC WARM-UP &amp; CORE/LOW BACK EXERCISES</a:t>
            </a:r>
            <a:endParaRPr lang="en-US" sz="3200"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xmlns="" val="1002754442"/>
              </p:ext>
            </p:extLst>
          </p:nvPr>
        </p:nvGraphicFramePr>
        <p:xfrm>
          <a:off x="228600" y="228600"/>
          <a:ext cx="8839200" cy="1313086"/>
        </p:xfrm>
        <a:graphic>
          <a:graphicData uri="http://schemas.openxmlformats.org/drawingml/2006/table">
            <a:tbl>
              <a:tblPr>
                <a:tableStyleId>{2D5ABB26-0587-4C30-8999-92F81FD0307C}</a:tableStyleId>
              </a:tblPr>
              <a:tblGrid>
                <a:gridCol w="8839200"/>
              </a:tblGrid>
              <a:tr h="285750">
                <a:tc>
                  <a:txBody>
                    <a:bodyPr/>
                    <a:lstStyle/>
                    <a:p>
                      <a:pPr algn="l" fontAlgn="b"/>
                      <a:r>
                        <a:rPr lang="en-US" sz="2400" b="1" dirty="0" smtClean="0">
                          <a:latin typeface="MidnightKernboy" pitchFamily="50" charset="0"/>
                        </a:rPr>
                        <a:t>BEFORE</a:t>
                      </a:r>
                      <a:r>
                        <a:rPr lang="en-US" dirty="0" smtClean="0">
                          <a:latin typeface="MidnightKernboy" pitchFamily="50" charset="0"/>
                        </a:rPr>
                        <a:t> YOU BEGIN YOUR LIFTING OR CONDITIONING SESSION:</a:t>
                      </a:r>
                      <a:endParaRPr lang="en-US" dirty="0">
                        <a:latin typeface="MidnightKernboy" pitchFamily="50" charset="0"/>
                      </a:endParaRPr>
                    </a:p>
                  </a:txBody>
                  <a:tcPr marL="3265" marR="3265" marT="3265" marB="0" anchor="b"/>
                </a:tc>
              </a:tr>
              <a:tr h="333238">
                <a:tc>
                  <a:txBody>
                    <a:bodyPr/>
                    <a:lstStyle/>
                    <a:p>
                      <a:pPr algn="l" fontAlgn="b"/>
                      <a:r>
                        <a:rPr lang="en-US" dirty="0" smtClean="0">
                          <a:latin typeface="MidnightKernboy" pitchFamily="50" charset="0"/>
                        </a:rPr>
                        <a:t>COMPLETE THE DESIGNATED WARM-UP PLUS TWO CORE EXERCISES FROM</a:t>
                      </a:r>
                      <a:endParaRPr lang="en-US" dirty="0">
                        <a:latin typeface="MidnightKernboy" pitchFamily="50" charset="0"/>
                      </a:endParaRPr>
                    </a:p>
                  </a:txBody>
                  <a:tcPr marL="3265" marR="3265" marT="3265" marB="0" anchor="b"/>
                </a:tc>
              </a:tr>
              <a:tr h="333238">
                <a:tc>
                  <a:txBody>
                    <a:bodyPr/>
                    <a:lstStyle/>
                    <a:p>
                      <a:pPr algn="l" fontAlgn="b"/>
                      <a:r>
                        <a:rPr lang="en-US" dirty="0" smtClean="0">
                          <a:latin typeface="MidnightKernboy" pitchFamily="50" charset="0"/>
                        </a:rPr>
                        <a:t>COLUMN ONE, ONE CORE EXERCISE FROM COLUMN 2, AND ONE LOWER</a:t>
                      </a:r>
                      <a:endParaRPr lang="en-US" dirty="0">
                        <a:latin typeface="MidnightKernboy" pitchFamily="50" charset="0"/>
                      </a:endParaRPr>
                    </a:p>
                  </a:txBody>
                  <a:tcPr marL="3265" marR="3265" marT="3265" marB="0" anchor="b"/>
                </a:tc>
              </a:tr>
              <a:tr h="190775">
                <a:tc>
                  <a:txBody>
                    <a:bodyPr/>
                    <a:lstStyle/>
                    <a:p>
                      <a:pPr algn="l" fontAlgn="b"/>
                      <a:r>
                        <a:rPr lang="en-US" dirty="0" smtClean="0">
                          <a:latin typeface="MidnightKernboy" pitchFamily="50" charset="0"/>
                        </a:rPr>
                        <a:t>BACK EXERCISE FROM COLUMN THREE.</a:t>
                      </a:r>
                      <a:endParaRPr lang="en-US" dirty="0">
                        <a:latin typeface="MidnightKernboy" pitchFamily="50" charset="0"/>
                      </a:endParaRPr>
                    </a:p>
                  </a:txBody>
                  <a:tcPr marL="3265" marR="3265" marT="3265" marB="0" anchor="b"/>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xmlns="" val="1093541349"/>
              </p:ext>
            </p:extLst>
          </p:nvPr>
        </p:nvGraphicFramePr>
        <p:xfrm>
          <a:off x="228600" y="1752595"/>
          <a:ext cx="8610600" cy="4667200"/>
        </p:xfrm>
        <a:graphic>
          <a:graphicData uri="http://schemas.openxmlformats.org/drawingml/2006/table">
            <a:tbl>
              <a:tblPr>
                <a:tableStyleId>{2D5ABB26-0587-4C30-8999-92F81FD0307C}</a:tableStyleId>
              </a:tblPr>
              <a:tblGrid>
                <a:gridCol w="5540260"/>
                <a:gridCol w="3070340"/>
              </a:tblGrid>
              <a:tr h="541401">
                <a:tc gridSpan="2">
                  <a:txBody>
                    <a:bodyPr/>
                    <a:lstStyle/>
                    <a:p>
                      <a:pPr algn="ctr" fontAlgn="b"/>
                      <a:r>
                        <a:rPr lang="en-US" sz="3200" b="1" u="none" strike="noStrike" cap="none" spc="0"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CSU" pitchFamily="2" charset="0"/>
                        </a:rPr>
                        <a:t>DYNAMIC WARM-UP</a:t>
                      </a:r>
                      <a:endParaRPr lang="en-US" sz="3200" b="1" i="0" u="none" strike="noStrike" cap="none" spc="0"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CSU" pitchFamily="2" charset="0"/>
                      </a:endParaRPr>
                    </a:p>
                  </a:txBody>
                  <a:tcPr marL="9525" marR="9525" marT="9525" marB="0" anchor="b"/>
                </a:tc>
                <a:tc hMerge="1">
                  <a:txBody>
                    <a:bodyPr/>
                    <a:lstStyle/>
                    <a:p>
                      <a:endParaRPr lang="en-US"/>
                    </a:p>
                  </a:txBody>
                  <a:tcPr/>
                </a:tc>
              </a:tr>
              <a:tr h="374744">
                <a:tc>
                  <a:txBody>
                    <a:bodyPr/>
                    <a:lstStyle/>
                    <a:p>
                      <a:pPr algn="ctr" fontAlgn="b"/>
                      <a:r>
                        <a:rPr lang="en-US" sz="2000" b="1" i="0" u="none" strike="noStrike" dirty="0" smtClean="0">
                          <a:solidFill>
                            <a:schemeClr val="tx1"/>
                          </a:solidFill>
                          <a:effectLst/>
                          <a:latin typeface="MidnightKernboy" pitchFamily="50" charset="0"/>
                        </a:rPr>
                        <a:t>Regular</a:t>
                      </a:r>
                      <a:r>
                        <a:rPr lang="en-US" sz="2000" b="1" i="0" u="none" strike="noStrike" baseline="0" dirty="0" smtClean="0">
                          <a:solidFill>
                            <a:schemeClr val="tx1"/>
                          </a:solidFill>
                          <a:effectLst/>
                          <a:latin typeface="MidnightKernboy" pitchFamily="50" charset="0"/>
                        </a:rPr>
                        <a:t> Jacks</a:t>
                      </a:r>
                      <a:endParaRPr lang="en-US" sz="2000" b="1"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1" i="0" u="none" strike="noStrike" dirty="0" smtClean="0">
                          <a:solidFill>
                            <a:schemeClr val="tx1"/>
                          </a:solidFill>
                          <a:effectLst/>
                          <a:latin typeface="MidnightKernboy" pitchFamily="50" charset="0"/>
                        </a:rPr>
                        <a:t>2x8</a:t>
                      </a:r>
                      <a:endParaRPr lang="en-US" sz="2000" b="1"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Seal Jacks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2x8</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Quick </a:t>
                      </a:r>
                      <a:r>
                        <a:rPr lang="en-US" sz="2000" b="0" i="0" u="none" strike="noStrike" dirty="0" err="1" smtClean="0">
                          <a:solidFill>
                            <a:schemeClr val="tx1"/>
                          </a:solidFill>
                          <a:effectLst/>
                          <a:latin typeface="MidnightKernboy" pitchFamily="50" charset="0"/>
                        </a:rPr>
                        <a:t>Pogos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2x25</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High </a:t>
                      </a:r>
                      <a:r>
                        <a:rPr lang="en-US" sz="2000" b="0" i="0" u="none" strike="noStrike" dirty="0" err="1" smtClean="0">
                          <a:solidFill>
                            <a:schemeClr val="tx1"/>
                          </a:solidFill>
                          <a:effectLst/>
                          <a:latin typeface="MidnightKernboy" pitchFamily="50" charset="0"/>
                        </a:rPr>
                        <a:t>Pogos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1x10</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Push Up </a:t>
                      </a:r>
                      <a:r>
                        <a:rPr lang="en-US" sz="2000" b="0" i="0" u="none" strike="noStrike" dirty="0" err="1" smtClean="0">
                          <a:solidFill>
                            <a:schemeClr val="tx1"/>
                          </a:solidFill>
                          <a:effectLst/>
                          <a:latin typeface="MidnightKernboy" pitchFamily="50" charset="0"/>
                        </a:rPr>
                        <a:t>Scap</a:t>
                      </a:r>
                      <a:r>
                        <a:rPr lang="en-US" sz="2000" b="0" i="0" u="none" strike="noStrike" dirty="0" smtClean="0">
                          <a:solidFill>
                            <a:schemeClr val="tx1"/>
                          </a:solidFill>
                          <a:effectLst/>
                          <a:latin typeface="MidnightKernboy" pitchFamily="50" charset="0"/>
                        </a:rPr>
                        <a:t> Retracts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2x10</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Double Leg Hip Bridge</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2x10</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Single Leg Hip Bridge</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2x8 each</a:t>
                      </a: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Single Kicks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2x10 each</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Hydrants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x8 each</a:t>
                      </a:r>
                      <a:endParaRPr lang="en-US" sz="2000" b="0" i="0" u="none" strike="noStrike" dirty="0">
                        <a:solidFill>
                          <a:schemeClr val="tx1"/>
                        </a:solidFill>
                        <a:effectLst/>
                        <a:latin typeface="MidnightKernboy" pitchFamily="50" charset="0"/>
                      </a:endParaRPr>
                    </a:p>
                  </a:txBody>
                  <a:tcPr marL="9525" marR="9525" marT="9525" marB="0" anchor="ctr"/>
                </a:tc>
              </a:tr>
              <a:tr h="378359">
                <a:tc>
                  <a:txBody>
                    <a:bodyPr/>
                    <a:lstStyle/>
                    <a:p>
                      <a:pPr algn="ctr" fontAlgn="b"/>
                      <a:r>
                        <a:rPr lang="en-US" sz="2000" b="0" i="0" u="none" strike="noStrike" dirty="0" smtClean="0">
                          <a:solidFill>
                            <a:schemeClr val="tx1"/>
                          </a:solidFill>
                          <a:effectLst/>
                          <a:latin typeface="MidnightKernboy" pitchFamily="50" charset="0"/>
                        </a:rPr>
                        <a:t>Circles</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x8 each</a:t>
                      </a:r>
                      <a:endParaRPr lang="en-US" sz="2000" b="0" i="0" u="none" strike="noStrike" dirty="0">
                        <a:solidFill>
                          <a:schemeClr val="tx1"/>
                        </a:solidFill>
                        <a:effectLst/>
                        <a:latin typeface="MidnightKernboy" pitchFamily="50" charset="0"/>
                      </a:endParaRPr>
                    </a:p>
                  </a:txBody>
                  <a:tcPr marL="9525" marR="9525" marT="9525" marB="0" anchor="ctr"/>
                </a:tc>
              </a:tr>
              <a:tr h="374744">
                <a:tc>
                  <a:txBody>
                    <a:bodyPr/>
                    <a:lstStyle/>
                    <a:p>
                      <a:pPr algn="ctr" fontAlgn="b"/>
                      <a:r>
                        <a:rPr lang="en-US" sz="2000" b="0" i="0" u="none" strike="noStrike" dirty="0" smtClean="0">
                          <a:solidFill>
                            <a:schemeClr val="tx1"/>
                          </a:solidFill>
                          <a:effectLst/>
                          <a:latin typeface="MidnightKernboy" pitchFamily="50" charset="0"/>
                        </a:rPr>
                        <a:t>TKE</a:t>
                      </a:r>
                      <a:endParaRPr lang="en-US" sz="2000" b="0" i="0" u="none" strike="noStrike" dirty="0">
                        <a:solidFill>
                          <a:schemeClr val="tx1"/>
                        </a:solidFill>
                        <a:effectLst/>
                        <a:latin typeface="MidnightKernboy" pitchFamily="50" charset="0"/>
                      </a:endParaRPr>
                    </a:p>
                  </a:txBody>
                  <a:tcPr marL="9525" marR="9525" marT="9525" marB="0" anchor="ctr"/>
                </a:tc>
                <a:tc>
                  <a:txBody>
                    <a:bodyPr/>
                    <a:lstStyle/>
                    <a:p>
                      <a:pPr algn="ctr" fontAlgn="b"/>
                      <a:r>
                        <a:rPr lang="en-US" sz="2000" b="0" i="0" u="none" strike="noStrike" dirty="0" smtClean="0">
                          <a:solidFill>
                            <a:schemeClr val="tx1"/>
                          </a:solidFill>
                          <a:effectLst/>
                          <a:latin typeface="MidnightKernboy" pitchFamily="50" charset="0"/>
                        </a:rPr>
                        <a:t>2x12 each</a:t>
                      </a:r>
                      <a:endParaRPr lang="en-US" sz="2000" b="0" i="0" u="none" strike="noStrike" dirty="0">
                        <a:solidFill>
                          <a:schemeClr val="tx1"/>
                        </a:solidFill>
                        <a:effectLst/>
                        <a:latin typeface="MidnightKernboy" pitchFamily="50" charset="0"/>
                      </a:endParaRPr>
                    </a:p>
                  </a:txBody>
                  <a:tcPr marL="9525" marR="9525" marT="9525" marB="0" anchor="ctr"/>
                </a:tc>
              </a:tr>
            </a:tbl>
          </a:graphicData>
        </a:graphic>
      </p:graphicFrame>
    </p:spTree>
    <p:extLst>
      <p:ext uri="{BB962C8B-B14F-4D97-AF65-F5344CB8AC3E}">
        <p14:creationId xmlns:p14="http://schemas.microsoft.com/office/powerpoint/2010/main" xmlns="" val="35817117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1033495950"/>
              </p:ext>
            </p:extLst>
          </p:nvPr>
        </p:nvGraphicFramePr>
        <p:xfrm>
          <a:off x="200891" y="228600"/>
          <a:ext cx="8915400" cy="6476998"/>
        </p:xfrm>
        <a:graphic>
          <a:graphicData uri="http://schemas.openxmlformats.org/drawingml/2006/table">
            <a:tbl>
              <a:tblPr>
                <a:tableStyleId>{2D5ABB26-0587-4C30-8999-92F81FD0307C}</a:tableStyleId>
              </a:tblPr>
              <a:tblGrid>
                <a:gridCol w="2839930"/>
                <a:gridCol w="1992190"/>
                <a:gridCol w="904256"/>
                <a:gridCol w="3179024"/>
              </a:tblGrid>
              <a:tr h="511138">
                <a:tc gridSpan="4">
                  <a:txBody>
                    <a:bodyPr/>
                    <a:lstStyle/>
                    <a:p>
                      <a:pPr algn="ctr" fontAlgn="b"/>
                      <a:r>
                        <a:rPr lang="en-US" sz="3200" b="1" u="none" strike="noStrike" cap="none" spc="0"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CORE EXERCISES</a:t>
                      </a:r>
                      <a:endParaRPr lang="en-US" sz="3200" b="1" i="0" u="none" strike="noStrike" cap="none" spc="0"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latin typeface="CCSU" pitchFamily="2"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r>
              <a:tr h="457634">
                <a:tc gridSpan="2">
                  <a:txBody>
                    <a:bodyPr/>
                    <a:lstStyle/>
                    <a:p>
                      <a:pPr algn="ctr" fontAlgn="b"/>
                      <a:r>
                        <a:rPr lang="en-US" sz="2000" b="1" u="none" strike="noStrike" dirty="0">
                          <a:effectLst/>
                          <a:latin typeface="MidnightKernboy" pitchFamily="50" charset="0"/>
                        </a:rPr>
                        <a:t>CORE:  15-30 REPS</a:t>
                      </a:r>
                      <a:endParaRPr lang="en-US" sz="2000" b="1" i="0" u="none" strike="noStrike" dirty="0">
                        <a:solidFill>
                          <a:srgbClr val="EEECE1"/>
                        </a:solidFill>
                        <a:effectLst/>
                        <a:latin typeface="MidnightKernboy" pitchFamily="50" charset="0"/>
                      </a:endParaRPr>
                    </a:p>
                  </a:txBody>
                  <a:tcPr marL="9525" marR="9525" marT="9525" marB="0" anchor="b"/>
                </a:tc>
                <a:tc hMerge="1">
                  <a:txBody>
                    <a:bodyPr/>
                    <a:lstStyle/>
                    <a:p>
                      <a:endParaRPr lang="en-US"/>
                    </a:p>
                  </a:txBody>
                  <a:tcPr/>
                </a:tc>
                <a:tc gridSpan="2">
                  <a:txBody>
                    <a:bodyPr/>
                    <a:lstStyle/>
                    <a:p>
                      <a:pPr algn="ctr" fontAlgn="b"/>
                      <a:r>
                        <a:rPr lang="en-US" sz="2000" b="1" u="none" strike="noStrike" dirty="0">
                          <a:effectLst/>
                          <a:latin typeface="MidnightKernboy" pitchFamily="50" charset="0"/>
                        </a:rPr>
                        <a:t>PLANKS:  :30-1:30</a:t>
                      </a:r>
                      <a:endParaRPr lang="en-US" sz="2000" b="1" i="0" u="none" strike="noStrike" dirty="0">
                        <a:solidFill>
                          <a:srgbClr val="EEECE1"/>
                        </a:solidFill>
                        <a:effectLst/>
                        <a:latin typeface="MidnightKernboy" pitchFamily="50" charset="0"/>
                      </a:endParaRPr>
                    </a:p>
                  </a:txBody>
                  <a:tcPr marL="9525" marR="9525" marT="9525" marB="0" anchor="b"/>
                </a:tc>
                <a:tc hMerge="1">
                  <a:txBody>
                    <a:bodyPr/>
                    <a:lstStyle/>
                    <a:p>
                      <a:endParaRPr lang="en-US"/>
                    </a:p>
                  </a:txBody>
                  <a:tcPr/>
                </a:tc>
              </a:tr>
              <a:tr h="345573">
                <a:tc>
                  <a:txBody>
                    <a:bodyPr/>
                    <a:lstStyle/>
                    <a:p>
                      <a:pPr algn="ctr" fontAlgn="b"/>
                      <a:r>
                        <a:rPr lang="en-US" sz="2000" b="1" u="sng" strike="noStrike" dirty="0">
                          <a:effectLst>
                            <a:outerShdw blurRad="38100" dist="38100" dir="2700000" algn="tl">
                              <a:srgbClr val="000000">
                                <a:alpha val="43137"/>
                              </a:srgbClr>
                            </a:outerShdw>
                          </a:effectLst>
                          <a:latin typeface="MidnightKernboy" pitchFamily="50" charset="0"/>
                        </a:rPr>
                        <a:t>COLUMN ONE </a:t>
                      </a:r>
                      <a:endParaRPr lang="en-US" sz="2000" b="1" i="0" u="sng" strike="noStrike" dirty="0">
                        <a:solidFill>
                          <a:srgbClr val="EEECE1"/>
                        </a:solidFill>
                        <a:effectLst>
                          <a:outerShdw blurRad="38100" dist="38100" dir="2700000" algn="tl">
                            <a:srgbClr val="000000">
                              <a:alpha val="43137"/>
                            </a:srgbClr>
                          </a:outerShdw>
                        </a:effectLst>
                        <a:latin typeface="MidnightKernboy" pitchFamily="50" charset="0"/>
                      </a:endParaRPr>
                    </a:p>
                  </a:txBody>
                  <a:tcPr marL="9525" marR="9525" marT="9525" marB="0" anchor="b"/>
                </a:tc>
                <a:tc gridSpan="2">
                  <a:txBody>
                    <a:bodyPr/>
                    <a:lstStyle/>
                    <a:p>
                      <a:pPr algn="ctr" fontAlgn="b"/>
                      <a:r>
                        <a:rPr lang="en-US" sz="2000" b="1" u="sng" strike="noStrike" dirty="0">
                          <a:effectLst>
                            <a:outerShdw blurRad="38100" dist="38100" dir="2700000" algn="tl">
                              <a:srgbClr val="000000">
                                <a:alpha val="43137"/>
                              </a:srgbClr>
                            </a:outerShdw>
                          </a:effectLst>
                          <a:latin typeface="MidnightKernboy" pitchFamily="50" charset="0"/>
                        </a:rPr>
                        <a:t>COLUMN TWO </a:t>
                      </a:r>
                      <a:endParaRPr lang="en-US" sz="2000" b="1" i="0" u="sng" strike="noStrike" dirty="0">
                        <a:solidFill>
                          <a:srgbClr val="EEECE1"/>
                        </a:solidFill>
                        <a:effectLst>
                          <a:outerShdw blurRad="38100" dist="38100" dir="2700000" algn="tl">
                            <a:srgbClr val="000000">
                              <a:alpha val="43137"/>
                            </a:srgbClr>
                          </a:outerShdw>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b="1" u="sng" strike="noStrike" dirty="0">
                          <a:effectLst>
                            <a:outerShdw blurRad="38100" dist="38100" dir="2700000" algn="tl">
                              <a:srgbClr val="000000">
                                <a:alpha val="43137"/>
                              </a:srgbClr>
                            </a:outerShdw>
                          </a:effectLst>
                          <a:latin typeface="MidnightKernboy" pitchFamily="50" charset="0"/>
                        </a:rPr>
                        <a:t>COLUMN THREE</a:t>
                      </a:r>
                      <a:endParaRPr lang="en-US" sz="2000" b="1" i="0" u="sng" strike="noStrike" dirty="0">
                        <a:solidFill>
                          <a:srgbClr val="EEECE1"/>
                        </a:solidFill>
                        <a:effectLst>
                          <a:outerShdw blurRad="38100" dist="38100" dir="2700000" algn="tl">
                            <a:srgbClr val="000000">
                              <a:alpha val="43137"/>
                            </a:srgbClr>
                          </a:outerShdw>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Weighted Toe Touches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Weighted Russian Twists</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Kneeling Alt. 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Weighted Regular Crunch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Weighted Diagonal Punch</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"Y" 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123 (Count) Crunches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123 (Count) Crunches</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Dbl. Arm / Leg 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Knee Tuck</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Cross-Over Crunch</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Superman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V-Crunch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Side Crunch</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dirty="0" err="1">
                          <a:effectLst/>
                          <a:latin typeface="MidnightKernboy" pitchFamily="50" charset="0"/>
                        </a:rPr>
                        <a:t>Deadfish</a:t>
                      </a:r>
                      <a:endParaRPr lang="en-US" sz="2000" b="0" i="0" u="none" strike="noStrike" dirty="0">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Single Leg V-Crunch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Rocky Twist</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Cobras</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Bicycles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Prisoner Twist</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Bridge</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Wrist Curls</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Squirm</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Double Leg Hip Bridge</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Front Plank</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Side Plank</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Raise</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Front Plank w/ Arm Reach</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Side Plank Hip Raise</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Double Leg Hip Raise</a:t>
                      </a:r>
                      <a:endParaRPr lang="en-US" sz="2000" b="0" i="0" u="none" strike="noStrike">
                        <a:solidFill>
                          <a:srgbClr val="000000"/>
                        </a:solidFill>
                        <a:effectLst/>
                        <a:latin typeface="MidnightKernboy" pitchFamily="50" charset="0"/>
                      </a:endParaRPr>
                    </a:p>
                  </a:txBody>
                  <a:tcPr marL="9525" marR="9525" marT="9525" marB="0" anchor="b"/>
                </a:tc>
              </a:tr>
              <a:tr h="680675">
                <a:tc>
                  <a:txBody>
                    <a:bodyPr/>
                    <a:lstStyle/>
                    <a:p>
                      <a:pPr algn="ctr" fontAlgn="b"/>
                      <a:r>
                        <a:rPr lang="en-US" sz="2000" u="none" strike="noStrike">
                          <a:effectLst/>
                          <a:latin typeface="MidnightKernboy" pitchFamily="50" charset="0"/>
                        </a:rPr>
                        <a:t>Front Plank w/ Leg Raise</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a:effectLst/>
                          <a:latin typeface="MidnightKernboy" pitchFamily="50" charset="0"/>
                        </a:rPr>
                        <a:t>Side Plank Leg Raise</a:t>
                      </a:r>
                      <a:endParaRPr lang="en-US" sz="2000" b="0" i="0" u="none" strike="noStrike">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Raise + Flexion/Extension</a:t>
                      </a:r>
                      <a:endParaRPr lang="en-US" sz="2000" b="0" i="0" u="none" strike="noStrike">
                        <a:solidFill>
                          <a:srgbClr val="000000"/>
                        </a:solidFill>
                        <a:effectLst/>
                        <a:latin typeface="MidnightKernboy" pitchFamily="50" charset="0"/>
                      </a:endParaRPr>
                    </a:p>
                  </a:txBody>
                  <a:tcPr marL="9525" marR="9525" marT="9525" marB="0" anchor="b"/>
                </a:tc>
              </a:tr>
              <a:tr h="680675">
                <a:tc>
                  <a:txBody>
                    <a:bodyPr/>
                    <a:lstStyle/>
                    <a:p>
                      <a:pPr algn="ctr" fontAlgn="b"/>
                      <a:r>
                        <a:rPr lang="en-US" sz="2000" u="none" strike="noStrike">
                          <a:effectLst/>
                          <a:latin typeface="MidnightKernboy" pitchFamily="50" charset="0"/>
                        </a:rPr>
                        <a:t>Negetive Sit-Up</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Side Plank Roll Under</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a:effectLst/>
                          <a:latin typeface="MidnightKernboy" pitchFamily="50" charset="0"/>
                        </a:rPr>
                        <a:t>Single Leg Hip Raise + Adduction/Abduction</a:t>
                      </a:r>
                      <a:endParaRPr lang="en-US" sz="2000" b="0" i="0" u="none" strike="noStrike">
                        <a:solidFill>
                          <a:srgbClr val="000000"/>
                        </a:solidFill>
                        <a:effectLst/>
                        <a:latin typeface="MidnightKernboy" pitchFamily="50" charset="0"/>
                      </a:endParaRPr>
                    </a:p>
                  </a:txBody>
                  <a:tcPr marL="9525" marR="9525" marT="9525" marB="0" anchor="b"/>
                </a:tc>
              </a:tr>
              <a:tr h="345573">
                <a:tc>
                  <a:txBody>
                    <a:bodyPr/>
                    <a:lstStyle/>
                    <a:p>
                      <a:pPr algn="ctr" fontAlgn="b"/>
                      <a:r>
                        <a:rPr lang="en-US" sz="2000" u="none" strike="noStrike">
                          <a:effectLst/>
                          <a:latin typeface="MidnightKernboy" pitchFamily="50" charset="0"/>
                        </a:rPr>
                        <a:t>V-Sit</a:t>
                      </a:r>
                      <a:endParaRPr lang="en-US" sz="2000" b="0" i="0" u="none" strike="noStrike">
                        <a:solidFill>
                          <a:srgbClr val="000000"/>
                        </a:solidFill>
                        <a:effectLst/>
                        <a:latin typeface="MidnightKernboy" pitchFamily="50" charset="0"/>
                      </a:endParaRPr>
                    </a:p>
                  </a:txBody>
                  <a:tcPr marL="9525" marR="9525" marT="9525" marB="0" anchor="b"/>
                </a:tc>
                <a:tc gridSpan="2">
                  <a:txBody>
                    <a:bodyPr/>
                    <a:lstStyle/>
                    <a:p>
                      <a:pPr algn="ctr" fontAlgn="b"/>
                      <a:r>
                        <a:rPr lang="en-US" sz="2000" u="none" strike="noStrike" dirty="0">
                          <a:effectLst/>
                          <a:latin typeface="MidnightKernboy" pitchFamily="50" charset="0"/>
                        </a:rPr>
                        <a:t> </a:t>
                      </a:r>
                      <a:endParaRPr lang="en-US" sz="2000" b="0" i="0" u="none" strike="noStrike" dirty="0">
                        <a:solidFill>
                          <a:srgbClr val="000000"/>
                        </a:solidFill>
                        <a:effectLst/>
                        <a:latin typeface="MidnightKernboy" pitchFamily="50" charset="0"/>
                      </a:endParaRPr>
                    </a:p>
                  </a:txBody>
                  <a:tcPr marL="9525" marR="9525" marT="9525" marB="0" anchor="b"/>
                </a:tc>
                <a:tc hMerge="1">
                  <a:txBody>
                    <a:bodyPr/>
                    <a:lstStyle/>
                    <a:p>
                      <a:endParaRPr lang="en-US"/>
                    </a:p>
                  </a:txBody>
                  <a:tcPr/>
                </a:tc>
                <a:tc>
                  <a:txBody>
                    <a:bodyPr/>
                    <a:lstStyle/>
                    <a:p>
                      <a:pPr algn="ctr" fontAlgn="b"/>
                      <a:r>
                        <a:rPr lang="en-US" sz="2000" u="none" strike="noStrike" dirty="0">
                          <a:effectLst/>
                          <a:latin typeface="MidnightKernboy" pitchFamily="50" charset="0"/>
                        </a:rPr>
                        <a:t>Hydrants</a:t>
                      </a:r>
                      <a:endParaRPr lang="en-US" sz="2000" b="0" i="0" u="none" strike="noStrike" dirty="0">
                        <a:solidFill>
                          <a:srgbClr val="000000"/>
                        </a:solidFill>
                        <a:effectLst/>
                        <a:latin typeface="MidnightKernboy" pitchFamily="50" charset="0"/>
                      </a:endParaRPr>
                    </a:p>
                  </a:txBody>
                  <a:tcPr marL="9525" marR="9525" marT="9525" marB="0" anchor="b"/>
                </a:tc>
              </a:tr>
            </a:tbl>
          </a:graphicData>
        </a:graphic>
      </p:graphicFrame>
    </p:spTree>
    <p:extLst>
      <p:ext uri="{BB962C8B-B14F-4D97-AF65-F5344CB8AC3E}">
        <p14:creationId xmlns:p14="http://schemas.microsoft.com/office/powerpoint/2010/main" xmlns="" val="2779092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553200"/>
          </a:xfrm>
        </p:spPr>
        <p:txBody>
          <a:bodyPr>
            <a:normAutofit/>
          </a:bodyPr>
          <a:lstStyle/>
          <a:p>
            <a:r>
              <a:rPr lang="en-US" sz="5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SUMMER LIFTING PROGRAM</a:t>
            </a:r>
            <a:endParaRPr lang="en-US" sz="5400" dirty="0">
              <a:latin typeface="CCSU" pitchFamily="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828799" y="228597"/>
          <a:ext cx="5486402" cy="6400804"/>
        </p:xfrm>
        <a:graphic>
          <a:graphicData uri="http://schemas.openxmlformats.org/drawingml/2006/table">
            <a:tbl>
              <a:tblPr/>
              <a:tblGrid>
                <a:gridCol w="3065638"/>
                <a:gridCol w="555586"/>
                <a:gridCol w="555586"/>
                <a:gridCol w="873061"/>
                <a:gridCol w="436531"/>
              </a:tblGrid>
              <a:tr h="331957">
                <a:tc gridSpan="5">
                  <a:txBody>
                    <a:bodyPr/>
                    <a:lstStyle/>
                    <a:p>
                      <a:pPr algn="ctr" fontAlgn="ctr"/>
                      <a:r>
                        <a:rPr lang="en-US" sz="900" b="1" i="0" u="none" strike="noStrike" dirty="0">
                          <a:solidFill>
                            <a:srgbClr val="000000"/>
                          </a:solidFill>
                          <a:latin typeface="CCSU"/>
                        </a:rPr>
                        <a:t>VOLLEYBALL</a:t>
                      </a:r>
                    </a:p>
                  </a:txBody>
                  <a:tcPr marL="5285" marR="5285" marT="528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1931">
                <a:tc gridSpan="5">
                  <a:txBody>
                    <a:bodyPr/>
                    <a:lstStyle/>
                    <a:p>
                      <a:pPr algn="ctr" fontAlgn="ctr"/>
                      <a:r>
                        <a:rPr lang="en-US" sz="900" b="1" i="0" u="none" strike="noStrike">
                          <a:solidFill>
                            <a:srgbClr val="000000"/>
                          </a:solidFill>
                          <a:latin typeface="CCSU"/>
                        </a:rPr>
                        <a:t>Week 1</a:t>
                      </a:r>
                    </a:p>
                  </a:txBody>
                  <a:tcPr marL="5285" marR="5285" marT="528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580">
                <a:tc>
                  <a:txBody>
                    <a:bodyPr/>
                    <a:lstStyle/>
                    <a:p>
                      <a:pPr algn="ctr" fontAlgn="ctr"/>
                      <a:endParaRPr lang="en-US" sz="900" b="1" i="0" u="none" strike="noStrike">
                        <a:solidFill>
                          <a:srgbClr val="000000"/>
                        </a:solidFill>
                        <a:latin typeface="Times New Roman"/>
                      </a:endParaRPr>
                    </a:p>
                  </a:txBody>
                  <a:tcPr marL="5285" marR="5285" marT="528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a:noFill/>
                    </a:lnT>
                    <a:lnB>
                      <a:noFill/>
                    </a:lnB>
                  </a:tcPr>
                </a:tc>
              </a:tr>
              <a:tr h="161931">
                <a:tc gridSpan="5">
                  <a:txBody>
                    <a:bodyPr/>
                    <a:lstStyle/>
                    <a:p>
                      <a:pPr algn="ctr" fontAlgn="ctr"/>
                      <a:r>
                        <a:rPr lang="en-US" sz="900" b="1" i="0" u="none" strike="noStrike" dirty="0">
                          <a:solidFill>
                            <a:srgbClr val="000000"/>
                          </a:solidFill>
                          <a:latin typeface="Tahoma"/>
                        </a:rPr>
                        <a:t>MONDAY, MAY </a:t>
                      </a:r>
                      <a:r>
                        <a:rPr lang="en-US" sz="900" b="1" i="0" u="none" strike="noStrike" dirty="0" smtClean="0">
                          <a:solidFill>
                            <a:srgbClr val="000000"/>
                          </a:solidFill>
                          <a:latin typeface="Tahoma"/>
                        </a:rPr>
                        <a:t>28</a:t>
                      </a:r>
                      <a:endParaRPr lang="en-US" sz="900" b="1" i="0" u="none" strike="noStrike" dirty="0">
                        <a:solidFill>
                          <a:srgbClr val="000000"/>
                        </a:solidFill>
                        <a:latin typeface="Tahoma"/>
                      </a:endParaRPr>
                    </a:p>
                  </a:txBody>
                  <a:tcPr marL="5285" marR="5285" marT="528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4974">
                <a:tc>
                  <a:txBody>
                    <a:bodyPr/>
                    <a:lstStyle/>
                    <a:p>
                      <a:pPr algn="ctr" fontAlgn="ctr"/>
                      <a:r>
                        <a:rPr lang="en-US" sz="900" b="1" i="0" u="none" strike="noStrike">
                          <a:solidFill>
                            <a:srgbClr val="FFFFFF"/>
                          </a:solidFill>
                          <a:latin typeface="Times New Roman"/>
                        </a:rPr>
                        <a:t>EXERCISE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61931">
                <a:tc>
                  <a:txBody>
                    <a:bodyPr/>
                    <a:lstStyle/>
                    <a:p>
                      <a:pPr algn="ctr" fontAlgn="ctr"/>
                      <a:r>
                        <a:rPr lang="en-US" sz="900" b="1" i="0" u="none" strike="noStrike">
                          <a:solidFill>
                            <a:srgbClr val="000000"/>
                          </a:solidFill>
                          <a:latin typeface="Times New Roman"/>
                        </a:rPr>
                        <a:t>Core/Stability Work</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Jump Shrug</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6 - 85%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Front Squat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5-50%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12 - 70%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Physio Ball Leg Curl</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Split Squats: 25% of back squat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gridSpan="2">
                  <a:txBody>
                    <a:bodyPr/>
                    <a:lstStyle/>
                    <a:p>
                      <a:pPr algn="ctr" fontAlgn="ctr"/>
                      <a:r>
                        <a:rPr lang="en-US" sz="900" b="1" i="0" u="sng" strike="noStrike">
                          <a:solidFill>
                            <a:srgbClr val="000000"/>
                          </a:solidFill>
                          <a:latin typeface="Times New Roman"/>
                        </a:rPr>
                        <a:t>SUPERSET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hMerge="1">
                  <a:txBody>
                    <a:bodyPr/>
                    <a:lstStyle/>
                    <a:p>
                      <a:endParaRPr lang="en-US"/>
                    </a:p>
                  </a:txBody>
                  <a:tcPr/>
                </a:tc>
                <a:tc>
                  <a:txBody>
                    <a:bodyPr/>
                    <a:lstStyle/>
                    <a:p>
                      <a:pPr algn="ctr" fontAlgn="ctr"/>
                      <a:r>
                        <a:rPr lang="en-US" sz="900" b="1" i="0" u="none" strike="noStrike">
                          <a:solidFill>
                            <a:srgbClr val="000000"/>
                          </a:solidFill>
                          <a:latin typeface="Times New Roman"/>
                        </a:rPr>
                        <a:t>12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1931">
                <a:tc>
                  <a:txBody>
                    <a:bodyPr/>
                    <a:lstStyle/>
                    <a:p>
                      <a:pPr algn="ctr" fontAlgn="ctr"/>
                      <a:r>
                        <a:rPr lang="en-US" sz="900" b="1" i="0" u="none" strike="noStrike">
                          <a:solidFill>
                            <a:srgbClr val="000000"/>
                          </a:solidFill>
                          <a:latin typeface="Times New Roman"/>
                        </a:rPr>
                        <a:t>Cycled Split Squat Jumps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a:txBody>
                    <a:bodyPr/>
                    <a:lstStyle/>
                    <a:p>
                      <a:pPr algn="ctr" fontAlgn="ctr"/>
                      <a:r>
                        <a:rPr lang="en-US" sz="900" b="1" i="0" u="none" strike="noStrike">
                          <a:solidFill>
                            <a:srgbClr val="000000"/>
                          </a:solidFill>
                          <a:latin typeface="Times New Roman"/>
                        </a:rPr>
                        <a:t>6</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1931">
                <a:tc>
                  <a:txBody>
                    <a:bodyPr/>
                    <a:lstStyle/>
                    <a:p>
                      <a:pPr algn="ctr" fontAlgn="ctr"/>
                      <a:r>
                        <a:rPr lang="en-US" sz="900" b="1" i="0" u="none" strike="noStrike">
                          <a:solidFill>
                            <a:srgbClr val="000000"/>
                          </a:solidFill>
                          <a:latin typeface="Times New Roman"/>
                        </a:rPr>
                        <a:t>45 lb. Plate Lateral Walkover</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r>
              <a:tr h="161931">
                <a:tc gridSpan="5">
                  <a:txBody>
                    <a:bodyPr/>
                    <a:lstStyle/>
                    <a:p>
                      <a:pPr algn="ctr" fontAlgn="ctr"/>
                      <a:r>
                        <a:rPr lang="en-US" sz="900" b="1" i="0" u="none" strike="noStrike" dirty="0">
                          <a:solidFill>
                            <a:srgbClr val="000000"/>
                          </a:solidFill>
                          <a:latin typeface="Tahoma"/>
                        </a:rPr>
                        <a:t>WEDNESDAY, </a:t>
                      </a:r>
                      <a:r>
                        <a:rPr lang="en-US" sz="900" b="1" i="0" u="none" strike="noStrike" dirty="0" smtClean="0">
                          <a:solidFill>
                            <a:srgbClr val="000000"/>
                          </a:solidFill>
                          <a:latin typeface="Tahoma"/>
                        </a:rPr>
                        <a:t>MAY</a:t>
                      </a:r>
                      <a:r>
                        <a:rPr lang="en-US" sz="900" b="1" i="0" u="none" strike="noStrike" baseline="0" dirty="0" smtClean="0">
                          <a:solidFill>
                            <a:srgbClr val="000000"/>
                          </a:solidFill>
                          <a:latin typeface="Tahoma"/>
                        </a:rPr>
                        <a:t> 30</a:t>
                      </a:r>
                      <a:endParaRPr lang="en-US" sz="900" b="1" i="0" u="none" strike="noStrike" dirty="0">
                        <a:solidFill>
                          <a:srgbClr val="000000"/>
                        </a:solidFill>
                        <a:latin typeface="Tahoma"/>
                      </a:endParaRPr>
                    </a:p>
                  </a:txBody>
                  <a:tcPr marL="5285" marR="5285" marT="528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4974">
                <a:tc>
                  <a:txBody>
                    <a:bodyPr/>
                    <a:lstStyle/>
                    <a:p>
                      <a:pPr algn="ctr" fontAlgn="ctr"/>
                      <a:r>
                        <a:rPr lang="en-US" sz="900" b="1" i="0" u="none" strike="noStrike">
                          <a:solidFill>
                            <a:srgbClr val="FFFFFF"/>
                          </a:solidFill>
                          <a:latin typeface="Times New Roman"/>
                        </a:rPr>
                        <a:t>EXERCISE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61931">
                <a:tc>
                  <a:txBody>
                    <a:bodyPr/>
                    <a:lstStyle/>
                    <a:p>
                      <a:pPr algn="ctr" fontAlgn="ctr"/>
                      <a:r>
                        <a:rPr lang="en-US" sz="900" b="1" i="0" u="none" strike="noStrike">
                          <a:solidFill>
                            <a:srgbClr val="000000"/>
                          </a:solidFill>
                          <a:latin typeface="Times New Roman"/>
                        </a:rPr>
                        <a:t>Core/Stability Work</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One Arm Push Press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6ea - 85%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Alt. DB Bench Press: single, single, double = 1 rep</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5-50%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12 - 70%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Pull Ups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Shoulder Circuit:  SUPERSET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gridSpan="2">
                  <a:txBody>
                    <a:bodyPr/>
                    <a:lstStyle/>
                    <a:p>
                      <a:pPr algn="ctr" fontAlgn="ctr"/>
                      <a:r>
                        <a:rPr lang="en-US" sz="900" b="1" i="0" u="none" strike="noStrike">
                          <a:solidFill>
                            <a:srgbClr val="000000"/>
                          </a:solidFill>
                          <a:latin typeface="Times New Roman"/>
                        </a:rPr>
                        <a:t>7.5-12.5 lbs.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hMerge="1">
                  <a:txBody>
                    <a:bodyPr/>
                    <a:lstStyle/>
                    <a:p>
                      <a:endParaRPr lang="en-US"/>
                    </a:p>
                  </a:txBody>
                  <a:tcPr/>
                </a:tc>
                <a:tc rowSpan="4">
                  <a:txBody>
                    <a:bodyPr/>
                    <a:lstStyle/>
                    <a:p>
                      <a:pPr algn="ctr" fontAlgn="ctr"/>
                      <a:r>
                        <a:rPr lang="en-US" sz="900" b="1" i="0" u="none" strike="noStrike">
                          <a:solidFill>
                            <a:srgbClr val="000000"/>
                          </a:solidFill>
                          <a:latin typeface="Times New Roman"/>
                        </a:rPr>
                        <a:t>12ea</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1931">
                <a:tc>
                  <a:txBody>
                    <a:bodyPr/>
                    <a:lstStyle/>
                    <a:p>
                      <a:pPr algn="ctr" fontAlgn="ctr"/>
                      <a:r>
                        <a:rPr lang="en-US" sz="900" b="1" i="0" u="none" strike="noStrike">
                          <a:solidFill>
                            <a:srgbClr val="000000"/>
                          </a:solidFill>
                          <a:latin typeface="Times New Roman"/>
                        </a:rPr>
                        <a:t>Front Raise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r>
              <a:tr h="161931">
                <a:tc>
                  <a:txBody>
                    <a:bodyPr/>
                    <a:lstStyle/>
                    <a:p>
                      <a:pPr algn="ctr" fontAlgn="ctr"/>
                      <a:r>
                        <a:rPr lang="en-US" sz="900" b="1" i="0" u="none" strike="noStrike">
                          <a:solidFill>
                            <a:srgbClr val="000000"/>
                          </a:solidFill>
                          <a:latin typeface="Times New Roman"/>
                        </a:rPr>
                        <a:t>Lateral Raise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r>
              <a:tr h="161931">
                <a:tc>
                  <a:txBody>
                    <a:bodyPr/>
                    <a:lstStyle/>
                    <a:p>
                      <a:pPr algn="ctr" fontAlgn="ctr"/>
                      <a:r>
                        <a:rPr lang="en-US" sz="900" b="1" i="0" u="none" strike="noStrike">
                          <a:solidFill>
                            <a:srgbClr val="000000"/>
                          </a:solidFill>
                          <a:latin typeface="Times New Roman"/>
                        </a:rPr>
                        <a:t>"T" Raise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r>
              <a:tr h="161931">
                <a:tc>
                  <a:txBody>
                    <a:bodyPr/>
                    <a:lstStyle/>
                    <a:p>
                      <a:pPr algn="ctr" fontAlgn="ctr"/>
                      <a:r>
                        <a:rPr lang="en-US" sz="900" b="1" i="0" u="none" strike="noStrike">
                          <a:solidFill>
                            <a:srgbClr val="000000"/>
                          </a:solidFill>
                          <a:latin typeface="Times New Roman"/>
                        </a:rPr>
                        <a:t>Inverted Row</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endParaRPr lang="en-US" sz="900" b="1"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r>
              <a:tr h="161931">
                <a:tc gridSpan="5">
                  <a:txBody>
                    <a:bodyPr/>
                    <a:lstStyle/>
                    <a:p>
                      <a:pPr algn="ctr" fontAlgn="ctr"/>
                      <a:r>
                        <a:rPr lang="en-US" sz="900" b="1" i="0" u="none" strike="noStrike" dirty="0">
                          <a:solidFill>
                            <a:srgbClr val="000000"/>
                          </a:solidFill>
                          <a:latin typeface="Tahoma"/>
                        </a:rPr>
                        <a:t>FRIDAY, JUNE </a:t>
                      </a:r>
                      <a:r>
                        <a:rPr lang="en-US" sz="900" b="1" i="0" u="none" strike="noStrike" dirty="0" smtClean="0">
                          <a:solidFill>
                            <a:srgbClr val="000000"/>
                          </a:solidFill>
                          <a:latin typeface="Tahoma"/>
                        </a:rPr>
                        <a:t>1</a:t>
                      </a:r>
                      <a:endParaRPr lang="en-US" sz="900" b="1" i="0" u="none" strike="noStrike" dirty="0">
                        <a:solidFill>
                          <a:srgbClr val="000000"/>
                        </a:solidFill>
                        <a:latin typeface="Tahoma"/>
                      </a:endParaRPr>
                    </a:p>
                  </a:txBody>
                  <a:tcPr marL="5285" marR="5285" marT="528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4974">
                <a:tc>
                  <a:txBody>
                    <a:bodyPr/>
                    <a:lstStyle/>
                    <a:p>
                      <a:pPr algn="ctr" fontAlgn="ctr"/>
                      <a:r>
                        <a:rPr lang="en-US" sz="900" b="1" i="0" u="none" strike="noStrike">
                          <a:solidFill>
                            <a:srgbClr val="FFFFFF"/>
                          </a:solidFill>
                          <a:latin typeface="Times New Roman"/>
                        </a:rPr>
                        <a:t>EXERCISE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61931">
                <a:tc>
                  <a:txBody>
                    <a:bodyPr/>
                    <a:lstStyle/>
                    <a:p>
                      <a:pPr algn="ctr" fontAlgn="ctr"/>
                      <a:r>
                        <a:rPr lang="en-US" sz="900" b="0" i="1" u="none" strike="noStrike">
                          <a:solidFill>
                            <a:srgbClr val="000000"/>
                          </a:solidFill>
                          <a:latin typeface="Times New Roman"/>
                        </a:rPr>
                        <a:t>Core/Stability Work</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One Arm DB Power Pull</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3-55%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6 - 75%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Back Squat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6 - 75%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8277">
                <a:tc>
                  <a:txBody>
                    <a:bodyPr/>
                    <a:lstStyle/>
                    <a:p>
                      <a:pPr algn="ctr" fontAlgn="ctr"/>
                      <a:r>
                        <a:rPr lang="en-US" sz="900" b="0" i="1" u="none" strike="noStrike">
                          <a:solidFill>
                            <a:srgbClr val="000000"/>
                          </a:solidFill>
                          <a:latin typeface="Times New Roman"/>
                        </a:rPr>
                        <a:t>Alt. DB Shoulder Press: single, single, double = 1 rep</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6 - 75%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Seated Row</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6 - 75%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Forward Lunge: 25% of back squat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6ea - 25%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DB Pullover</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15-30 lbs.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12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04998" y="228602"/>
          <a:ext cx="5334003" cy="6400799"/>
        </p:xfrm>
        <a:graphic>
          <a:graphicData uri="http://schemas.openxmlformats.org/drawingml/2006/table">
            <a:tbl>
              <a:tblPr/>
              <a:tblGrid>
                <a:gridCol w="2826302"/>
                <a:gridCol w="575538"/>
                <a:gridCol w="575538"/>
                <a:gridCol w="904417"/>
                <a:gridCol w="452208"/>
              </a:tblGrid>
              <a:tr h="359364">
                <a:tc gridSpan="5">
                  <a:txBody>
                    <a:bodyPr/>
                    <a:lstStyle/>
                    <a:p>
                      <a:pPr algn="ctr" fontAlgn="ctr"/>
                      <a:r>
                        <a:rPr lang="en-US" sz="900" b="1" i="0" u="none" strike="noStrike" dirty="0">
                          <a:solidFill>
                            <a:srgbClr val="000000"/>
                          </a:solidFill>
                          <a:latin typeface="CCSU"/>
                        </a:rPr>
                        <a:t>VOLLEYBALL</a:t>
                      </a:r>
                    </a:p>
                  </a:txBody>
                  <a:tcPr marL="5575" marR="5575" marT="557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5299">
                <a:tc gridSpan="5">
                  <a:txBody>
                    <a:bodyPr/>
                    <a:lstStyle/>
                    <a:p>
                      <a:pPr algn="ctr" fontAlgn="ctr"/>
                      <a:r>
                        <a:rPr lang="en-US" sz="900" b="1" i="0" u="none" strike="noStrike">
                          <a:solidFill>
                            <a:srgbClr val="000000"/>
                          </a:solidFill>
                          <a:latin typeface="CCSU"/>
                        </a:rPr>
                        <a:t>Week 2</a:t>
                      </a:r>
                    </a:p>
                  </a:txBody>
                  <a:tcPr marL="5575" marR="5575" marT="557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2339">
                <a:tc>
                  <a:txBody>
                    <a:bodyPr/>
                    <a:lstStyle/>
                    <a:p>
                      <a:pPr algn="ctr" fontAlgn="ctr"/>
                      <a:endParaRPr lang="en-US" sz="900" b="1"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r>
              <a:tr h="175299">
                <a:tc gridSpan="5">
                  <a:txBody>
                    <a:bodyPr/>
                    <a:lstStyle/>
                    <a:p>
                      <a:pPr algn="ctr" fontAlgn="ctr"/>
                      <a:r>
                        <a:rPr lang="en-US" sz="900" b="1" i="0" u="none" strike="noStrike" dirty="0">
                          <a:solidFill>
                            <a:srgbClr val="000000"/>
                          </a:solidFill>
                          <a:latin typeface="Tahoma"/>
                        </a:rPr>
                        <a:t>MONDAY, JUNE </a:t>
                      </a:r>
                      <a:r>
                        <a:rPr lang="en-US" sz="900" b="1" i="0" u="none" strike="noStrike" dirty="0" smtClean="0">
                          <a:solidFill>
                            <a:srgbClr val="000000"/>
                          </a:solidFill>
                          <a:latin typeface="Tahoma"/>
                        </a:rPr>
                        <a:t>4</a:t>
                      </a:r>
                      <a:endParaRPr lang="en-US" sz="900" b="1" i="0" u="none" strike="noStrike" dirty="0">
                        <a:solidFill>
                          <a:srgbClr val="000000"/>
                        </a:solidFill>
                        <a:latin typeface="Tahoma"/>
                      </a:endParaRPr>
                    </a:p>
                  </a:txBody>
                  <a:tcPr marL="5575" marR="5575" marT="557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5341">
                <a:tc>
                  <a:txBody>
                    <a:bodyPr/>
                    <a:lstStyle/>
                    <a:p>
                      <a:pPr algn="ctr" fontAlgn="ctr"/>
                      <a:r>
                        <a:rPr lang="en-US" sz="900" b="1" i="0" u="none" strike="noStrike">
                          <a:solidFill>
                            <a:srgbClr val="FFFFFF"/>
                          </a:solidFill>
                          <a:latin typeface="Times New Roman"/>
                        </a:rPr>
                        <a:t>EXERCISE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75299">
                <a:tc>
                  <a:txBody>
                    <a:bodyPr/>
                    <a:lstStyle/>
                    <a:p>
                      <a:pPr algn="ctr" fontAlgn="ctr"/>
                      <a:r>
                        <a:rPr lang="en-US" sz="900" b="1" i="0" u="none" strike="noStrike">
                          <a:solidFill>
                            <a:srgbClr val="000000"/>
                          </a:solidFill>
                          <a:latin typeface="Times New Roman"/>
                        </a:rPr>
                        <a:t>Core/Stability Work</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One Arm DB Snatch</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5ea - 87.5%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Back Squat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5-55%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10 - 75%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75299">
                <a:tc>
                  <a:txBody>
                    <a:bodyPr/>
                    <a:lstStyle/>
                    <a:p>
                      <a:pPr algn="ctr" fontAlgn="ctr"/>
                      <a:r>
                        <a:rPr lang="en-US" sz="900" b="1" i="0" u="none" strike="noStrike">
                          <a:solidFill>
                            <a:srgbClr val="000000"/>
                          </a:solidFill>
                          <a:latin typeface="Times New Roman"/>
                        </a:rPr>
                        <a:t>Squat Jump</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75299">
                <a:tc>
                  <a:txBody>
                    <a:bodyPr/>
                    <a:lstStyle/>
                    <a:p>
                      <a:pPr algn="ctr" fontAlgn="ctr"/>
                      <a:r>
                        <a:rPr lang="en-US" sz="900" b="1" i="0" u="none" strike="noStrike">
                          <a:solidFill>
                            <a:srgbClr val="000000"/>
                          </a:solidFill>
                          <a:latin typeface="Times New Roman"/>
                        </a:rPr>
                        <a:t>DB Side Lunge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solidFill>
                            <a:srgbClr val="000000"/>
                          </a:solidFill>
                          <a:latin typeface="Times New Roman"/>
                        </a:rPr>
                        <a:t>1/4 BW</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solidFill>
                            <a:srgbClr val="000000"/>
                          </a:solidFill>
                          <a:latin typeface="Times New Roman"/>
                        </a:rPr>
                        <a:t>10ea</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One Arm DB RDL</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solidFill>
                            <a:srgbClr val="000000"/>
                          </a:solidFill>
                          <a:latin typeface="Times New Roman"/>
                        </a:rPr>
                        <a:t>25-50 lbs.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solidFill>
                            <a:srgbClr val="000000"/>
                          </a:solidFill>
                          <a:latin typeface="Times New Roman"/>
                        </a:rPr>
                        <a:t>10ea</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DB Cuban Press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solidFill>
                            <a:srgbClr val="000000"/>
                          </a:solidFill>
                          <a:latin typeface="Times New Roman"/>
                        </a:rPr>
                        <a:t>2.5-5 lbs.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solidFill>
                            <a:srgbClr val="000000"/>
                          </a:solidFill>
                          <a:latin typeface="Times New Roman"/>
                        </a:rPr>
                        <a:t>10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r>
              <a:tr h="175299">
                <a:tc gridSpan="5">
                  <a:txBody>
                    <a:bodyPr/>
                    <a:lstStyle/>
                    <a:p>
                      <a:pPr algn="ctr" fontAlgn="ctr"/>
                      <a:r>
                        <a:rPr lang="en-US" sz="900" b="1" i="0" u="none" strike="noStrike" dirty="0">
                          <a:solidFill>
                            <a:srgbClr val="000000"/>
                          </a:solidFill>
                          <a:latin typeface="Tahoma"/>
                        </a:rPr>
                        <a:t>WEDNESDAY, JUNE </a:t>
                      </a:r>
                      <a:r>
                        <a:rPr lang="en-US" sz="900" b="1" i="0" u="none" strike="noStrike" dirty="0" smtClean="0">
                          <a:solidFill>
                            <a:srgbClr val="000000"/>
                          </a:solidFill>
                          <a:latin typeface="Tahoma"/>
                        </a:rPr>
                        <a:t>6</a:t>
                      </a:r>
                      <a:endParaRPr lang="en-US" sz="900" b="1" i="0" u="none" strike="noStrike" dirty="0">
                        <a:solidFill>
                          <a:srgbClr val="000000"/>
                        </a:solidFill>
                        <a:latin typeface="Tahoma"/>
                      </a:endParaRPr>
                    </a:p>
                  </a:txBody>
                  <a:tcPr marL="5575" marR="5575" marT="557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5341">
                <a:tc>
                  <a:txBody>
                    <a:bodyPr/>
                    <a:lstStyle/>
                    <a:p>
                      <a:pPr algn="ctr" fontAlgn="ctr"/>
                      <a:r>
                        <a:rPr lang="en-US" sz="900" b="1" i="0" u="none" strike="noStrike">
                          <a:solidFill>
                            <a:srgbClr val="FFFFFF"/>
                          </a:solidFill>
                          <a:latin typeface="Times New Roman"/>
                        </a:rPr>
                        <a:t>EXERCISE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75299">
                <a:tc>
                  <a:txBody>
                    <a:bodyPr/>
                    <a:lstStyle/>
                    <a:p>
                      <a:pPr algn="ctr" fontAlgn="ctr"/>
                      <a:r>
                        <a:rPr lang="en-US" sz="900" b="1" i="0" u="none" strike="noStrike">
                          <a:solidFill>
                            <a:srgbClr val="000000"/>
                          </a:solidFill>
                          <a:latin typeface="Times New Roman"/>
                        </a:rPr>
                        <a:t>Core/Stability Work</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Power Pull (clean grip): use clean max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5 - 87.5%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Shoulder Press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5-55%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10 - 75%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Pull Ups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Push Ups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One Arm DB Row: use seated row max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10ea - 75%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1" i="0" u="none" strike="noStrike">
                          <a:solidFill>
                            <a:srgbClr val="000000"/>
                          </a:solidFill>
                          <a:latin typeface="Times New Roman"/>
                        </a:rPr>
                        <a:t>"Y" Raises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solidFill>
                            <a:srgbClr val="000000"/>
                          </a:solidFill>
                          <a:latin typeface="Times New Roman"/>
                        </a:rPr>
                        <a:t>2.5-5 lbs.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solidFill>
                            <a:srgbClr val="000000"/>
                          </a:solidFill>
                          <a:latin typeface="Times New Roman"/>
                        </a:rPr>
                        <a:t>10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endParaRPr lang="en-US" sz="900" b="1"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r>
              <a:tr h="175299">
                <a:tc gridSpan="5">
                  <a:txBody>
                    <a:bodyPr/>
                    <a:lstStyle/>
                    <a:p>
                      <a:pPr algn="ctr" fontAlgn="ctr"/>
                      <a:r>
                        <a:rPr lang="en-US" sz="900" b="1" i="0" u="none" strike="noStrike" dirty="0">
                          <a:solidFill>
                            <a:srgbClr val="000000"/>
                          </a:solidFill>
                          <a:latin typeface="Tahoma"/>
                        </a:rPr>
                        <a:t>FRIDAY, JUNE </a:t>
                      </a:r>
                      <a:r>
                        <a:rPr lang="en-US" sz="900" b="1" i="0" u="none" strike="noStrike" dirty="0" smtClean="0">
                          <a:solidFill>
                            <a:srgbClr val="000000"/>
                          </a:solidFill>
                          <a:latin typeface="Tahoma"/>
                        </a:rPr>
                        <a:t>8</a:t>
                      </a:r>
                      <a:endParaRPr lang="en-US" sz="900" b="1" i="0" u="none" strike="noStrike" dirty="0">
                        <a:solidFill>
                          <a:srgbClr val="000000"/>
                        </a:solidFill>
                        <a:latin typeface="Tahoma"/>
                      </a:endParaRPr>
                    </a:p>
                  </a:txBody>
                  <a:tcPr marL="5575" marR="5575" marT="557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5341">
                <a:tc>
                  <a:txBody>
                    <a:bodyPr/>
                    <a:lstStyle/>
                    <a:p>
                      <a:pPr algn="ctr" fontAlgn="ctr"/>
                      <a:r>
                        <a:rPr lang="en-US" sz="900" b="1" i="0" u="none" strike="noStrike">
                          <a:solidFill>
                            <a:srgbClr val="FFFFFF"/>
                          </a:solidFill>
                          <a:latin typeface="Times New Roman"/>
                        </a:rPr>
                        <a:t>EXERCISE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75299">
                <a:tc>
                  <a:txBody>
                    <a:bodyPr/>
                    <a:lstStyle/>
                    <a:p>
                      <a:pPr algn="ctr" fontAlgn="ctr"/>
                      <a:r>
                        <a:rPr lang="en-US" sz="900" b="0" i="1" u="none" strike="noStrike">
                          <a:solidFill>
                            <a:srgbClr val="000000"/>
                          </a:solidFill>
                          <a:latin typeface="Times New Roman"/>
                        </a:rPr>
                        <a:t>Core/Stability Work</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0" i="1" u="none" strike="noStrike">
                          <a:solidFill>
                            <a:srgbClr val="000000"/>
                          </a:solidFill>
                          <a:latin typeface="Times New Roman"/>
                        </a:rPr>
                        <a:t>Jump Shrug (clean grip): use clean max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5 - 77.5%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0" i="1" u="none" strike="noStrike" dirty="0" smtClean="0">
                          <a:solidFill>
                            <a:srgbClr val="000000"/>
                          </a:solidFill>
                          <a:latin typeface="Times New Roman"/>
                        </a:rPr>
                        <a:t>Sumo </a:t>
                      </a:r>
                      <a:r>
                        <a:rPr lang="en-US" sz="900" b="0" i="1" u="none" strike="noStrike" dirty="0" err="1" smtClean="0">
                          <a:solidFill>
                            <a:srgbClr val="000000"/>
                          </a:solidFill>
                          <a:latin typeface="Times New Roman"/>
                        </a:rPr>
                        <a:t>Deadlift</a:t>
                      </a:r>
                      <a:endParaRPr lang="en-US" sz="900" b="0" i="1" u="none" strike="noStrike" dirty="0">
                        <a:solidFill>
                          <a:srgbClr val="000000"/>
                        </a:solidFill>
                        <a:latin typeface="Times New Roman"/>
                      </a:endParaRP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5 - 77.5%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0" i="1" u="none" strike="noStrike">
                          <a:solidFill>
                            <a:srgbClr val="000000"/>
                          </a:solidFill>
                          <a:latin typeface="Times New Roman"/>
                        </a:rPr>
                        <a:t>Bench Press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5 - 77.5%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0" i="1" u="none" strike="noStrike">
                          <a:solidFill>
                            <a:srgbClr val="000000"/>
                          </a:solidFill>
                          <a:latin typeface="Times New Roman"/>
                        </a:rPr>
                        <a:t>DB Pullover</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20-40 lbs.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5 - 77.5%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0" i="1" u="none" strike="noStrike">
                          <a:solidFill>
                            <a:srgbClr val="000000"/>
                          </a:solidFill>
                          <a:latin typeface="Times New Roman"/>
                        </a:rPr>
                        <a:t>Step Ups: 25% of back squat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5ea - 25%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5299">
                <a:tc>
                  <a:txBody>
                    <a:bodyPr/>
                    <a:lstStyle/>
                    <a:p>
                      <a:pPr algn="ctr" fontAlgn="ctr"/>
                      <a:r>
                        <a:rPr lang="en-US" sz="900" b="0" i="1" u="none" strike="noStrike">
                          <a:solidFill>
                            <a:srgbClr val="000000"/>
                          </a:solidFill>
                          <a:latin typeface="Times New Roman"/>
                        </a:rPr>
                        <a:t>Marching Glute Bridge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10ea</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81199" y="228597"/>
          <a:ext cx="5181602" cy="6400804"/>
        </p:xfrm>
        <a:graphic>
          <a:graphicData uri="http://schemas.openxmlformats.org/drawingml/2006/table">
            <a:tbl>
              <a:tblPr/>
              <a:tblGrid>
                <a:gridCol w="2895324"/>
                <a:gridCol w="524720"/>
                <a:gridCol w="524720"/>
                <a:gridCol w="824558"/>
                <a:gridCol w="412280"/>
              </a:tblGrid>
              <a:tr h="331957">
                <a:tc gridSpan="5">
                  <a:txBody>
                    <a:bodyPr/>
                    <a:lstStyle/>
                    <a:p>
                      <a:pPr algn="ctr" fontAlgn="ctr"/>
                      <a:r>
                        <a:rPr lang="en-US" sz="900" b="1" i="0" u="none" strike="noStrike" dirty="0">
                          <a:solidFill>
                            <a:srgbClr val="000000"/>
                          </a:solidFill>
                          <a:latin typeface="CCSU"/>
                        </a:rPr>
                        <a:t>VOLLEYBALL</a:t>
                      </a:r>
                    </a:p>
                  </a:txBody>
                  <a:tcPr marL="5285" marR="5285" marT="528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1931">
                <a:tc gridSpan="5">
                  <a:txBody>
                    <a:bodyPr/>
                    <a:lstStyle/>
                    <a:p>
                      <a:pPr algn="ctr" fontAlgn="ctr"/>
                      <a:r>
                        <a:rPr lang="en-US" sz="900" b="1" i="0" u="none" strike="noStrike">
                          <a:solidFill>
                            <a:srgbClr val="000000"/>
                          </a:solidFill>
                          <a:latin typeface="CCSU"/>
                        </a:rPr>
                        <a:t>Week 3</a:t>
                      </a:r>
                    </a:p>
                  </a:txBody>
                  <a:tcPr marL="5285" marR="5285" marT="528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1580">
                <a:tc>
                  <a:txBody>
                    <a:bodyPr/>
                    <a:lstStyle/>
                    <a:p>
                      <a:pPr algn="ctr" fontAlgn="ctr"/>
                      <a:endParaRPr lang="en-US" sz="900" b="1" i="0" u="none" strike="noStrike">
                        <a:solidFill>
                          <a:srgbClr val="000000"/>
                        </a:solidFill>
                        <a:latin typeface="Times New Roman"/>
                      </a:endParaRPr>
                    </a:p>
                  </a:txBody>
                  <a:tcPr marL="5285" marR="5285" marT="528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a:noFill/>
                    </a:lnT>
                    <a:lnB>
                      <a:noFill/>
                    </a:lnB>
                  </a:tcPr>
                </a:tc>
              </a:tr>
              <a:tr h="161931">
                <a:tc gridSpan="5">
                  <a:txBody>
                    <a:bodyPr/>
                    <a:lstStyle/>
                    <a:p>
                      <a:pPr algn="ctr" fontAlgn="ctr"/>
                      <a:r>
                        <a:rPr lang="en-US" sz="900" b="1" i="0" u="none" strike="noStrike" dirty="0">
                          <a:solidFill>
                            <a:srgbClr val="000000"/>
                          </a:solidFill>
                          <a:latin typeface="Tahoma"/>
                        </a:rPr>
                        <a:t>MONDAY, JUNE </a:t>
                      </a:r>
                      <a:r>
                        <a:rPr lang="en-US" sz="900" b="1" i="0" u="none" strike="noStrike" dirty="0" smtClean="0">
                          <a:solidFill>
                            <a:srgbClr val="000000"/>
                          </a:solidFill>
                          <a:latin typeface="Tahoma"/>
                        </a:rPr>
                        <a:t>11</a:t>
                      </a:r>
                      <a:endParaRPr lang="en-US" sz="900" b="1" i="0" u="none" strike="noStrike" dirty="0">
                        <a:solidFill>
                          <a:srgbClr val="000000"/>
                        </a:solidFill>
                        <a:latin typeface="Tahoma"/>
                      </a:endParaRPr>
                    </a:p>
                  </a:txBody>
                  <a:tcPr marL="5285" marR="5285" marT="528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4974">
                <a:tc>
                  <a:txBody>
                    <a:bodyPr/>
                    <a:lstStyle/>
                    <a:p>
                      <a:pPr algn="ctr" fontAlgn="ctr"/>
                      <a:r>
                        <a:rPr lang="en-US" sz="900" b="1" i="0" u="none" strike="noStrike">
                          <a:solidFill>
                            <a:srgbClr val="FFFFFF"/>
                          </a:solidFill>
                          <a:latin typeface="Times New Roman"/>
                        </a:rPr>
                        <a:t>EXERCISE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61931">
                <a:tc>
                  <a:txBody>
                    <a:bodyPr/>
                    <a:lstStyle/>
                    <a:p>
                      <a:pPr algn="ctr" fontAlgn="ctr"/>
                      <a:r>
                        <a:rPr lang="en-US" sz="900" b="1" i="0" u="none" strike="noStrike">
                          <a:solidFill>
                            <a:srgbClr val="000000"/>
                          </a:solidFill>
                          <a:latin typeface="Times New Roman"/>
                        </a:rPr>
                        <a:t>Core/Stability Work</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Jump Shrug</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4 - 90%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Front Squat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5-70%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8 - 80%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Physio Ball Leg Curl</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Split Squats: 30% of back squat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gridSpan="2">
                  <a:txBody>
                    <a:bodyPr/>
                    <a:lstStyle/>
                    <a:p>
                      <a:pPr algn="ctr" fontAlgn="ctr"/>
                      <a:r>
                        <a:rPr lang="en-US" sz="900" b="1" i="0" u="sng" strike="noStrike">
                          <a:solidFill>
                            <a:srgbClr val="000000"/>
                          </a:solidFill>
                          <a:latin typeface="Times New Roman"/>
                        </a:rPr>
                        <a:t>SUPERSET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hMerge="1">
                  <a:txBody>
                    <a:bodyPr/>
                    <a:lstStyle/>
                    <a:p>
                      <a:endParaRPr lang="en-US"/>
                    </a:p>
                  </a:txBody>
                  <a:tcPr/>
                </a:tc>
                <a:tc>
                  <a:txBody>
                    <a:bodyPr/>
                    <a:lstStyle/>
                    <a:p>
                      <a:pPr algn="ctr" fontAlgn="ctr"/>
                      <a:r>
                        <a:rPr lang="en-US" sz="900" b="1" i="0" u="none" strike="noStrike">
                          <a:solidFill>
                            <a:srgbClr val="000000"/>
                          </a:solidFill>
                          <a:latin typeface="Times New Roman"/>
                        </a:rPr>
                        <a:t>8ea - 35%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1931">
                <a:tc>
                  <a:txBody>
                    <a:bodyPr/>
                    <a:lstStyle/>
                    <a:p>
                      <a:pPr algn="ctr" fontAlgn="ctr"/>
                      <a:r>
                        <a:rPr lang="en-US" sz="900" b="1" i="0" u="none" strike="noStrike">
                          <a:solidFill>
                            <a:srgbClr val="000000"/>
                          </a:solidFill>
                          <a:latin typeface="Times New Roman"/>
                        </a:rPr>
                        <a:t>Cycled Split Squat Jumps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a:txBody>
                    <a:bodyPr/>
                    <a:lstStyle/>
                    <a:p>
                      <a:pPr algn="ctr" fontAlgn="ctr"/>
                      <a:r>
                        <a:rPr lang="en-US" sz="900" b="1" i="0" u="none" strike="noStrike">
                          <a:solidFill>
                            <a:srgbClr val="000000"/>
                          </a:solidFill>
                          <a:latin typeface="Times New Roman"/>
                        </a:rPr>
                        <a:t>4</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1931">
                <a:tc>
                  <a:txBody>
                    <a:bodyPr/>
                    <a:lstStyle/>
                    <a:p>
                      <a:pPr algn="ctr" fontAlgn="ctr"/>
                      <a:r>
                        <a:rPr lang="en-US" sz="900" b="1" i="0" u="none" strike="noStrike">
                          <a:solidFill>
                            <a:srgbClr val="000000"/>
                          </a:solidFill>
                          <a:latin typeface="Times New Roman"/>
                        </a:rPr>
                        <a:t>45 lb. Plate Lateral Walkover</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r>
              <a:tr h="161931">
                <a:tc gridSpan="5">
                  <a:txBody>
                    <a:bodyPr/>
                    <a:lstStyle/>
                    <a:p>
                      <a:pPr algn="ctr" fontAlgn="ctr"/>
                      <a:r>
                        <a:rPr lang="en-US" sz="900" b="1" i="0" u="none" strike="noStrike" dirty="0">
                          <a:solidFill>
                            <a:srgbClr val="000000"/>
                          </a:solidFill>
                          <a:latin typeface="Tahoma"/>
                        </a:rPr>
                        <a:t>WEDNESDAY, JUNE </a:t>
                      </a:r>
                      <a:r>
                        <a:rPr lang="en-US" sz="900" b="1" i="0" u="none" strike="noStrike" dirty="0" smtClean="0">
                          <a:solidFill>
                            <a:srgbClr val="000000"/>
                          </a:solidFill>
                          <a:latin typeface="Tahoma"/>
                        </a:rPr>
                        <a:t>13</a:t>
                      </a:r>
                      <a:endParaRPr lang="en-US" sz="900" b="1" i="0" u="none" strike="noStrike" dirty="0">
                        <a:solidFill>
                          <a:srgbClr val="000000"/>
                        </a:solidFill>
                        <a:latin typeface="Tahoma"/>
                      </a:endParaRPr>
                    </a:p>
                  </a:txBody>
                  <a:tcPr marL="5285" marR="5285" marT="528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4974">
                <a:tc>
                  <a:txBody>
                    <a:bodyPr/>
                    <a:lstStyle/>
                    <a:p>
                      <a:pPr algn="ctr" fontAlgn="ctr"/>
                      <a:r>
                        <a:rPr lang="en-US" sz="900" b="1" i="0" u="none" strike="noStrike">
                          <a:solidFill>
                            <a:srgbClr val="FFFFFF"/>
                          </a:solidFill>
                          <a:latin typeface="Times New Roman"/>
                        </a:rPr>
                        <a:t>EXERCISE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61931">
                <a:tc>
                  <a:txBody>
                    <a:bodyPr/>
                    <a:lstStyle/>
                    <a:p>
                      <a:pPr algn="ctr" fontAlgn="ctr"/>
                      <a:r>
                        <a:rPr lang="en-US" sz="900" b="1" i="0" u="none" strike="noStrike">
                          <a:solidFill>
                            <a:srgbClr val="000000"/>
                          </a:solidFill>
                          <a:latin typeface="Times New Roman"/>
                        </a:rPr>
                        <a:t>Core/Stability Work</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One Arm Push Press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4 - 90%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Alt. DB Bench Press: single, single, double = 1 rep</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5-70%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8 - 80%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Pull Ups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1" i="0" u="none" strike="noStrike">
                          <a:solidFill>
                            <a:srgbClr val="000000"/>
                          </a:solidFill>
                          <a:latin typeface="Times New Roman"/>
                        </a:rPr>
                        <a:t>Shoulder Circuit:  SUPERSET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gridSpan="2">
                  <a:txBody>
                    <a:bodyPr/>
                    <a:lstStyle/>
                    <a:p>
                      <a:pPr algn="ctr" fontAlgn="ctr"/>
                      <a:r>
                        <a:rPr lang="en-US" sz="900" b="1" i="0" u="none" strike="noStrike">
                          <a:solidFill>
                            <a:srgbClr val="000000"/>
                          </a:solidFill>
                          <a:latin typeface="Times New Roman"/>
                        </a:rPr>
                        <a:t>7.5-12.5 lbs.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hMerge="1">
                  <a:txBody>
                    <a:bodyPr/>
                    <a:lstStyle/>
                    <a:p>
                      <a:endParaRPr lang="en-US"/>
                    </a:p>
                  </a:txBody>
                  <a:tcPr/>
                </a:tc>
                <a:tc rowSpan="4">
                  <a:txBody>
                    <a:bodyPr/>
                    <a:lstStyle/>
                    <a:p>
                      <a:pPr algn="ctr" fontAlgn="ctr"/>
                      <a:r>
                        <a:rPr lang="en-US" sz="900" b="1" i="0" u="none" strike="noStrike">
                          <a:solidFill>
                            <a:srgbClr val="000000"/>
                          </a:solidFill>
                          <a:latin typeface="Times New Roman"/>
                        </a:rPr>
                        <a:t>8ea</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4">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1931">
                <a:tc>
                  <a:txBody>
                    <a:bodyPr/>
                    <a:lstStyle/>
                    <a:p>
                      <a:pPr algn="ctr" fontAlgn="ctr"/>
                      <a:r>
                        <a:rPr lang="en-US" sz="900" b="1" i="0" u="none" strike="noStrike">
                          <a:solidFill>
                            <a:srgbClr val="000000"/>
                          </a:solidFill>
                          <a:latin typeface="Times New Roman"/>
                        </a:rPr>
                        <a:t>Front Raise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r>
              <a:tr h="161931">
                <a:tc>
                  <a:txBody>
                    <a:bodyPr/>
                    <a:lstStyle/>
                    <a:p>
                      <a:pPr algn="ctr" fontAlgn="ctr"/>
                      <a:r>
                        <a:rPr lang="en-US" sz="900" b="1" i="0" u="none" strike="noStrike">
                          <a:solidFill>
                            <a:srgbClr val="000000"/>
                          </a:solidFill>
                          <a:latin typeface="Times New Roman"/>
                        </a:rPr>
                        <a:t>Lateral Raise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r>
              <a:tr h="161931">
                <a:tc>
                  <a:txBody>
                    <a:bodyPr/>
                    <a:lstStyle/>
                    <a:p>
                      <a:pPr algn="ctr" fontAlgn="ctr"/>
                      <a:r>
                        <a:rPr lang="en-US" sz="900" b="1" i="0" u="none" strike="noStrike">
                          <a:solidFill>
                            <a:srgbClr val="000000"/>
                          </a:solidFill>
                          <a:latin typeface="Times New Roman"/>
                        </a:rPr>
                        <a:t>"T" Raise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r>
              <a:tr h="161931">
                <a:tc>
                  <a:txBody>
                    <a:bodyPr/>
                    <a:lstStyle/>
                    <a:p>
                      <a:pPr algn="ctr" fontAlgn="ctr"/>
                      <a:r>
                        <a:rPr lang="en-US" sz="900" b="1" i="0" u="none" strike="noStrike">
                          <a:solidFill>
                            <a:srgbClr val="000000"/>
                          </a:solidFill>
                          <a:latin typeface="Times New Roman"/>
                        </a:rPr>
                        <a:t>Inverted Row</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1" i="0"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endParaRPr lang="en-US" sz="900" b="1"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285" marR="5285" marT="5285" marB="0" anchor="ctr">
                    <a:lnL>
                      <a:noFill/>
                    </a:lnL>
                    <a:lnR>
                      <a:noFill/>
                    </a:lnR>
                    <a:lnT w="6350" cap="flat" cmpd="sng" algn="ctr">
                      <a:solidFill>
                        <a:srgbClr val="000000"/>
                      </a:solidFill>
                      <a:prstDash val="solid"/>
                      <a:round/>
                      <a:headEnd type="none" w="med" len="med"/>
                      <a:tailEnd type="none" w="med" len="med"/>
                    </a:lnT>
                    <a:lnB>
                      <a:noFill/>
                    </a:lnB>
                  </a:tcPr>
                </a:tc>
              </a:tr>
              <a:tr h="161931">
                <a:tc gridSpan="5">
                  <a:txBody>
                    <a:bodyPr/>
                    <a:lstStyle/>
                    <a:p>
                      <a:pPr algn="ctr" fontAlgn="ctr"/>
                      <a:r>
                        <a:rPr lang="en-US" sz="900" b="1" i="0" u="none" strike="noStrike" dirty="0">
                          <a:solidFill>
                            <a:srgbClr val="000000"/>
                          </a:solidFill>
                          <a:latin typeface="Tahoma"/>
                        </a:rPr>
                        <a:t>FRIDAY, JUNE </a:t>
                      </a:r>
                      <a:r>
                        <a:rPr lang="en-US" sz="900" b="1" i="0" u="none" strike="noStrike" dirty="0" smtClean="0">
                          <a:solidFill>
                            <a:srgbClr val="000000"/>
                          </a:solidFill>
                          <a:latin typeface="Tahoma"/>
                        </a:rPr>
                        <a:t>15</a:t>
                      </a:r>
                      <a:endParaRPr lang="en-US" sz="900" b="1" i="0" u="none" strike="noStrike" dirty="0">
                        <a:solidFill>
                          <a:srgbClr val="000000"/>
                        </a:solidFill>
                        <a:latin typeface="Tahoma"/>
                      </a:endParaRPr>
                    </a:p>
                  </a:txBody>
                  <a:tcPr marL="5285" marR="5285" marT="528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4974">
                <a:tc>
                  <a:txBody>
                    <a:bodyPr/>
                    <a:lstStyle/>
                    <a:p>
                      <a:pPr algn="ctr" fontAlgn="ctr"/>
                      <a:r>
                        <a:rPr lang="en-US" sz="900" b="1" i="0" u="none" strike="noStrike">
                          <a:solidFill>
                            <a:srgbClr val="FFFFFF"/>
                          </a:solidFill>
                          <a:latin typeface="Times New Roman"/>
                        </a:rPr>
                        <a:t>EXERCISE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61931">
                <a:tc>
                  <a:txBody>
                    <a:bodyPr/>
                    <a:lstStyle/>
                    <a:p>
                      <a:pPr algn="ctr" fontAlgn="ctr"/>
                      <a:r>
                        <a:rPr lang="en-US" sz="900" b="0" i="1" u="none" strike="noStrike">
                          <a:solidFill>
                            <a:srgbClr val="000000"/>
                          </a:solidFill>
                          <a:latin typeface="Times New Roman"/>
                        </a:rPr>
                        <a:t>Core/Stability Work</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One Arm DB Power Pull</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3-70%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Back Squat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5-70%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4 - 82.5%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8277">
                <a:tc>
                  <a:txBody>
                    <a:bodyPr/>
                    <a:lstStyle/>
                    <a:p>
                      <a:pPr algn="ctr" fontAlgn="ctr"/>
                      <a:r>
                        <a:rPr lang="en-US" sz="900" b="0" i="1" u="none" strike="noStrike">
                          <a:solidFill>
                            <a:srgbClr val="000000"/>
                          </a:solidFill>
                          <a:latin typeface="Times New Roman"/>
                        </a:rPr>
                        <a:t>Alt. DB Shoulder Press: single, single, double = 1 rep</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5-70%</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4 - 82.5%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Seated Row</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4 - 82.5%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Forward Lunge: 30% of back squat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4ea - 35%</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1931">
                <a:tc>
                  <a:txBody>
                    <a:bodyPr/>
                    <a:lstStyle/>
                    <a:p>
                      <a:pPr algn="ctr" fontAlgn="ctr"/>
                      <a:r>
                        <a:rPr lang="en-US" sz="900" b="0" i="1" u="none" strike="noStrike">
                          <a:solidFill>
                            <a:srgbClr val="000000"/>
                          </a:solidFill>
                          <a:latin typeface="Times New Roman"/>
                        </a:rPr>
                        <a:t>DB Pullover</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15-30 lbs.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8</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81200" y="304794"/>
          <a:ext cx="5181600" cy="6248406"/>
        </p:xfrm>
        <a:graphic>
          <a:graphicData uri="http://schemas.openxmlformats.org/drawingml/2006/table">
            <a:tbl>
              <a:tblPr/>
              <a:tblGrid>
                <a:gridCol w="2711518"/>
                <a:gridCol w="566447"/>
                <a:gridCol w="520017"/>
                <a:gridCol w="872886"/>
                <a:gridCol w="510732"/>
              </a:tblGrid>
              <a:tr h="384661">
                <a:tc gridSpan="5">
                  <a:txBody>
                    <a:bodyPr/>
                    <a:lstStyle/>
                    <a:p>
                      <a:pPr algn="ctr" fontAlgn="ctr"/>
                      <a:r>
                        <a:rPr lang="en-US" sz="900" b="1" i="0" u="none" strike="noStrike" dirty="0">
                          <a:solidFill>
                            <a:srgbClr val="000000"/>
                          </a:solidFill>
                          <a:latin typeface="CCSU"/>
                        </a:rPr>
                        <a:t>VOLLEYBALL</a:t>
                      </a:r>
                    </a:p>
                  </a:txBody>
                  <a:tcPr marL="6102" marR="6102" marT="610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7021">
                <a:tc gridSpan="5">
                  <a:txBody>
                    <a:bodyPr/>
                    <a:lstStyle/>
                    <a:p>
                      <a:pPr algn="ctr" fontAlgn="ctr"/>
                      <a:r>
                        <a:rPr lang="en-US" sz="900" b="1" i="0" u="sng" strike="noStrike">
                          <a:solidFill>
                            <a:srgbClr val="000000"/>
                          </a:solidFill>
                          <a:latin typeface="CCSU"/>
                        </a:rPr>
                        <a:t>Week 4: RECOVERY WEEK, NO EXTRA REPS</a:t>
                      </a:r>
                    </a:p>
                  </a:txBody>
                  <a:tcPr marL="6102" marR="6102" marT="610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7021">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a:noFill/>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a:noFill/>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a:noFill/>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a:noFill/>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a:noFill/>
                    </a:lnT>
                    <a:lnB>
                      <a:noFill/>
                    </a:lnB>
                  </a:tcPr>
                </a:tc>
              </a:tr>
              <a:tr h="187640">
                <a:tc gridSpan="5">
                  <a:txBody>
                    <a:bodyPr/>
                    <a:lstStyle/>
                    <a:p>
                      <a:pPr algn="ctr" fontAlgn="ctr"/>
                      <a:r>
                        <a:rPr lang="en-US" sz="900" b="1" i="1" u="none" strike="noStrike" dirty="0">
                          <a:solidFill>
                            <a:srgbClr val="000000"/>
                          </a:solidFill>
                          <a:latin typeface="Tahoma"/>
                        </a:rPr>
                        <a:t>MONDAY, JUNE </a:t>
                      </a:r>
                      <a:r>
                        <a:rPr lang="en-US" sz="900" b="1" i="1" u="none" strike="noStrike" dirty="0" smtClean="0">
                          <a:solidFill>
                            <a:srgbClr val="000000"/>
                          </a:solidFill>
                          <a:latin typeface="Tahoma"/>
                        </a:rPr>
                        <a:t>18</a:t>
                      </a:r>
                      <a:endParaRPr lang="en-US" sz="900" b="1" i="1" u="none" strike="noStrike" dirty="0">
                        <a:solidFill>
                          <a:srgbClr val="000000"/>
                        </a:solidFill>
                        <a:latin typeface="Tahoma"/>
                      </a:endParaRPr>
                    </a:p>
                  </a:txBody>
                  <a:tcPr marL="6102" marR="6102" marT="610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7021">
                <a:tc>
                  <a:txBody>
                    <a:bodyPr/>
                    <a:lstStyle/>
                    <a:p>
                      <a:pPr algn="ctr" fontAlgn="ctr"/>
                      <a:r>
                        <a:rPr lang="en-US" sz="900" b="0" i="1" u="none" strike="noStrike">
                          <a:solidFill>
                            <a:srgbClr val="FFFFFF"/>
                          </a:solidFill>
                          <a:latin typeface="Times New Roman"/>
                        </a:rPr>
                        <a:t>EXERCISE</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WORK SET</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SETS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87640">
                <a:tc>
                  <a:txBody>
                    <a:bodyPr/>
                    <a:lstStyle/>
                    <a:p>
                      <a:pPr algn="ctr" fontAlgn="ctr"/>
                      <a:r>
                        <a:rPr lang="en-US" sz="900" b="0" i="1" u="none" strike="noStrike">
                          <a:solidFill>
                            <a:srgbClr val="000000"/>
                          </a:solidFill>
                          <a:latin typeface="Times New Roman"/>
                        </a:rPr>
                        <a:t>Core/Stability Work</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One Arm DB Snatch</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3-50%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4 - 70%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Back Squat</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5-50%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5-60%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4 - 72.5%</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7640">
                <a:tc>
                  <a:txBody>
                    <a:bodyPr/>
                    <a:lstStyle/>
                    <a:p>
                      <a:pPr algn="ctr" fontAlgn="ctr"/>
                      <a:r>
                        <a:rPr lang="en-US" sz="900" b="0" i="1" u="none" strike="noStrike">
                          <a:solidFill>
                            <a:srgbClr val="000000"/>
                          </a:solidFill>
                          <a:latin typeface="Times New Roman"/>
                        </a:rPr>
                        <a:t>Squat Jump</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4</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7640">
                <a:tc>
                  <a:txBody>
                    <a:bodyPr/>
                    <a:lstStyle/>
                    <a:p>
                      <a:pPr algn="ctr" fontAlgn="ctr"/>
                      <a:r>
                        <a:rPr lang="en-US" sz="900" b="0" i="1" u="none" strike="noStrike">
                          <a:solidFill>
                            <a:srgbClr val="000000"/>
                          </a:solidFill>
                          <a:latin typeface="Times New Roman"/>
                        </a:rPr>
                        <a:t>DB Side Lunge</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1/4 BW</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4ea</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One Arm DB RDL</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25-50 lbs.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4ea</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DB Cuban Press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2.5-5 lbs.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10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r>
              <a:tr h="187640">
                <a:tc gridSpan="5">
                  <a:txBody>
                    <a:bodyPr/>
                    <a:lstStyle/>
                    <a:p>
                      <a:pPr algn="ctr" fontAlgn="ctr"/>
                      <a:r>
                        <a:rPr lang="en-US" sz="900" b="1" i="1" u="none" strike="noStrike" dirty="0">
                          <a:solidFill>
                            <a:srgbClr val="000000"/>
                          </a:solidFill>
                          <a:latin typeface="Tahoma"/>
                        </a:rPr>
                        <a:t>WEDNESDAY, JUNE </a:t>
                      </a:r>
                      <a:r>
                        <a:rPr lang="en-US" sz="900" b="1" i="1" u="none" strike="noStrike" dirty="0" smtClean="0">
                          <a:solidFill>
                            <a:srgbClr val="000000"/>
                          </a:solidFill>
                          <a:latin typeface="Tahoma"/>
                        </a:rPr>
                        <a:t>20</a:t>
                      </a:r>
                      <a:endParaRPr lang="en-US" sz="900" b="1" i="1" u="none" strike="noStrike" dirty="0">
                        <a:solidFill>
                          <a:srgbClr val="000000"/>
                        </a:solidFill>
                        <a:latin typeface="Tahoma"/>
                      </a:endParaRPr>
                    </a:p>
                  </a:txBody>
                  <a:tcPr marL="6102" marR="6102" marT="610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7021">
                <a:tc>
                  <a:txBody>
                    <a:bodyPr/>
                    <a:lstStyle/>
                    <a:p>
                      <a:pPr algn="ctr" fontAlgn="ctr"/>
                      <a:r>
                        <a:rPr lang="en-US" sz="900" b="0" i="1" u="none" strike="noStrike">
                          <a:solidFill>
                            <a:srgbClr val="FFFFFF"/>
                          </a:solidFill>
                          <a:latin typeface="Times New Roman"/>
                        </a:rPr>
                        <a:t>EXERCISE</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WORK SET</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SETS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87640">
                <a:tc>
                  <a:txBody>
                    <a:bodyPr/>
                    <a:lstStyle/>
                    <a:p>
                      <a:pPr algn="ctr" fontAlgn="ctr"/>
                      <a:r>
                        <a:rPr lang="en-US" sz="900" b="0" i="1" u="none" strike="noStrike">
                          <a:solidFill>
                            <a:srgbClr val="000000"/>
                          </a:solidFill>
                          <a:latin typeface="Times New Roman"/>
                        </a:rPr>
                        <a:t>Core/Stability Work</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Power Pull (clean grip): use clean max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3-50%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4 - 70%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Shoulder Press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4 - 72.5%</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Pull Ups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8+</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Push Ups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8+</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One Arm DB Row: use seated row max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4ea - 72.5%</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"Y" Raises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2.5-5 lbs.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10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102" marR="6102" marT="6102" marB="0" anchor="ctr">
                    <a:lnL>
                      <a:noFill/>
                    </a:lnL>
                    <a:lnR>
                      <a:noFill/>
                    </a:lnR>
                    <a:lnT w="6350" cap="flat" cmpd="sng" algn="ctr">
                      <a:solidFill>
                        <a:srgbClr val="000000"/>
                      </a:solidFill>
                      <a:prstDash val="solid"/>
                      <a:round/>
                      <a:headEnd type="none" w="med" len="med"/>
                      <a:tailEnd type="none" w="med" len="med"/>
                    </a:lnT>
                    <a:lnB>
                      <a:noFill/>
                    </a:lnB>
                  </a:tcPr>
                </a:tc>
              </a:tr>
              <a:tr h="187640">
                <a:tc gridSpan="5">
                  <a:txBody>
                    <a:bodyPr/>
                    <a:lstStyle/>
                    <a:p>
                      <a:pPr algn="ctr" fontAlgn="ctr"/>
                      <a:r>
                        <a:rPr lang="en-US" sz="900" b="1" i="1" u="none" strike="noStrike" dirty="0">
                          <a:solidFill>
                            <a:srgbClr val="000000"/>
                          </a:solidFill>
                          <a:latin typeface="Tahoma"/>
                        </a:rPr>
                        <a:t>FRIDAY, JUNE </a:t>
                      </a:r>
                      <a:r>
                        <a:rPr lang="en-US" sz="900" b="1" i="1" u="none" strike="noStrike" dirty="0" smtClean="0">
                          <a:solidFill>
                            <a:srgbClr val="000000"/>
                          </a:solidFill>
                          <a:latin typeface="Tahoma"/>
                        </a:rPr>
                        <a:t>22</a:t>
                      </a:r>
                      <a:endParaRPr lang="en-US" sz="900" b="1" i="1" u="none" strike="noStrike" dirty="0">
                        <a:solidFill>
                          <a:srgbClr val="000000"/>
                        </a:solidFill>
                        <a:latin typeface="Tahoma"/>
                      </a:endParaRPr>
                    </a:p>
                  </a:txBody>
                  <a:tcPr marL="6102" marR="6102" marT="610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7021">
                <a:tc>
                  <a:txBody>
                    <a:bodyPr/>
                    <a:lstStyle/>
                    <a:p>
                      <a:pPr algn="ctr" fontAlgn="ctr"/>
                      <a:r>
                        <a:rPr lang="en-US" sz="900" b="0" i="1" u="none" strike="noStrike">
                          <a:solidFill>
                            <a:srgbClr val="FFFFFF"/>
                          </a:solidFill>
                          <a:latin typeface="Times New Roman"/>
                        </a:rPr>
                        <a:t>EXERCISE</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WORK SET</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SETS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87640">
                <a:tc>
                  <a:txBody>
                    <a:bodyPr/>
                    <a:lstStyle/>
                    <a:p>
                      <a:pPr algn="ctr" fontAlgn="ctr"/>
                      <a:r>
                        <a:rPr lang="en-US" sz="900" b="0" i="1" u="none" strike="noStrike">
                          <a:solidFill>
                            <a:srgbClr val="000000"/>
                          </a:solidFill>
                          <a:latin typeface="Times New Roman"/>
                        </a:rPr>
                        <a:t>Core/Stability Work</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Jump Shrug (clean grip): use clean max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3-50%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4 - 70%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dirty="0" smtClean="0">
                          <a:solidFill>
                            <a:srgbClr val="000000"/>
                          </a:solidFill>
                          <a:latin typeface="Times New Roman"/>
                        </a:rPr>
                        <a:t>Sumo </a:t>
                      </a:r>
                      <a:r>
                        <a:rPr lang="en-US" sz="900" b="0" i="1" u="none" strike="noStrike" dirty="0" err="1" smtClean="0">
                          <a:solidFill>
                            <a:srgbClr val="000000"/>
                          </a:solidFill>
                          <a:latin typeface="Times New Roman"/>
                        </a:rPr>
                        <a:t>Deadlift</a:t>
                      </a:r>
                      <a:endParaRPr lang="en-US" sz="900" b="0" i="1" u="none" strike="noStrike" dirty="0">
                        <a:solidFill>
                          <a:srgbClr val="000000"/>
                        </a:solidFill>
                        <a:latin typeface="Times New Roman"/>
                      </a:endParaRP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4 - 72.5%</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Bench Press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4 - 72.5%</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DB Pullover</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20-40 lbs.</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4</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Step Ups: 20% of back squat</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4ea - 20%</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640">
                <a:tc>
                  <a:txBody>
                    <a:bodyPr/>
                    <a:lstStyle/>
                    <a:p>
                      <a:pPr algn="ctr" fontAlgn="ctr"/>
                      <a:r>
                        <a:rPr lang="en-US" sz="900" b="0" i="1" u="none" strike="noStrike">
                          <a:solidFill>
                            <a:srgbClr val="000000"/>
                          </a:solidFill>
                          <a:latin typeface="Times New Roman"/>
                        </a:rPr>
                        <a:t>Marching Glute Bridge</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8</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6102" marR="6102" marT="61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057398" y="228595"/>
          <a:ext cx="5029203" cy="6400806"/>
        </p:xfrm>
        <a:graphic>
          <a:graphicData uri="http://schemas.openxmlformats.org/drawingml/2006/table">
            <a:tbl>
              <a:tblPr/>
              <a:tblGrid>
                <a:gridCol w="2689836"/>
                <a:gridCol w="630840"/>
                <a:gridCol w="551986"/>
                <a:gridCol w="771028"/>
                <a:gridCol w="385513"/>
              </a:tblGrid>
              <a:tr h="352696">
                <a:tc gridSpan="5">
                  <a:txBody>
                    <a:bodyPr/>
                    <a:lstStyle/>
                    <a:p>
                      <a:pPr algn="ctr" fontAlgn="ctr"/>
                      <a:r>
                        <a:rPr lang="en-US" sz="900" b="1" i="0" u="none" strike="noStrike" dirty="0">
                          <a:solidFill>
                            <a:srgbClr val="000000"/>
                          </a:solidFill>
                          <a:latin typeface="CCSU"/>
                        </a:rPr>
                        <a:t>VOLLEYBALL</a:t>
                      </a:r>
                    </a:p>
                  </a:txBody>
                  <a:tcPr marL="5575" marR="5575" marT="557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2047">
                <a:tc gridSpan="5">
                  <a:txBody>
                    <a:bodyPr/>
                    <a:lstStyle/>
                    <a:p>
                      <a:pPr algn="ctr" fontAlgn="ctr"/>
                      <a:r>
                        <a:rPr lang="en-US" sz="900" b="1" i="0" u="none" strike="noStrike">
                          <a:solidFill>
                            <a:srgbClr val="000000"/>
                          </a:solidFill>
                          <a:latin typeface="CCSU"/>
                        </a:rPr>
                        <a:t>Week 5</a:t>
                      </a:r>
                    </a:p>
                  </a:txBody>
                  <a:tcPr marL="5575" marR="5575" marT="557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7286">
                <a:tc>
                  <a:txBody>
                    <a:bodyPr/>
                    <a:lstStyle/>
                    <a:p>
                      <a:pPr algn="ctr" fontAlgn="ctr"/>
                      <a:endParaRPr lang="en-US" sz="900" b="1"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r>
              <a:tr h="172047">
                <a:tc gridSpan="5">
                  <a:txBody>
                    <a:bodyPr/>
                    <a:lstStyle/>
                    <a:p>
                      <a:pPr algn="ctr" fontAlgn="ctr"/>
                      <a:r>
                        <a:rPr lang="en-US" sz="900" b="1" i="0" u="none" strike="noStrike" dirty="0">
                          <a:solidFill>
                            <a:srgbClr val="000000"/>
                          </a:solidFill>
                          <a:latin typeface="Tahoma"/>
                        </a:rPr>
                        <a:t>MONDAY, JUNE </a:t>
                      </a:r>
                      <a:r>
                        <a:rPr lang="en-US" sz="900" b="1" i="0" u="none" strike="noStrike" dirty="0" smtClean="0">
                          <a:solidFill>
                            <a:srgbClr val="000000"/>
                          </a:solidFill>
                          <a:latin typeface="Tahoma"/>
                        </a:rPr>
                        <a:t>25</a:t>
                      </a:r>
                      <a:endParaRPr lang="en-US" sz="900" b="1" i="0" u="none" strike="noStrike" dirty="0">
                        <a:solidFill>
                          <a:srgbClr val="000000"/>
                        </a:solidFill>
                        <a:latin typeface="Tahoma"/>
                      </a:endParaRPr>
                    </a:p>
                  </a:txBody>
                  <a:tcPr marL="5575" marR="5575" marT="557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8933">
                <a:tc>
                  <a:txBody>
                    <a:bodyPr/>
                    <a:lstStyle/>
                    <a:p>
                      <a:pPr algn="ctr" fontAlgn="ctr"/>
                      <a:r>
                        <a:rPr lang="en-US" sz="900" b="1" i="0" u="none" strike="noStrike">
                          <a:solidFill>
                            <a:srgbClr val="FFFFFF"/>
                          </a:solidFill>
                          <a:latin typeface="Times New Roman"/>
                        </a:rPr>
                        <a:t>EXERCISE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72047">
                <a:tc>
                  <a:txBody>
                    <a:bodyPr/>
                    <a:lstStyle/>
                    <a:p>
                      <a:pPr algn="ctr" fontAlgn="ctr"/>
                      <a:r>
                        <a:rPr lang="en-US" sz="900" b="1" i="0" u="none" strike="noStrike">
                          <a:solidFill>
                            <a:srgbClr val="000000"/>
                          </a:solidFill>
                          <a:latin typeface="Times New Roman"/>
                        </a:rPr>
                        <a:t>Core/Stability Work</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1" i="0" u="none" strike="noStrike">
                          <a:solidFill>
                            <a:srgbClr val="000000"/>
                          </a:solidFill>
                          <a:latin typeface="Times New Roman"/>
                        </a:rPr>
                        <a:t>Power Pull</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5 - 87.5%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1" i="0" u="none" strike="noStrike">
                          <a:solidFill>
                            <a:srgbClr val="000000"/>
                          </a:solidFill>
                          <a:latin typeface="Times New Roman"/>
                        </a:rPr>
                        <a:t>Front Squat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5-55%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10 - 75%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72047">
                <a:tc>
                  <a:txBody>
                    <a:bodyPr/>
                    <a:lstStyle/>
                    <a:p>
                      <a:pPr algn="ctr" fontAlgn="ctr"/>
                      <a:r>
                        <a:rPr lang="en-US" sz="900" b="1" i="0" u="none" strike="noStrike">
                          <a:solidFill>
                            <a:srgbClr val="000000"/>
                          </a:solidFill>
                          <a:latin typeface="Times New Roman"/>
                        </a:rPr>
                        <a:t>One Leg Hop</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5ea</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72047">
                <a:tc>
                  <a:txBody>
                    <a:bodyPr/>
                    <a:lstStyle/>
                    <a:p>
                      <a:pPr algn="ctr" fontAlgn="ctr"/>
                      <a:r>
                        <a:rPr lang="en-US" sz="900" b="1" i="0" u="none" strike="noStrike">
                          <a:solidFill>
                            <a:srgbClr val="000000"/>
                          </a:solidFill>
                          <a:latin typeface="Times New Roman"/>
                        </a:rPr>
                        <a:t>RDL: use clean max</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1" i="0" u="none" strike="noStrike">
                          <a:solidFill>
                            <a:srgbClr val="000000"/>
                          </a:solidFill>
                          <a:latin typeface="Times New Roman"/>
                        </a:rPr>
                        <a:t>Overhead Forward Lunge: use 25 lb. plate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10ea - 25 lbs.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1" i="0" u="none" strike="noStrike">
                          <a:solidFill>
                            <a:srgbClr val="000000"/>
                          </a:solidFill>
                          <a:latin typeface="Times New Roman"/>
                        </a:rPr>
                        <a:t>Plate Raise Combo</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r>
              <a:tr h="172047">
                <a:tc gridSpan="5">
                  <a:txBody>
                    <a:bodyPr/>
                    <a:lstStyle/>
                    <a:p>
                      <a:pPr algn="ctr" fontAlgn="ctr"/>
                      <a:r>
                        <a:rPr lang="en-US" sz="900" b="1" i="0" u="none" strike="noStrike" dirty="0">
                          <a:solidFill>
                            <a:srgbClr val="000000"/>
                          </a:solidFill>
                          <a:latin typeface="Tahoma"/>
                        </a:rPr>
                        <a:t>WEDNESDAY, JUNE </a:t>
                      </a:r>
                      <a:r>
                        <a:rPr lang="en-US" sz="900" b="1" i="0" u="none" strike="noStrike" dirty="0" smtClean="0">
                          <a:solidFill>
                            <a:srgbClr val="000000"/>
                          </a:solidFill>
                          <a:latin typeface="Tahoma"/>
                        </a:rPr>
                        <a:t>27</a:t>
                      </a:r>
                      <a:endParaRPr lang="en-US" sz="900" b="1" i="0" u="none" strike="noStrike" dirty="0">
                        <a:solidFill>
                          <a:srgbClr val="000000"/>
                        </a:solidFill>
                        <a:latin typeface="Tahoma"/>
                      </a:endParaRPr>
                    </a:p>
                  </a:txBody>
                  <a:tcPr marL="5575" marR="5575" marT="557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8933">
                <a:tc>
                  <a:txBody>
                    <a:bodyPr/>
                    <a:lstStyle/>
                    <a:p>
                      <a:pPr algn="ctr" fontAlgn="ctr"/>
                      <a:r>
                        <a:rPr lang="en-US" sz="900" b="1" i="0" u="none" strike="noStrike">
                          <a:solidFill>
                            <a:srgbClr val="FFFFFF"/>
                          </a:solidFill>
                          <a:latin typeface="Times New Roman"/>
                        </a:rPr>
                        <a:t>EXERCISE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72047">
                <a:tc>
                  <a:txBody>
                    <a:bodyPr/>
                    <a:lstStyle/>
                    <a:p>
                      <a:pPr algn="ctr" fontAlgn="ctr"/>
                      <a:r>
                        <a:rPr lang="en-US" sz="900" b="1" i="0" u="none" strike="noStrike">
                          <a:solidFill>
                            <a:srgbClr val="000000"/>
                          </a:solidFill>
                          <a:latin typeface="Times New Roman"/>
                        </a:rPr>
                        <a:t>Core/Stability Work</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1" i="0" u="none" strike="noStrike">
                          <a:solidFill>
                            <a:srgbClr val="000000"/>
                          </a:solidFill>
                          <a:latin typeface="Times New Roman"/>
                        </a:rPr>
                        <a:t>Jump Shrug</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5 - 87.5%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0803">
                <a:tc>
                  <a:txBody>
                    <a:bodyPr/>
                    <a:lstStyle/>
                    <a:p>
                      <a:pPr algn="ctr" fontAlgn="ctr"/>
                      <a:r>
                        <a:rPr lang="en-US" sz="900" b="1" i="0" u="none" strike="noStrike">
                          <a:solidFill>
                            <a:srgbClr val="000000"/>
                          </a:solidFill>
                          <a:latin typeface="Times New Roman"/>
                        </a:rPr>
                        <a:t>Alt. DB Shoulder Press: single, single, double = 1 rep</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5-55%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10 - 75%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1" i="0" u="none" strike="noStrike">
                          <a:solidFill>
                            <a:srgbClr val="000000"/>
                          </a:solidFill>
                          <a:latin typeface="Times New Roman"/>
                        </a:rPr>
                        <a:t>Pull Ups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gridSpan="2">
                  <a:txBody>
                    <a:bodyPr/>
                    <a:lstStyle/>
                    <a:p>
                      <a:pPr algn="ctr" fontAlgn="ctr"/>
                      <a:r>
                        <a:rPr lang="en-US" sz="900" b="1" i="0" u="sng" strike="noStrike">
                          <a:solidFill>
                            <a:srgbClr val="000000"/>
                          </a:solidFill>
                          <a:latin typeface="Times New Roman"/>
                        </a:rPr>
                        <a:t>SUPERSET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hMerge="1">
                  <a:txBody>
                    <a:bodyPr/>
                    <a:lstStyle/>
                    <a:p>
                      <a:endParaRPr lang="en-US"/>
                    </a:p>
                  </a:txBody>
                  <a:tcPr/>
                </a:tc>
                <a:tc>
                  <a:txBody>
                    <a:bodyPr/>
                    <a:lstStyle/>
                    <a:p>
                      <a:pPr algn="ctr" fontAlgn="ctr"/>
                      <a:r>
                        <a:rPr lang="en-US" sz="900" b="1" i="0" u="none" strike="noStrike">
                          <a:solidFill>
                            <a:srgbClr val="000000"/>
                          </a:solidFill>
                          <a:latin typeface="Times New Roman"/>
                        </a:rPr>
                        <a:t>10+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72047">
                <a:tc>
                  <a:txBody>
                    <a:bodyPr/>
                    <a:lstStyle/>
                    <a:p>
                      <a:pPr algn="ctr" fontAlgn="ctr"/>
                      <a:r>
                        <a:rPr lang="en-US" sz="900" b="1" i="0" u="none" strike="noStrike">
                          <a:solidFill>
                            <a:srgbClr val="000000"/>
                          </a:solidFill>
                          <a:latin typeface="Times New Roman"/>
                        </a:rPr>
                        <a:t>V-grip Lat Pulldown</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a:txBody>
                    <a:bodyPr/>
                    <a:lstStyle/>
                    <a:p>
                      <a:pPr algn="ctr" fontAlgn="ctr"/>
                      <a:r>
                        <a:rPr lang="en-US" sz="900" b="1" i="0" u="none" strike="noStrike">
                          <a:solidFill>
                            <a:srgbClr val="000000"/>
                          </a:solidFill>
                          <a:latin typeface="Times New Roman"/>
                        </a:rPr>
                        <a:t>10 - 75%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72047">
                <a:tc>
                  <a:txBody>
                    <a:bodyPr/>
                    <a:lstStyle/>
                    <a:p>
                      <a:pPr algn="ctr" fontAlgn="ctr"/>
                      <a:r>
                        <a:rPr lang="en-US" sz="900" b="1" i="0" u="none" strike="noStrike">
                          <a:solidFill>
                            <a:srgbClr val="000000"/>
                          </a:solidFill>
                          <a:latin typeface="Times New Roman"/>
                        </a:rPr>
                        <a:t>DB Bench Press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10 - 75%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1" i="0" u="none" strike="noStrike">
                          <a:solidFill>
                            <a:srgbClr val="000000"/>
                          </a:solidFill>
                          <a:latin typeface="Times New Roman"/>
                        </a:rPr>
                        <a:t>Band Internal/External Rotation</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10ea</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r>
              <a:tr h="172047">
                <a:tc gridSpan="5">
                  <a:txBody>
                    <a:bodyPr/>
                    <a:lstStyle/>
                    <a:p>
                      <a:pPr algn="ctr" fontAlgn="ctr"/>
                      <a:r>
                        <a:rPr lang="en-US" sz="900" b="1" i="0" u="none" strike="noStrike" dirty="0">
                          <a:solidFill>
                            <a:srgbClr val="000000"/>
                          </a:solidFill>
                          <a:latin typeface="Tahoma"/>
                        </a:rPr>
                        <a:t>FRIDAY, </a:t>
                      </a:r>
                      <a:r>
                        <a:rPr lang="en-US" sz="900" b="1" i="0" u="none" strike="noStrike" dirty="0" smtClean="0">
                          <a:solidFill>
                            <a:srgbClr val="000000"/>
                          </a:solidFill>
                          <a:latin typeface="Tahoma"/>
                        </a:rPr>
                        <a:t>JUNE</a:t>
                      </a:r>
                      <a:r>
                        <a:rPr lang="en-US" sz="900" b="1" i="0" u="none" strike="noStrike" baseline="0" dirty="0" smtClean="0">
                          <a:solidFill>
                            <a:srgbClr val="000000"/>
                          </a:solidFill>
                          <a:latin typeface="Tahoma"/>
                        </a:rPr>
                        <a:t> 29</a:t>
                      </a:r>
                      <a:endParaRPr lang="en-US" sz="900" b="1" i="0" u="none" strike="noStrike" dirty="0">
                        <a:solidFill>
                          <a:srgbClr val="000000"/>
                        </a:solidFill>
                        <a:latin typeface="Tahoma"/>
                      </a:endParaRPr>
                    </a:p>
                  </a:txBody>
                  <a:tcPr marL="5575" marR="5575" marT="557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8933">
                <a:tc>
                  <a:txBody>
                    <a:bodyPr/>
                    <a:lstStyle/>
                    <a:p>
                      <a:pPr algn="ctr" fontAlgn="ctr"/>
                      <a:r>
                        <a:rPr lang="en-US" sz="900" b="1" i="0" u="none" strike="noStrike">
                          <a:solidFill>
                            <a:srgbClr val="FFFFFF"/>
                          </a:solidFill>
                          <a:latin typeface="Times New Roman"/>
                        </a:rPr>
                        <a:t>EXERCISE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72047">
                <a:tc>
                  <a:txBody>
                    <a:bodyPr/>
                    <a:lstStyle/>
                    <a:p>
                      <a:pPr algn="ctr" fontAlgn="ctr"/>
                      <a:r>
                        <a:rPr lang="en-US" sz="900" b="0" i="1" u="none" strike="noStrike">
                          <a:solidFill>
                            <a:srgbClr val="000000"/>
                          </a:solidFill>
                          <a:latin typeface="Times New Roman"/>
                        </a:rPr>
                        <a:t>Core/Stability Work</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0" i="1" u="none" strike="noStrike">
                          <a:solidFill>
                            <a:srgbClr val="000000"/>
                          </a:solidFill>
                          <a:latin typeface="Times New Roman"/>
                        </a:rPr>
                        <a:t>DB Clean</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5 - 77.5%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0" i="1" u="none" strike="noStrike">
                          <a:solidFill>
                            <a:srgbClr val="000000"/>
                          </a:solidFill>
                          <a:latin typeface="Times New Roman"/>
                        </a:rPr>
                        <a:t>Back Squat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5 - 77.5%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0" i="1" u="none" strike="noStrike">
                          <a:solidFill>
                            <a:srgbClr val="000000"/>
                          </a:solidFill>
                          <a:latin typeface="Times New Roman"/>
                        </a:rPr>
                        <a:t>Push Ups: on Medicine Ball</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10+ea</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0" i="1" u="none" strike="noStrike">
                          <a:solidFill>
                            <a:srgbClr val="000000"/>
                          </a:solidFill>
                          <a:latin typeface="Times New Roman"/>
                        </a:rPr>
                        <a:t>Seated Row</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5 - 77.5%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0" i="1" u="none" strike="noStrike">
                          <a:solidFill>
                            <a:srgbClr val="000000"/>
                          </a:solidFill>
                          <a:latin typeface="Times New Roman"/>
                        </a:rPr>
                        <a:t>Good Morning</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10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2047">
                <a:tc>
                  <a:txBody>
                    <a:bodyPr/>
                    <a:lstStyle/>
                    <a:p>
                      <a:pPr algn="ctr" fontAlgn="ctr"/>
                      <a:r>
                        <a:rPr lang="en-US" sz="900" b="0" i="1" u="none" strike="noStrike">
                          <a:solidFill>
                            <a:srgbClr val="000000"/>
                          </a:solidFill>
                          <a:latin typeface="Times New Roman"/>
                        </a:rPr>
                        <a:t>Backwards Lunge: 25% of back squat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5ea - 25%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981201" y="228587"/>
          <a:ext cx="5181599" cy="6400813"/>
        </p:xfrm>
        <a:graphic>
          <a:graphicData uri="http://schemas.openxmlformats.org/drawingml/2006/table">
            <a:tbl>
              <a:tblPr/>
              <a:tblGrid>
                <a:gridCol w="2754901"/>
                <a:gridCol w="556947"/>
                <a:gridCol w="556947"/>
                <a:gridCol w="875203"/>
                <a:gridCol w="437601"/>
              </a:tblGrid>
              <a:tr h="362741">
                <a:tc gridSpan="5">
                  <a:txBody>
                    <a:bodyPr/>
                    <a:lstStyle/>
                    <a:p>
                      <a:pPr algn="ctr" fontAlgn="ctr"/>
                      <a:r>
                        <a:rPr lang="en-US" sz="900" b="1" i="0" u="none" strike="noStrike" dirty="0">
                          <a:solidFill>
                            <a:srgbClr val="000000"/>
                          </a:solidFill>
                          <a:latin typeface="CCSU"/>
                        </a:rPr>
                        <a:t>VOLLEYBALL</a:t>
                      </a:r>
                    </a:p>
                  </a:txBody>
                  <a:tcPr marL="5629" marR="5629" marT="5629"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6947">
                <a:tc gridSpan="5">
                  <a:txBody>
                    <a:bodyPr/>
                    <a:lstStyle/>
                    <a:p>
                      <a:pPr algn="ctr" fontAlgn="ctr"/>
                      <a:r>
                        <a:rPr lang="en-US" sz="900" b="1" i="0" u="none" strike="noStrike">
                          <a:solidFill>
                            <a:srgbClr val="000000"/>
                          </a:solidFill>
                          <a:latin typeface="CCSU"/>
                        </a:rPr>
                        <a:t>Week 6</a:t>
                      </a:r>
                    </a:p>
                  </a:txBody>
                  <a:tcPr marL="5629" marR="5629" marT="5629"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2344">
                <a:tc>
                  <a:txBody>
                    <a:bodyPr/>
                    <a:lstStyle/>
                    <a:p>
                      <a:pPr algn="ctr" fontAlgn="ctr"/>
                      <a:endParaRPr lang="en-US" sz="900" b="1" i="0" u="none" strike="noStrike">
                        <a:solidFill>
                          <a:srgbClr val="000000"/>
                        </a:solidFill>
                        <a:latin typeface="Times New Roman"/>
                      </a:endParaRPr>
                    </a:p>
                  </a:txBody>
                  <a:tcPr marL="5629" marR="5629" marT="5629"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a:noFill/>
                    </a:lnT>
                    <a:lnB>
                      <a:noFill/>
                    </a:lnB>
                  </a:tcPr>
                </a:tc>
              </a:tr>
              <a:tr h="176947">
                <a:tc gridSpan="5">
                  <a:txBody>
                    <a:bodyPr/>
                    <a:lstStyle/>
                    <a:p>
                      <a:pPr algn="ctr" fontAlgn="ctr"/>
                      <a:r>
                        <a:rPr lang="en-US" sz="900" b="1" i="0" u="none" strike="noStrike" dirty="0">
                          <a:solidFill>
                            <a:srgbClr val="000000"/>
                          </a:solidFill>
                          <a:latin typeface="Tahoma"/>
                        </a:rPr>
                        <a:t>MONDAY, </a:t>
                      </a:r>
                      <a:r>
                        <a:rPr lang="en-US" sz="900" b="1" i="0" u="none" strike="noStrike" dirty="0" smtClean="0">
                          <a:solidFill>
                            <a:srgbClr val="000000"/>
                          </a:solidFill>
                          <a:latin typeface="Tahoma"/>
                        </a:rPr>
                        <a:t>JULY 2</a:t>
                      </a:r>
                      <a:endParaRPr lang="en-US" sz="900" b="1" i="0" u="none" strike="noStrike" dirty="0">
                        <a:solidFill>
                          <a:srgbClr val="000000"/>
                        </a:solidFill>
                        <a:latin typeface="Tahoma"/>
                      </a:endParaRPr>
                    </a:p>
                  </a:txBody>
                  <a:tcPr marL="5629" marR="5629" marT="562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8585">
                <a:tc>
                  <a:txBody>
                    <a:bodyPr/>
                    <a:lstStyle/>
                    <a:p>
                      <a:pPr algn="ctr" fontAlgn="ctr"/>
                      <a:r>
                        <a:rPr lang="en-US" sz="900" b="1" i="0" u="none" strike="noStrike">
                          <a:solidFill>
                            <a:srgbClr val="FFFFFF"/>
                          </a:solidFill>
                          <a:latin typeface="Times New Roman"/>
                        </a:rPr>
                        <a:t>EXERCISE</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76947">
                <a:tc>
                  <a:txBody>
                    <a:bodyPr/>
                    <a:lstStyle/>
                    <a:p>
                      <a:pPr algn="ctr" fontAlgn="ctr"/>
                      <a:r>
                        <a:rPr lang="en-US" sz="900" b="1" i="0" u="none" strike="noStrike">
                          <a:solidFill>
                            <a:srgbClr val="000000"/>
                          </a:solidFill>
                          <a:latin typeface="Times New Roman"/>
                        </a:rPr>
                        <a:t>Core/Stability Work</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1" i="0" u="none" strike="noStrike">
                          <a:solidFill>
                            <a:srgbClr val="000000"/>
                          </a:solidFill>
                          <a:latin typeface="Times New Roman"/>
                        </a:rPr>
                        <a:t>DB Snatch</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4 - 90%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1" i="0" u="none" strike="noStrike">
                          <a:solidFill>
                            <a:srgbClr val="000000"/>
                          </a:solidFill>
                          <a:latin typeface="Times New Roman"/>
                        </a:rPr>
                        <a:t>Back Squat</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5-60%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5-70%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8 - 80%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76947">
                <a:tc>
                  <a:txBody>
                    <a:bodyPr/>
                    <a:lstStyle/>
                    <a:p>
                      <a:pPr algn="ctr" fontAlgn="ctr"/>
                      <a:r>
                        <a:rPr lang="en-US" sz="900" b="1" i="0" u="none" strike="noStrike">
                          <a:solidFill>
                            <a:srgbClr val="000000"/>
                          </a:solidFill>
                          <a:latin typeface="Times New Roman"/>
                        </a:rPr>
                        <a:t>Lateral Bound</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4ea</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76947">
                <a:tc>
                  <a:txBody>
                    <a:bodyPr/>
                    <a:lstStyle/>
                    <a:p>
                      <a:pPr algn="ctr" fontAlgn="ctr"/>
                      <a:r>
                        <a:rPr lang="en-US" sz="900" b="1" i="0" u="none" strike="noStrike">
                          <a:solidFill>
                            <a:srgbClr val="000000"/>
                          </a:solidFill>
                          <a:latin typeface="Times New Roman"/>
                        </a:rPr>
                        <a:t>4-Way Physio Ball Curl</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298">
                <a:tc>
                  <a:txBody>
                    <a:bodyPr/>
                    <a:lstStyle/>
                    <a:p>
                      <a:pPr algn="ctr" fontAlgn="ctr"/>
                      <a:r>
                        <a:rPr lang="en-US" sz="900" b="1" i="0" u="none" strike="noStrike">
                          <a:solidFill>
                            <a:srgbClr val="000000"/>
                          </a:solidFill>
                          <a:latin typeface="Times New Roman"/>
                        </a:rPr>
                        <a:t>Step Up + Backwards Lunge: 30% of back squat</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8ea</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1" i="0" u="none" strike="noStrike">
                          <a:solidFill>
                            <a:srgbClr val="000000"/>
                          </a:solidFill>
                          <a:latin typeface="Times New Roman"/>
                        </a:rPr>
                        <a:t>Standing External Rotation</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8ea</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r>
              <a:tr h="176947">
                <a:tc gridSpan="5">
                  <a:txBody>
                    <a:bodyPr/>
                    <a:lstStyle/>
                    <a:p>
                      <a:pPr algn="ctr" fontAlgn="ctr"/>
                      <a:r>
                        <a:rPr lang="en-US" sz="900" b="1" i="0" u="none" strike="noStrike" dirty="0">
                          <a:solidFill>
                            <a:srgbClr val="000000"/>
                          </a:solidFill>
                          <a:latin typeface="Tahoma"/>
                        </a:rPr>
                        <a:t>WEDNESDAY, </a:t>
                      </a:r>
                      <a:r>
                        <a:rPr lang="en-US" sz="900" b="1" i="0" u="none" strike="noStrike" dirty="0" smtClean="0">
                          <a:solidFill>
                            <a:srgbClr val="000000"/>
                          </a:solidFill>
                          <a:latin typeface="Tahoma"/>
                        </a:rPr>
                        <a:t>JULY</a:t>
                      </a:r>
                      <a:r>
                        <a:rPr lang="en-US" sz="900" b="1" i="0" u="none" strike="noStrike" baseline="0" dirty="0" smtClean="0">
                          <a:solidFill>
                            <a:srgbClr val="000000"/>
                          </a:solidFill>
                          <a:latin typeface="Tahoma"/>
                        </a:rPr>
                        <a:t> 4</a:t>
                      </a:r>
                      <a:endParaRPr lang="en-US" sz="900" b="1" i="0" u="none" strike="noStrike" dirty="0">
                        <a:solidFill>
                          <a:srgbClr val="000000"/>
                        </a:solidFill>
                        <a:latin typeface="Tahoma"/>
                      </a:endParaRPr>
                    </a:p>
                  </a:txBody>
                  <a:tcPr marL="5629" marR="5629" marT="562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8585">
                <a:tc>
                  <a:txBody>
                    <a:bodyPr/>
                    <a:lstStyle/>
                    <a:p>
                      <a:pPr algn="ctr" fontAlgn="ctr"/>
                      <a:r>
                        <a:rPr lang="en-US" sz="900" b="1" i="0" u="none" strike="noStrike">
                          <a:solidFill>
                            <a:srgbClr val="FFFFFF"/>
                          </a:solidFill>
                          <a:latin typeface="Times New Roman"/>
                        </a:rPr>
                        <a:t>EXERCISE</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76947">
                <a:tc>
                  <a:txBody>
                    <a:bodyPr/>
                    <a:lstStyle/>
                    <a:p>
                      <a:pPr algn="ctr" fontAlgn="ctr"/>
                      <a:r>
                        <a:rPr lang="en-US" sz="900" b="1" i="0" u="none" strike="noStrike">
                          <a:solidFill>
                            <a:srgbClr val="000000"/>
                          </a:solidFill>
                          <a:latin typeface="Times New Roman"/>
                        </a:rPr>
                        <a:t>Core/Stability Work</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1" i="0" u="none" strike="noStrike">
                          <a:solidFill>
                            <a:srgbClr val="000000"/>
                          </a:solidFill>
                          <a:latin typeface="Times New Roman"/>
                        </a:rPr>
                        <a:t>Power Pull (clean grip): use clean max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4 - 90%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1" i="0" u="none" strike="noStrike">
                          <a:solidFill>
                            <a:srgbClr val="000000"/>
                          </a:solidFill>
                          <a:latin typeface="Times New Roman"/>
                        </a:rPr>
                        <a:t>Bench Press</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5-70%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8 - 80%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1" i="0" u="none" strike="noStrike">
                          <a:solidFill>
                            <a:srgbClr val="000000"/>
                          </a:solidFill>
                          <a:latin typeface="Times New Roman"/>
                        </a:rPr>
                        <a:t>Seated Row</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8 - 80%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1" i="0" u="none" strike="noStrike">
                          <a:solidFill>
                            <a:srgbClr val="000000"/>
                          </a:solidFill>
                          <a:latin typeface="Times New Roman"/>
                        </a:rPr>
                        <a:t>Incline DB Press</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8 - 80%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1" i="0" u="none" strike="noStrike">
                          <a:solidFill>
                            <a:srgbClr val="000000"/>
                          </a:solidFill>
                          <a:latin typeface="Times New Roman"/>
                        </a:rPr>
                        <a:t>Inverted Row</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1" i="0" u="none" strike="noStrike">
                          <a:solidFill>
                            <a:srgbClr val="000000"/>
                          </a:solidFill>
                          <a:latin typeface="Times New Roman"/>
                        </a:rPr>
                        <a:t>"I" Raise</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solidFill>
                            <a:srgbClr val="000000"/>
                          </a:solidFill>
                          <a:latin typeface="Times New Roman"/>
                        </a:rPr>
                        <a:t>2.5-10 lbs.</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solidFill>
                            <a:srgbClr val="000000"/>
                          </a:solidFill>
                          <a:latin typeface="Times New Roman"/>
                        </a:rPr>
                        <a:t>10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endParaRPr lang="en-US" sz="900" b="1"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629" marR="5629" marT="5629" marB="0" anchor="ctr">
                    <a:lnL>
                      <a:noFill/>
                    </a:lnL>
                    <a:lnR>
                      <a:noFill/>
                    </a:lnR>
                    <a:lnT w="6350" cap="flat" cmpd="sng" algn="ctr">
                      <a:solidFill>
                        <a:srgbClr val="000000"/>
                      </a:solidFill>
                      <a:prstDash val="solid"/>
                      <a:round/>
                      <a:headEnd type="none" w="med" len="med"/>
                      <a:tailEnd type="none" w="med" len="med"/>
                    </a:lnT>
                    <a:lnB>
                      <a:noFill/>
                    </a:lnB>
                  </a:tcPr>
                </a:tc>
              </a:tr>
              <a:tr h="176947">
                <a:tc gridSpan="5">
                  <a:txBody>
                    <a:bodyPr/>
                    <a:lstStyle/>
                    <a:p>
                      <a:pPr algn="ctr" fontAlgn="ctr"/>
                      <a:r>
                        <a:rPr lang="en-US" sz="900" b="1" i="0" u="none" strike="noStrike" dirty="0">
                          <a:solidFill>
                            <a:srgbClr val="000000"/>
                          </a:solidFill>
                          <a:latin typeface="Tahoma"/>
                        </a:rPr>
                        <a:t>FRIDAY, </a:t>
                      </a:r>
                      <a:r>
                        <a:rPr lang="en-US" sz="900" b="1" i="0" u="none" strike="noStrike" dirty="0" smtClean="0">
                          <a:solidFill>
                            <a:srgbClr val="000000"/>
                          </a:solidFill>
                          <a:latin typeface="Tahoma"/>
                        </a:rPr>
                        <a:t>JULY</a:t>
                      </a:r>
                      <a:r>
                        <a:rPr lang="en-US" sz="900" b="1" i="0" u="none" strike="noStrike" baseline="0" dirty="0" smtClean="0">
                          <a:solidFill>
                            <a:srgbClr val="000000"/>
                          </a:solidFill>
                          <a:latin typeface="Tahoma"/>
                        </a:rPr>
                        <a:t> 6</a:t>
                      </a:r>
                      <a:endParaRPr lang="en-US" sz="900" b="1" i="0" u="none" strike="noStrike" dirty="0">
                        <a:solidFill>
                          <a:srgbClr val="000000"/>
                        </a:solidFill>
                        <a:latin typeface="Tahoma"/>
                      </a:endParaRPr>
                    </a:p>
                  </a:txBody>
                  <a:tcPr marL="5629" marR="5629" marT="562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8585">
                <a:tc>
                  <a:txBody>
                    <a:bodyPr/>
                    <a:lstStyle/>
                    <a:p>
                      <a:pPr algn="ctr" fontAlgn="ctr"/>
                      <a:r>
                        <a:rPr lang="en-US" sz="900" b="1" i="0" u="none" strike="noStrike">
                          <a:solidFill>
                            <a:srgbClr val="FFFFFF"/>
                          </a:solidFill>
                          <a:latin typeface="Times New Roman"/>
                        </a:rPr>
                        <a:t>EXERCISE</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76947">
                <a:tc>
                  <a:txBody>
                    <a:bodyPr/>
                    <a:lstStyle/>
                    <a:p>
                      <a:pPr algn="ctr" fontAlgn="ctr"/>
                      <a:r>
                        <a:rPr lang="en-US" sz="900" b="0" i="1" u="none" strike="noStrike">
                          <a:solidFill>
                            <a:srgbClr val="000000"/>
                          </a:solidFill>
                          <a:latin typeface="Times New Roman"/>
                        </a:rPr>
                        <a:t>Core/Stability Work</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0" i="1" u="none" strike="noStrike">
                          <a:solidFill>
                            <a:srgbClr val="000000"/>
                          </a:solidFill>
                          <a:latin typeface="Times New Roman"/>
                        </a:rPr>
                        <a:t>DB Clean</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3-70%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0" i="1" u="none" strike="noStrike" dirty="0" err="1" smtClean="0">
                          <a:solidFill>
                            <a:srgbClr val="000000"/>
                          </a:solidFill>
                          <a:latin typeface="Times New Roman"/>
                        </a:rPr>
                        <a:t>Deadlift</a:t>
                      </a:r>
                      <a:endParaRPr lang="en-US" sz="900" b="0" i="1" u="none" strike="noStrike" dirty="0">
                        <a:solidFill>
                          <a:srgbClr val="000000"/>
                        </a:solidFill>
                        <a:latin typeface="Times New Roman"/>
                      </a:endParaRP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5-70%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4 - 82.5%</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0" i="1" u="none" strike="noStrike">
                          <a:solidFill>
                            <a:srgbClr val="000000"/>
                          </a:solidFill>
                          <a:latin typeface="Times New Roman"/>
                        </a:rPr>
                        <a:t>Shoulder Press</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5-70%</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4 - 82.5%</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0" i="1" u="none" strike="noStrike">
                          <a:solidFill>
                            <a:srgbClr val="000000"/>
                          </a:solidFill>
                          <a:latin typeface="Times New Roman"/>
                        </a:rPr>
                        <a:t>One Arm DB Row</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4ea - 82.5%</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7">
                <a:tc>
                  <a:txBody>
                    <a:bodyPr/>
                    <a:lstStyle/>
                    <a:p>
                      <a:pPr algn="ctr" fontAlgn="ctr"/>
                      <a:r>
                        <a:rPr lang="en-US" sz="900" b="0" i="1" u="none" strike="noStrike">
                          <a:solidFill>
                            <a:srgbClr val="000000"/>
                          </a:solidFill>
                          <a:latin typeface="Times New Roman"/>
                        </a:rPr>
                        <a:t>One Leg RDL</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25-55 lbs.</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4ea</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5629" marR="5629" marT="56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057398" y="304809"/>
          <a:ext cx="5029203" cy="6248392"/>
        </p:xfrm>
        <a:graphic>
          <a:graphicData uri="http://schemas.openxmlformats.org/drawingml/2006/table">
            <a:tbl>
              <a:tblPr/>
              <a:tblGrid>
                <a:gridCol w="2689836"/>
                <a:gridCol w="630840"/>
                <a:gridCol w="551986"/>
                <a:gridCol w="771028"/>
                <a:gridCol w="385513"/>
              </a:tblGrid>
              <a:tr h="344299">
                <a:tc gridSpan="5">
                  <a:txBody>
                    <a:bodyPr/>
                    <a:lstStyle/>
                    <a:p>
                      <a:pPr algn="ctr" fontAlgn="ctr"/>
                      <a:r>
                        <a:rPr lang="en-US" sz="900" b="1" i="0" u="none" strike="noStrike" dirty="0">
                          <a:solidFill>
                            <a:srgbClr val="000000"/>
                          </a:solidFill>
                          <a:latin typeface="CCSU"/>
                        </a:rPr>
                        <a:t>VOLLEYBALL</a:t>
                      </a:r>
                    </a:p>
                  </a:txBody>
                  <a:tcPr marL="5575" marR="5575" marT="557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7950">
                <a:tc gridSpan="5">
                  <a:txBody>
                    <a:bodyPr/>
                    <a:lstStyle/>
                    <a:p>
                      <a:pPr algn="ctr" fontAlgn="ctr"/>
                      <a:r>
                        <a:rPr lang="en-US" sz="900" b="1" i="0" u="none" strike="noStrike">
                          <a:solidFill>
                            <a:srgbClr val="000000"/>
                          </a:solidFill>
                          <a:latin typeface="CCSU"/>
                        </a:rPr>
                        <a:t>Week 7</a:t>
                      </a:r>
                    </a:p>
                  </a:txBody>
                  <a:tcPr marL="5575" marR="5575" marT="5575"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0922">
                <a:tc>
                  <a:txBody>
                    <a:bodyPr/>
                    <a:lstStyle/>
                    <a:p>
                      <a:pPr algn="ctr" fontAlgn="ctr"/>
                      <a:endParaRPr lang="en-US" sz="900" b="1"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a:noFill/>
                    </a:lnT>
                    <a:lnB>
                      <a:noFill/>
                    </a:lnB>
                  </a:tcPr>
                </a:tc>
              </a:tr>
              <a:tr h="167950">
                <a:tc gridSpan="5">
                  <a:txBody>
                    <a:bodyPr/>
                    <a:lstStyle/>
                    <a:p>
                      <a:pPr algn="ctr" fontAlgn="ctr"/>
                      <a:r>
                        <a:rPr lang="en-US" sz="900" b="1" i="0" u="none" strike="noStrike" dirty="0">
                          <a:solidFill>
                            <a:srgbClr val="000000"/>
                          </a:solidFill>
                          <a:latin typeface="Tahoma"/>
                        </a:rPr>
                        <a:t>MONDAY, JULY </a:t>
                      </a:r>
                      <a:r>
                        <a:rPr lang="en-US" sz="900" b="1" i="0" u="none" strike="noStrike" dirty="0" smtClean="0">
                          <a:solidFill>
                            <a:srgbClr val="000000"/>
                          </a:solidFill>
                          <a:latin typeface="Tahoma"/>
                        </a:rPr>
                        <a:t>9</a:t>
                      </a:r>
                      <a:endParaRPr lang="en-US" sz="900" b="1" i="0" u="none" strike="noStrike" dirty="0">
                        <a:solidFill>
                          <a:srgbClr val="000000"/>
                        </a:solidFill>
                        <a:latin typeface="Tahoma"/>
                      </a:endParaRPr>
                    </a:p>
                  </a:txBody>
                  <a:tcPr marL="5575" marR="5575" marT="557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864">
                <a:tc>
                  <a:txBody>
                    <a:bodyPr/>
                    <a:lstStyle/>
                    <a:p>
                      <a:pPr algn="ctr" fontAlgn="ctr"/>
                      <a:r>
                        <a:rPr lang="en-US" sz="900" b="1" i="0" u="none" strike="noStrike">
                          <a:solidFill>
                            <a:srgbClr val="FFFFFF"/>
                          </a:solidFill>
                          <a:latin typeface="Times New Roman"/>
                        </a:rPr>
                        <a:t>EXERCISE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67950">
                <a:tc>
                  <a:txBody>
                    <a:bodyPr/>
                    <a:lstStyle/>
                    <a:p>
                      <a:pPr algn="ctr" fontAlgn="ctr"/>
                      <a:r>
                        <a:rPr lang="en-US" sz="900" b="1" i="0" u="none" strike="noStrike">
                          <a:solidFill>
                            <a:srgbClr val="000000"/>
                          </a:solidFill>
                          <a:latin typeface="Times New Roman"/>
                        </a:rPr>
                        <a:t>Core/Stability Work</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1" i="0" u="none" strike="noStrike">
                          <a:solidFill>
                            <a:srgbClr val="000000"/>
                          </a:solidFill>
                          <a:latin typeface="Times New Roman"/>
                        </a:rPr>
                        <a:t>Power Pull</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3 - 92.5%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1" i="0" u="none" strike="noStrike">
                          <a:solidFill>
                            <a:srgbClr val="000000"/>
                          </a:solidFill>
                          <a:latin typeface="Times New Roman"/>
                        </a:rPr>
                        <a:t>Front Squat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5-75%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6 - 85%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7950">
                <a:tc>
                  <a:txBody>
                    <a:bodyPr/>
                    <a:lstStyle/>
                    <a:p>
                      <a:pPr algn="ctr" fontAlgn="ctr"/>
                      <a:r>
                        <a:rPr lang="en-US" sz="900" b="1" i="0" u="none" strike="noStrike">
                          <a:solidFill>
                            <a:srgbClr val="000000"/>
                          </a:solidFill>
                          <a:latin typeface="Times New Roman"/>
                        </a:rPr>
                        <a:t>One Leg Hop</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3ea</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7950">
                <a:tc>
                  <a:txBody>
                    <a:bodyPr/>
                    <a:lstStyle/>
                    <a:p>
                      <a:pPr algn="ctr" fontAlgn="ctr"/>
                      <a:r>
                        <a:rPr lang="en-US" sz="900" b="1" i="0" u="none" strike="noStrike">
                          <a:solidFill>
                            <a:srgbClr val="000000"/>
                          </a:solidFill>
                          <a:latin typeface="Times New Roman"/>
                        </a:rPr>
                        <a:t>RDL: use clean max</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1" i="0" u="none" strike="noStrike">
                          <a:solidFill>
                            <a:srgbClr val="000000"/>
                          </a:solidFill>
                          <a:latin typeface="Times New Roman"/>
                        </a:rPr>
                        <a:t>Overhead Forward Lunge: use 25 lb. plate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6ea - 25 lbs.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1" i="0" u="none" strike="noStrike">
                          <a:solidFill>
                            <a:srgbClr val="000000"/>
                          </a:solidFill>
                          <a:latin typeface="Times New Roman"/>
                        </a:rPr>
                        <a:t>Plate Raise Combo</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r>
              <a:tr h="167950">
                <a:tc gridSpan="5">
                  <a:txBody>
                    <a:bodyPr/>
                    <a:lstStyle/>
                    <a:p>
                      <a:pPr algn="ctr" fontAlgn="ctr"/>
                      <a:r>
                        <a:rPr lang="en-US" sz="900" b="1" i="0" u="none" strike="noStrike" dirty="0">
                          <a:solidFill>
                            <a:srgbClr val="000000"/>
                          </a:solidFill>
                          <a:latin typeface="Tahoma"/>
                        </a:rPr>
                        <a:t>WEDNESDAY, JULY </a:t>
                      </a:r>
                      <a:r>
                        <a:rPr lang="en-US" sz="900" b="1" i="0" u="none" strike="noStrike" dirty="0" smtClean="0">
                          <a:solidFill>
                            <a:srgbClr val="000000"/>
                          </a:solidFill>
                          <a:latin typeface="Tahoma"/>
                        </a:rPr>
                        <a:t>11</a:t>
                      </a:r>
                      <a:endParaRPr lang="en-US" sz="900" b="1" i="0" u="none" strike="noStrike" dirty="0">
                        <a:solidFill>
                          <a:srgbClr val="000000"/>
                        </a:solidFill>
                        <a:latin typeface="Tahoma"/>
                      </a:endParaRPr>
                    </a:p>
                  </a:txBody>
                  <a:tcPr marL="5575" marR="5575" marT="557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864">
                <a:tc>
                  <a:txBody>
                    <a:bodyPr/>
                    <a:lstStyle/>
                    <a:p>
                      <a:pPr algn="ctr" fontAlgn="ctr"/>
                      <a:r>
                        <a:rPr lang="en-US" sz="900" b="1" i="0" u="none" strike="noStrike">
                          <a:solidFill>
                            <a:srgbClr val="FFFFFF"/>
                          </a:solidFill>
                          <a:latin typeface="Times New Roman"/>
                        </a:rPr>
                        <a:t>EXERCISE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67950">
                <a:tc>
                  <a:txBody>
                    <a:bodyPr/>
                    <a:lstStyle/>
                    <a:p>
                      <a:pPr algn="ctr" fontAlgn="ctr"/>
                      <a:r>
                        <a:rPr lang="en-US" sz="900" b="1" i="0" u="none" strike="noStrike">
                          <a:solidFill>
                            <a:srgbClr val="000000"/>
                          </a:solidFill>
                          <a:latin typeface="Times New Roman"/>
                        </a:rPr>
                        <a:t>Core/Stability Work</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1" i="0" u="none" strike="noStrike">
                          <a:solidFill>
                            <a:srgbClr val="000000"/>
                          </a:solidFill>
                          <a:latin typeface="Times New Roman"/>
                        </a:rPr>
                        <a:t>Jump Shrug</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3 - 92.5%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3879">
                <a:tc>
                  <a:txBody>
                    <a:bodyPr/>
                    <a:lstStyle/>
                    <a:p>
                      <a:pPr algn="ctr" fontAlgn="ctr"/>
                      <a:r>
                        <a:rPr lang="en-US" sz="900" b="1" i="0" u="none" strike="noStrike">
                          <a:solidFill>
                            <a:srgbClr val="000000"/>
                          </a:solidFill>
                          <a:latin typeface="Times New Roman"/>
                        </a:rPr>
                        <a:t>Alt. DB Shoulder Press: single, single, double = 1 rep</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6 - 85%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1" i="0" u="none" strike="noStrike">
                          <a:solidFill>
                            <a:srgbClr val="000000"/>
                          </a:solidFill>
                          <a:latin typeface="Times New Roman"/>
                        </a:rPr>
                        <a:t>Pull Ups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gridSpan="2">
                  <a:txBody>
                    <a:bodyPr/>
                    <a:lstStyle/>
                    <a:p>
                      <a:pPr algn="ctr" fontAlgn="ctr"/>
                      <a:r>
                        <a:rPr lang="en-US" sz="900" b="1" i="0" u="sng" strike="noStrike">
                          <a:solidFill>
                            <a:srgbClr val="000000"/>
                          </a:solidFill>
                          <a:latin typeface="Times New Roman"/>
                        </a:rPr>
                        <a:t>SUPERSET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hMerge="1">
                  <a:txBody>
                    <a:bodyPr/>
                    <a:lstStyle/>
                    <a:p>
                      <a:endParaRPr lang="en-US"/>
                    </a:p>
                  </a:txBody>
                  <a:tcPr/>
                </a:tc>
                <a:tc>
                  <a:txBody>
                    <a:bodyPr/>
                    <a:lstStyle/>
                    <a:p>
                      <a:pPr algn="ctr" fontAlgn="ctr"/>
                      <a:r>
                        <a:rPr lang="en-US" sz="900" b="1" i="0" u="none" strike="noStrike">
                          <a:solidFill>
                            <a:srgbClr val="000000"/>
                          </a:solidFill>
                          <a:latin typeface="Times New Roman"/>
                        </a:rPr>
                        <a:t>6+</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7950">
                <a:tc>
                  <a:txBody>
                    <a:bodyPr/>
                    <a:lstStyle/>
                    <a:p>
                      <a:pPr algn="ctr" fontAlgn="ctr"/>
                      <a:r>
                        <a:rPr lang="en-US" sz="900" b="1" i="0" u="none" strike="noStrike">
                          <a:solidFill>
                            <a:srgbClr val="000000"/>
                          </a:solidFill>
                          <a:latin typeface="Times New Roman"/>
                        </a:rPr>
                        <a:t>V-grip Lat Pulldown</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vMerge="1">
                  <a:txBody>
                    <a:bodyPr/>
                    <a:lstStyle/>
                    <a:p>
                      <a:endParaRPr lang="en-US"/>
                    </a:p>
                  </a:txBody>
                  <a:tcPr/>
                </a:tc>
                <a:tc hMerge="1" vMerge="1">
                  <a:txBody>
                    <a:bodyPr/>
                    <a:lstStyle/>
                    <a:p>
                      <a:endParaRPr lang="en-US"/>
                    </a:p>
                  </a:txBody>
                  <a:tcPr/>
                </a:tc>
                <a:tc>
                  <a:txBody>
                    <a:bodyPr/>
                    <a:lstStyle/>
                    <a:p>
                      <a:pPr algn="ctr" fontAlgn="ctr"/>
                      <a:r>
                        <a:rPr lang="en-US" sz="900" b="1" i="0" u="none" strike="noStrike">
                          <a:solidFill>
                            <a:srgbClr val="000000"/>
                          </a:solidFill>
                          <a:latin typeface="Times New Roman"/>
                        </a:rPr>
                        <a:t>6 - 85%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67950">
                <a:tc>
                  <a:txBody>
                    <a:bodyPr/>
                    <a:lstStyle/>
                    <a:p>
                      <a:pPr algn="ctr" fontAlgn="ctr"/>
                      <a:r>
                        <a:rPr lang="en-US" sz="900" b="1" i="0" u="none" strike="noStrike">
                          <a:solidFill>
                            <a:srgbClr val="000000"/>
                          </a:solidFill>
                          <a:latin typeface="Times New Roman"/>
                        </a:rPr>
                        <a:t>DB Bench Press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6 - 85%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1" i="0" u="none" strike="noStrike">
                          <a:solidFill>
                            <a:srgbClr val="000000"/>
                          </a:solidFill>
                          <a:latin typeface="Times New Roman"/>
                        </a:rPr>
                        <a:t>Band Internal/External Rotation</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10ea</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endParaRPr lang="en-US" sz="900" b="1"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575" marR="5575" marT="5575" marB="0" anchor="ctr">
                    <a:lnL>
                      <a:noFill/>
                    </a:lnL>
                    <a:lnR>
                      <a:noFill/>
                    </a:lnR>
                    <a:lnT w="6350" cap="flat" cmpd="sng" algn="ctr">
                      <a:solidFill>
                        <a:srgbClr val="000000"/>
                      </a:solidFill>
                      <a:prstDash val="solid"/>
                      <a:round/>
                      <a:headEnd type="none" w="med" len="med"/>
                      <a:tailEnd type="none" w="med" len="med"/>
                    </a:lnT>
                    <a:lnB>
                      <a:noFill/>
                    </a:lnB>
                  </a:tcPr>
                </a:tc>
              </a:tr>
              <a:tr h="167950">
                <a:tc gridSpan="5">
                  <a:txBody>
                    <a:bodyPr/>
                    <a:lstStyle/>
                    <a:p>
                      <a:pPr algn="ctr" fontAlgn="ctr"/>
                      <a:r>
                        <a:rPr lang="en-US" sz="900" b="1" i="0" u="none" strike="noStrike" dirty="0">
                          <a:solidFill>
                            <a:srgbClr val="000000"/>
                          </a:solidFill>
                          <a:latin typeface="Tahoma"/>
                        </a:rPr>
                        <a:t>FRIDAY, JULY </a:t>
                      </a:r>
                      <a:r>
                        <a:rPr lang="en-US" sz="900" b="1" i="0" u="none" strike="noStrike" dirty="0" smtClean="0">
                          <a:solidFill>
                            <a:srgbClr val="000000"/>
                          </a:solidFill>
                          <a:latin typeface="Tahoma"/>
                        </a:rPr>
                        <a:t>13</a:t>
                      </a:r>
                      <a:endParaRPr lang="en-US" sz="900" b="1" i="0" u="none" strike="noStrike" dirty="0">
                        <a:solidFill>
                          <a:srgbClr val="000000"/>
                        </a:solidFill>
                        <a:latin typeface="Tahoma"/>
                      </a:endParaRPr>
                    </a:p>
                  </a:txBody>
                  <a:tcPr marL="5575" marR="5575" marT="557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864">
                <a:tc>
                  <a:txBody>
                    <a:bodyPr/>
                    <a:lstStyle/>
                    <a:p>
                      <a:pPr algn="ctr" fontAlgn="ctr"/>
                      <a:r>
                        <a:rPr lang="en-US" sz="900" b="1" i="0" u="none" strike="noStrike">
                          <a:solidFill>
                            <a:srgbClr val="FFFFFF"/>
                          </a:solidFill>
                          <a:latin typeface="Times New Roman"/>
                        </a:rPr>
                        <a:t>EXERCISE</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67950">
                <a:tc>
                  <a:txBody>
                    <a:bodyPr/>
                    <a:lstStyle/>
                    <a:p>
                      <a:pPr algn="ctr" fontAlgn="ctr"/>
                      <a:r>
                        <a:rPr lang="en-US" sz="900" b="0" i="1" u="none" strike="noStrike">
                          <a:solidFill>
                            <a:srgbClr val="000000"/>
                          </a:solidFill>
                          <a:latin typeface="Times New Roman"/>
                        </a:rPr>
                        <a:t>Core/Stability Work</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0" i="1" u="none" strike="noStrike">
                          <a:solidFill>
                            <a:srgbClr val="000000"/>
                          </a:solidFill>
                          <a:latin typeface="Times New Roman"/>
                        </a:rPr>
                        <a:t>DB Clean</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3-70%</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3 - 82.5%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0" i="1" u="none" strike="noStrike">
                          <a:solidFill>
                            <a:srgbClr val="000000"/>
                          </a:solidFill>
                          <a:latin typeface="Times New Roman"/>
                        </a:rPr>
                        <a:t>Back Squat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5-77%</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3 - 87.5%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0" i="1" u="none" strike="noStrike">
                          <a:solidFill>
                            <a:srgbClr val="000000"/>
                          </a:solidFill>
                          <a:latin typeface="Times New Roman"/>
                        </a:rPr>
                        <a:t>Push Ups: on Medicine Ball</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6+ea</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0" i="1" u="none" strike="noStrike">
                          <a:solidFill>
                            <a:srgbClr val="000000"/>
                          </a:solidFill>
                          <a:latin typeface="Times New Roman"/>
                        </a:rPr>
                        <a:t>Seated Row</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3 - 87.5%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0" i="1" u="none" strike="noStrike">
                          <a:solidFill>
                            <a:srgbClr val="000000"/>
                          </a:solidFill>
                          <a:latin typeface="Times New Roman"/>
                        </a:rPr>
                        <a:t>Good Morning</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6</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7950">
                <a:tc>
                  <a:txBody>
                    <a:bodyPr/>
                    <a:lstStyle/>
                    <a:p>
                      <a:pPr algn="ctr" fontAlgn="ctr"/>
                      <a:r>
                        <a:rPr lang="en-US" sz="900" b="0" i="1" u="none" strike="noStrike">
                          <a:solidFill>
                            <a:srgbClr val="000000"/>
                          </a:solidFill>
                          <a:latin typeface="Times New Roman"/>
                        </a:rPr>
                        <a:t>Backwards Lunge: 25% of back squat</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3ea - 35%</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5575" marR="5575" marT="55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057399" y="228597"/>
          <a:ext cx="5029202" cy="6400804"/>
        </p:xfrm>
        <a:graphic>
          <a:graphicData uri="http://schemas.openxmlformats.org/drawingml/2006/table">
            <a:tbl>
              <a:tblPr/>
              <a:tblGrid>
                <a:gridCol w="2634344"/>
                <a:gridCol w="536448"/>
                <a:gridCol w="536448"/>
                <a:gridCol w="842990"/>
                <a:gridCol w="478972"/>
              </a:tblGrid>
              <a:tr h="406650">
                <a:tc gridSpan="5">
                  <a:txBody>
                    <a:bodyPr/>
                    <a:lstStyle/>
                    <a:p>
                      <a:pPr algn="ctr" fontAlgn="ctr"/>
                      <a:r>
                        <a:rPr lang="en-US" sz="900" b="1" i="0" u="none" strike="noStrike" dirty="0">
                          <a:solidFill>
                            <a:srgbClr val="000000"/>
                          </a:solidFill>
                          <a:latin typeface="CCSU"/>
                        </a:rPr>
                        <a:t>VOLLEYBALL</a:t>
                      </a:r>
                    </a:p>
                  </a:txBody>
                  <a:tcPr marL="6299" marR="6299" marT="6299"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8283">
                <a:tc gridSpan="5">
                  <a:txBody>
                    <a:bodyPr/>
                    <a:lstStyle/>
                    <a:p>
                      <a:pPr algn="ctr" fontAlgn="ctr"/>
                      <a:r>
                        <a:rPr lang="en-US" sz="900" b="1" i="0" u="none" strike="noStrike">
                          <a:solidFill>
                            <a:srgbClr val="000000"/>
                          </a:solidFill>
                          <a:latin typeface="CCSU"/>
                        </a:rPr>
                        <a:t>Week 8: RECOVERY WEEK, NO EXTRA REPS</a:t>
                      </a:r>
                    </a:p>
                  </a:txBody>
                  <a:tcPr marL="6299" marR="6299" marT="6299"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897">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a:noFill/>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a:noFill/>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a:noFill/>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a:noFill/>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a:noFill/>
                    </a:lnT>
                    <a:lnB>
                      <a:noFill/>
                    </a:lnB>
                  </a:tcPr>
                </a:tc>
              </a:tr>
              <a:tr h="198365">
                <a:tc gridSpan="5">
                  <a:txBody>
                    <a:bodyPr/>
                    <a:lstStyle/>
                    <a:p>
                      <a:pPr algn="ctr" fontAlgn="ctr"/>
                      <a:r>
                        <a:rPr lang="en-US" sz="900" b="1" i="1" u="none" strike="noStrike" dirty="0">
                          <a:solidFill>
                            <a:srgbClr val="000000"/>
                          </a:solidFill>
                          <a:latin typeface="Tahoma"/>
                        </a:rPr>
                        <a:t>MONDAY, JULY </a:t>
                      </a:r>
                      <a:r>
                        <a:rPr lang="en-US" sz="900" b="1" i="1" u="none" strike="noStrike" dirty="0" smtClean="0">
                          <a:solidFill>
                            <a:srgbClr val="000000"/>
                          </a:solidFill>
                          <a:latin typeface="Tahoma"/>
                        </a:rPr>
                        <a:t>16</a:t>
                      </a:r>
                      <a:endParaRPr lang="en-US" sz="900" b="1" i="1" u="none" strike="noStrike" dirty="0">
                        <a:solidFill>
                          <a:srgbClr val="000000"/>
                        </a:solidFill>
                        <a:latin typeface="Tahoma"/>
                      </a:endParaRPr>
                    </a:p>
                  </a:txBody>
                  <a:tcPr marL="6299" marR="6299" marT="629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8283">
                <a:tc>
                  <a:txBody>
                    <a:bodyPr/>
                    <a:lstStyle/>
                    <a:p>
                      <a:pPr algn="ctr" fontAlgn="ctr"/>
                      <a:r>
                        <a:rPr lang="en-US" sz="900" b="0" i="1" u="none" strike="noStrike">
                          <a:solidFill>
                            <a:srgbClr val="FFFFFF"/>
                          </a:solidFill>
                          <a:latin typeface="Times New Roman"/>
                        </a:rPr>
                        <a:t>EXERCISE</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WORK SET</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SETS</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8365">
                <a:tc>
                  <a:txBody>
                    <a:bodyPr/>
                    <a:lstStyle/>
                    <a:p>
                      <a:pPr algn="ctr" fontAlgn="ctr"/>
                      <a:r>
                        <a:rPr lang="en-US" sz="900" b="0" i="1" u="none" strike="noStrike">
                          <a:solidFill>
                            <a:srgbClr val="000000"/>
                          </a:solidFill>
                          <a:latin typeface="Times New Roman"/>
                        </a:rPr>
                        <a:t>Core/Stability Work</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DB Snatch</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3-50%</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3 - 72.5%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Back Squat</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5-55%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5-65%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3 - 77.5%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8365">
                <a:tc>
                  <a:txBody>
                    <a:bodyPr/>
                    <a:lstStyle/>
                    <a:p>
                      <a:pPr algn="ctr" fontAlgn="ctr"/>
                      <a:r>
                        <a:rPr lang="en-US" sz="900" b="0" i="1" u="none" strike="noStrike">
                          <a:solidFill>
                            <a:srgbClr val="000000"/>
                          </a:solidFill>
                          <a:latin typeface="Times New Roman"/>
                        </a:rPr>
                        <a:t>Lateral Bound</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3ea</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8365">
                <a:tc>
                  <a:txBody>
                    <a:bodyPr/>
                    <a:lstStyle/>
                    <a:p>
                      <a:pPr algn="ctr" fontAlgn="ctr"/>
                      <a:r>
                        <a:rPr lang="en-US" sz="900" b="0" i="1" u="none" strike="noStrike">
                          <a:solidFill>
                            <a:srgbClr val="000000"/>
                          </a:solidFill>
                          <a:latin typeface="Times New Roman"/>
                        </a:rPr>
                        <a:t>4-Way Physio Ball Curl</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6ea</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Step Up + Backwards Lunge: 20% back squat</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3ea - 20%</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Standing External Rotation</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10</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r>
              <a:tr h="198365">
                <a:tc gridSpan="5">
                  <a:txBody>
                    <a:bodyPr/>
                    <a:lstStyle/>
                    <a:p>
                      <a:pPr algn="ctr" fontAlgn="ctr"/>
                      <a:r>
                        <a:rPr lang="en-US" sz="900" b="1" i="1" u="none" strike="noStrike" dirty="0">
                          <a:solidFill>
                            <a:srgbClr val="000000"/>
                          </a:solidFill>
                          <a:latin typeface="Tahoma"/>
                        </a:rPr>
                        <a:t>WEDNESDAY, JULY </a:t>
                      </a:r>
                      <a:r>
                        <a:rPr lang="en-US" sz="900" b="1" i="1" u="none" strike="noStrike" dirty="0" smtClean="0">
                          <a:solidFill>
                            <a:srgbClr val="000000"/>
                          </a:solidFill>
                          <a:latin typeface="Tahoma"/>
                        </a:rPr>
                        <a:t>18</a:t>
                      </a:r>
                      <a:endParaRPr lang="en-US" sz="900" b="1" i="1" u="none" strike="noStrike" dirty="0">
                        <a:solidFill>
                          <a:srgbClr val="000000"/>
                        </a:solidFill>
                        <a:latin typeface="Tahoma"/>
                      </a:endParaRPr>
                    </a:p>
                  </a:txBody>
                  <a:tcPr marL="6299" marR="6299" marT="629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8283">
                <a:tc>
                  <a:txBody>
                    <a:bodyPr/>
                    <a:lstStyle/>
                    <a:p>
                      <a:pPr algn="ctr" fontAlgn="ctr"/>
                      <a:r>
                        <a:rPr lang="en-US" sz="900" b="0" i="1" u="none" strike="noStrike">
                          <a:solidFill>
                            <a:srgbClr val="FFFFFF"/>
                          </a:solidFill>
                          <a:latin typeface="Times New Roman"/>
                        </a:rPr>
                        <a:t>EXERCISE</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WORK SET</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SETS</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8365">
                <a:tc>
                  <a:txBody>
                    <a:bodyPr/>
                    <a:lstStyle/>
                    <a:p>
                      <a:pPr algn="ctr" fontAlgn="ctr"/>
                      <a:r>
                        <a:rPr lang="en-US" sz="900" b="0" i="1" u="none" strike="noStrike">
                          <a:solidFill>
                            <a:srgbClr val="000000"/>
                          </a:solidFill>
                          <a:latin typeface="Times New Roman"/>
                        </a:rPr>
                        <a:t>Core/Stability Work</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Power Pull (clean grip): use clean max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3-50%</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3 - 72.5%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Bench Press</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3 - 77.5%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Seated Row</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3 - 77.5%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Incline DB Press</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3 - 77.5%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Inverted Row</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6+</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"I" Raise</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2.5-10 lbs.</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10</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1" u="none" strike="noStrike">
                        <a:solidFill>
                          <a:srgbClr val="000000"/>
                        </a:solidFill>
                        <a:latin typeface="Times New Roman"/>
                      </a:endParaRPr>
                    </a:p>
                  </a:txBody>
                  <a:tcPr marL="6299" marR="6299" marT="6299" marB="0" anchor="ctr">
                    <a:lnL>
                      <a:noFill/>
                    </a:lnL>
                    <a:lnR>
                      <a:noFill/>
                    </a:lnR>
                    <a:lnT w="6350" cap="flat" cmpd="sng" algn="ctr">
                      <a:solidFill>
                        <a:srgbClr val="000000"/>
                      </a:solidFill>
                      <a:prstDash val="solid"/>
                      <a:round/>
                      <a:headEnd type="none" w="med" len="med"/>
                      <a:tailEnd type="none" w="med" len="med"/>
                    </a:lnT>
                    <a:lnB>
                      <a:noFill/>
                    </a:lnB>
                  </a:tcPr>
                </a:tc>
              </a:tr>
              <a:tr h="198365">
                <a:tc gridSpan="5">
                  <a:txBody>
                    <a:bodyPr/>
                    <a:lstStyle/>
                    <a:p>
                      <a:pPr algn="ctr" fontAlgn="ctr"/>
                      <a:r>
                        <a:rPr lang="en-US" sz="900" b="1" i="1" u="none" strike="noStrike" dirty="0">
                          <a:solidFill>
                            <a:srgbClr val="000000"/>
                          </a:solidFill>
                          <a:latin typeface="Tahoma"/>
                        </a:rPr>
                        <a:t>FRIDAY, JULY </a:t>
                      </a:r>
                      <a:r>
                        <a:rPr lang="en-US" sz="900" b="1" i="1" u="none" strike="noStrike" dirty="0" smtClean="0">
                          <a:solidFill>
                            <a:srgbClr val="000000"/>
                          </a:solidFill>
                          <a:latin typeface="Tahoma"/>
                        </a:rPr>
                        <a:t>20</a:t>
                      </a:r>
                      <a:endParaRPr lang="en-US" sz="900" b="1" i="1" u="none" strike="noStrike" dirty="0">
                        <a:solidFill>
                          <a:srgbClr val="000000"/>
                        </a:solidFill>
                        <a:latin typeface="Tahoma"/>
                      </a:endParaRPr>
                    </a:p>
                  </a:txBody>
                  <a:tcPr marL="6299" marR="6299" marT="629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8283">
                <a:tc>
                  <a:txBody>
                    <a:bodyPr/>
                    <a:lstStyle/>
                    <a:p>
                      <a:pPr algn="ctr" fontAlgn="ctr"/>
                      <a:r>
                        <a:rPr lang="en-US" sz="900" b="0" i="1" u="none" strike="noStrike">
                          <a:solidFill>
                            <a:srgbClr val="FFFFFF"/>
                          </a:solidFill>
                          <a:latin typeface="Times New Roman"/>
                        </a:rPr>
                        <a:t>EXERCISE</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WU</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WORK SET</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0" i="1" u="none" strike="noStrike">
                          <a:solidFill>
                            <a:srgbClr val="FFFFFF"/>
                          </a:solidFill>
                          <a:latin typeface="Times New Roman"/>
                        </a:rPr>
                        <a:t>SETS</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98365">
                <a:tc>
                  <a:txBody>
                    <a:bodyPr/>
                    <a:lstStyle/>
                    <a:p>
                      <a:pPr algn="ctr" fontAlgn="ctr"/>
                      <a:r>
                        <a:rPr lang="en-US" sz="900" b="0" i="1" u="none" strike="noStrike">
                          <a:solidFill>
                            <a:srgbClr val="000000"/>
                          </a:solidFill>
                          <a:latin typeface="Times New Roman"/>
                        </a:rPr>
                        <a:t>Core/Stability Work</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DB Clean</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3-50%</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3 - 72.5%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dirty="0" err="1" smtClean="0">
                          <a:solidFill>
                            <a:srgbClr val="000000"/>
                          </a:solidFill>
                          <a:latin typeface="Times New Roman"/>
                        </a:rPr>
                        <a:t>Deadlift</a:t>
                      </a:r>
                      <a:endParaRPr lang="en-US" sz="900" b="0" i="1" u="none" strike="noStrike" dirty="0">
                        <a:solidFill>
                          <a:srgbClr val="000000"/>
                        </a:solidFill>
                        <a:latin typeface="Times New Roman"/>
                      </a:endParaRP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3 - 77.5%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Shoulder Press</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5-55%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3 - 77.5%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One Arm DB Row</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3 - 77.5%</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365">
                <a:tc>
                  <a:txBody>
                    <a:bodyPr/>
                    <a:lstStyle/>
                    <a:p>
                      <a:pPr algn="ctr" fontAlgn="ctr"/>
                      <a:r>
                        <a:rPr lang="en-US" sz="900" b="0" i="1" u="none" strike="noStrike">
                          <a:solidFill>
                            <a:srgbClr val="000000"/>
                          </a:solidFill>
                          <a:latin typeface="Times New Roman"/>
                        </a:rPr>
                        <a:t>One Leg RDL</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25-55 lbs.</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3ea</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6299" marR="6299" marT="62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133599" y="228599"/>
          <a:ext cx="4876802" cy="6368452"/>
        </p:xfrm>
        <a:graphic>
          <a:graphicData uri="http://schemas.openxmlformats.org/drawingml/2006/table">
            <a:tbl>
              <a:tblPr/>
              <a:tblGrid>
                <a:gridCol w="2893569"/>
                <a:gridCol w="455168"/>
                <a:gridCol w="455168"/>
                <a:gridCol w="715264"/>
                <a:gridCol w="357633"/>
              </a:tblGrid>
              <a:tr h="373753">
                <a:tc gridSpan="5">
                  <a:txBody>
                    <a:bodyPr/>
                    <a:lstStyle/>
                    <a:p>
                      <a:pPr algn="ctr" fontAlgn="ctr"/>
                      <a:r>
                        <a:rPr lang="en-US" sz="900" b="1" i="0" u="none" strike="noStrike" dirty="0">
                          <a:solidFill>
                            <a:srgbClr val="000000"/>
                          </a:solidFill>
                          <a:latin typeface="CCSU"/>
                        </a:rPr>
                        <a:t>VOLLEYBALL</a:t>
                      </a:r>
                    </a:p>
                  </a:txBody>
                  <a:tcPr marL="5789" marR="5789" marT="5789"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318">
                <a:tc gridSpan="5">
                  <a:txBody>
                    <a:bodyPr/>
                    <a:lstStyle/>
                    <a:p>
                      <a:pPr algn="ctr" fontAlgn="ctr"/>
                      <a:r>
                        <a:rPr lang="en-US" sz="900" b="1" i="0" u="none" strike="noStrike">
                          <a:solidFill>
                            <a:srgbClr val="000000"/>
                          </a:solidFill>
                          <a:latin typeface="CCSU"/>
                        </a:rPr>
                        <a:t>Week 9</a:t>
                      </a:r>
                    </a:p>
                  </a:txBody>
                  <a:tcPr marL="5789" marR="5789" marT="5789"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9730">
                <a:tc>
                  <a:txBody>
                    <a:bodyPr/>
                    <a:lstStyle/>
                    <a:p>
                      <a:pPr algn="ctr" fontAlgn="ctr"/>
                      <a:endParaRPr lang="en-US" sz="900" b="1" i="0" u="none" strike="noStrike">
                        <a:solidFill>
                          <a:srgbClr val="000000"/>
                        </a:solidFill>
                        <a:latin typeface="Times New Roman"/>
                      </a:endParaRPr>
                    </a:p>
                  </a:txBody>
                  <a:tcPr marL="5789" marR="5789" marT="5789"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a:noFill/>
                    </a:lnT>
                    <a:lnB>
                      <a:noFill/>
                    </a:lnB>
                  </a:tcPr>
                </a:tc>
              </a:tr>
              <a:tr h="182318">
                <a:tc gridSpan="5">
                  <a:txBody>
                    <a:bodyPr/>
                    <a:lstStyle/>
                    <a:p>
                      <a:pPr algn="ctr" fontAlgn="ctr"/>
                      <a:r>
                        <a:rPr lang="en-US" sz="900" b="1" i="0" u="none" strike="noStrike" dirty="0">
                          <a:solidFill>
                            <a:srgbClr val="000000"/>
                          </a:solidFill>
                          <a:latin typeface="Tahoma"/>
                        </a:rPr>
                        <a:t>MONDAY, JULY </a:t>
                      </a:r>
                      <a:r>
                        <a:rPr lang="en-US" sz="900" b="1" i="0" u="none" strike="noStrike" dirty="0" smtClean="0">
                          <a:solidFill>
                            <a:srgbClr val="000000"/>
                          </a:solidFill>
                          <a:latin typeface="Tahoma"/>
                        </a:rPr>
                        <a:t>23</a:t>
                      </a:r>
                      <a:endParaRPr lang="en-US" sz="900" b="1" i="0" u="none" strike="noStrike" dirty="0">
                        <a:solidFill>
                          <a:srgbClr val="000000"/>
                        </a:solidFill>
                        <a:latin typeface="Tahoma"/>
                      </a:endParaRPr>
                    </a:p>
                  </a:txBody>
                  <a:tcPr marL="5789" marR="5789" marT="578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9167">
                <a:tc>
                  <a:txBody>
                    <a:bodyPr/>
                    <a:lstStyle/>
                    <a:p>
                      <a:pPr algn="ctr" fontAlgn="ctr"/>
                      <a:r>
                        <a:rPr lang="en-US" sz="900" b="1" i="0" u="none" strike="noStrike">
                          <a:solidFill>
                            <a:srgbClr val="FFFFFF"/>
                          </a:solidFill>
                          <a:latin typeface="Times New Roman"/>
                        </a:rPr>
                        <a:t>EXERCISE</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82318">
                <a:tc>
                  <a:txBody>
                    <a:bodyPr/>
                    <a:lstStyle/>
                    <a:p>
                      <a:pPr algn="ctr" fontAlgn="ctr"/>
                      <a:r>
                        <a:rPr lang="en-US" sz="900" b="1" i="0" u="none" strike="noStrike">
                          <a:solidFill>
                            <a:srgbClr val="000000"/>
                          </a:solidFill>
                          <a:latin typeface="Times New Roman"/>
                        </a:rPr>
                        <a:t>Core/Stability Work</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1" i="0" u="none" strike="noStrike">
                          <a:solidFill>
                            <a:srgbClr val="000000"/>
                          </a:solidFill>
                          <a:latin typeface="Times New Roman"/>
                        </a:rPr>
                        <a:t>Push Press</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4 - 90%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1" i="0" u="none" strike="noStrike">
                          <a:solidFill>
                            <a:srgbClr val="000000"/>
                          </a:solidFill>
                          <a:latin typeface="Times New Roman"/>
                        </a:rPr>
                        <a:t>Back Squat</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5-70%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8 - 80%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1" i="0" u="none" strike="noStrike">
                          <a:solidFill>
                            <a:srgbClr val="000000"/>
                          </a:solidFill>
                          <a:latin typeface="Times New Roman"/>
                        </a:rPr>
                        <a:t>Split Squat: 25% of back squat</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8ea - 25%</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1" i="0" u="none" strike="noStrike">
                          <a:solidFill>
                            <a:srgbClr val="000000"/>
                          </a:solidFill>
                          <a:latin typeface="Times New Roman"/>
                        </a:rPr>
                        <a:t>Good Mornings</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1" i="0" u="none" strike="noStrike">
                          <a:solidFill>
                            <a:srgbClr val="000000"/>
                          </a:solidFill>
                          <a:latin typeface="Times New Roman"/>
                        </a:rPr>
                        <a:t>Hip Bridge</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solidFill>
                            <a:srgbClr val="000000"/>
                          </a:solidFill>
                          <a:latin typeface="Times New Roman"/>
                        </a:rPr>
                        <a:t>25-45 lbs.</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solidFill>
                            <a:srgbClr val="000000"/>
                          </a:solidFill>
                          <a:latin typeface="Times New Roman"/>
                        </a:rPr>
                        <a:t>8ea</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r>
              <a:tr h="182318">
                <a:tc gridSpan="5">
                  <a:txBody>
                    <a:bodyPr/>
                    <a:lstStyle/>
                    <a:p>
                      <a:pPr algn="ctr" fontAlgn="ctr"/>
                      <a:r>
                        <a:rPr lang="en-US" sz="900" b="1" i="0" u="none" strike="noStrike" dirty="0">
                          <a:solidFill>
                            <a:srgbClr val="000000"/>
                          </a:solidFill>
                          <a:latin typeface="Tahoma"/>
                        </a:rPr>
                        <a:t>WEDNESDAY, JULY </a:t>
                      </a:r>
                      <a:r>
                        <a:rPr lang="en-US" sz="900" b="1" i="0" u="none" strike="noStrike" dirty="0" smtClean="0">
                          <a:solidFill>
                            <a:srgbClr val="000000"/>
                          </a:solidFill>
                          <a:latin typeface="Tahoma"/>
                        </a:rPr>
                        <a:t>25</a:t>
                      </a:r>
                      <a:endParaRPr lang="en-US" sz="900" b="1" i="0" u="none" strike="noStrike" dirty="0">
                        <a:solidFill>
                          <a:srgbClr val="000000"/>
                        </a:solidFill>
                        <a:latin typeface="Tahoma"/>
                      </a:endParaRPr>
                    </a:p>
                  </a:txBody>
                  <a:tcPr marL="5789" marR="5789" marT="578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9167">
                <a:tc>
                  <a:txBody>
                    <a:bodyPr/>
                    <a:lstStyle/>
                    <a:p>
                      <a:pPr algn="ctr" fontAlgn="ctr"/>
                      <a:r>
                        <a:rPr lang="en-US" sz="900" b="1" i="0" u="none" strike="noStrike">
                          <a:solidFill>
                            <a:srgbClr val="FFFFFF"/>
                          </a:solidFill>
                          <a:latin typeface="Times New Roman"/>
                        </a:rPr>
                        <a:t>EXERCISE</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82318">
                <a:tc>
                  <a:txBody>
                    <a:bodyPr/>
                    <a:lstStyle/>
                    <a:p>
                      <a:pPr algn="ctr" fontAlgn="ctr"/>
                      <a:r>
                        <a:rPr lang="en-US" sz="900" b="1" i="0" u="none" strike="noStrike">
                          <a:solidFill>
                            <a:srgbClr val="000000"/>
                          </a:solidFill>
                          <a:latin typeface="Times New Roman"/>
                        </a:rPr>
                        <a:t>Core/Stability Work</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1" i="0" u="none" strike="noStrike">
                          <a:solidFill>
                            <a:srgbClr val="000000"/>
                          </a:solidFill>
                          <a:latin typeface="Times New Roman"/>
                        </a:rPr>
                        <a:t>DB Clean</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4 - 90%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1" i="0" u="none" strike="noStrike">
                          <a:solidFill>
                            <a:srgbClr val="000000"/>
                          </a:solidFill>
                          <a:latin typeface="Times New Roman"/>
                        </a:rPr>
                        <a:t>Incline Press</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5-70%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8 - 80%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1" i="0" u="none" strike="noStrike">
                          <a:solidFill>
                            <a:srgbClr val="000000"/>
                          </a:solidFill>
                          <a:latin typeface="Times New Roman"/>
                        </a:rPr>
                        <a:t>Pull Ups</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0826">
                <a:tc>
                  <a:txBody>
                    <a:bodyPr/>
                    <a:lstStyle/>
                    <a:p>
                      <a:pPr algn="ctr" fontAlgn="ctr"/>
                      <a:r>
                        <a:rPr lang="en-US" sz="900" b="1" i="0" u="sng" strike="noStrike">
                          <a:solidFill>
                            <a:srgbClr val="000000"/>
                          </a:solidFill>
                          <a:latin typeface="Times New Roman"/>
                        </a:rPr>
                        <a:t>DB Push Up + Row</a:t>
                      </a:r>
                      <a:r>
                        <a:rPr lang="en-US" sz="900" b="1" i="0" u="none" strike="noStrike">
                          <a:solidFill>
                            <a:srgbClr val="000000"/>
                          </a:solidFill>
                          <a:latin typeface="Times New Roman"/>
                        </a:rPr>
                        <a:t>: push-up, one arm row, one arm row = 1 rep</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8ea</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1" i="0" u="none" strike="noStrike">
                          <a:solidFill>
                            <a:srgbClr val="000000"/>
                          </a:solidFill>
                          <a:latin typeface="Times New Roman"/>
                        </a:rPr>
                        <a:t>"T" Raise</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endParaRPr lang="en-US" sz="900" b="1"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89" marR="5789" marT="5789" marB="0" anchor="ctr">
                    <a:lnL>
                      <a:noFill/>
                    </a:lnL>
                    <a:lnR>
                      <a:noFill/>
                    </a:lnR>
                    <a:lnT w="6350" cap="flat" cmpd="sng" algn="ctr">
                      <a:solidFill>
                        <a:srgbClr val="000000"/>
                      </a:solidFill>
                      <a:prstDash val="solid"/>
                      <a:round/>
                      <a:headEnd type="none" w="med" len="med"/>
                      <a:tailEnd type="none" w="med" len="med"/>
                    </a:lnT>
                    <a:lnB>
                      <a:noFill/>
                    </a:lnB>
                  </a:tcPr>
                </a:tc>
              </a:tr>
              <a:tr h="182318">
                <a:tc gridSpan="5">
                  <a:txBody>
                    <a:bodyPr/>
                    <a:lstStyle/>
                    <a:p>
                      <a:pPr algn="ctr" fontAlgn="ctr"/>
                      <a:r>
                        <a:rPr lang="en-US" sz="900" b="1" i="0" u="none" strike="noStrike" dirty="0">
                          <a:solidFill>
                            <a:srgbClr val="000000"/>
                          </a:solidFill>
                          <a:latin typeface="Tahoma"/>
                        </a:rPr>
                        <a:t>FRIDAY, JULY </a:t>
                      </a:r>
                      <a:r>
                        <a:rPr lang="en-US" sz="900" b="1" i="0" u="none" strike="noStrike" dirty="0" smtClean="0">
                          <a:solidFill>
                            <a:srgbClr val="000000"/>
                          </a:solidFill>
                          <a:latin typeface="Tahoma"/>
                        </a:rPr>
                        <a:t>27</a:t>
                      </a:r>
                      <a:endParaRPr lang="en-US" sz="900" b="1" i="0" u="none" strike="noStrike" dirty="0">
                        <a:solidFill>
                          <a:srgbClr val="000000"/>
                        </a:solidFill>
                        <a:latin typeface="Tahoma"/>
                      </a:endParaRPr>
                    </a:p>
                  </a:txBody>
                  <a:tcPr marL="5789" marR="5789" marT="578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9167">
                <a:tc>
                  <a:txBody>
                    <a:bodyPr/>
                    <a:lstStyle/>
                    <a:p>
                      <a:pPr algn="ctr" fontAlgn="ctr"/>
                      <a:r>
                        <a:rPr lang="en-US" sz="900" b="1" i="0" u="none" strike="noStrike">
                          <a:solidFill>
                            <a:srgbClr val="FFFFFF"/>
                          </a:solidFill>
                          <a:latin typeface="Times New Roman"/>
                        </a:rPr>
                        <a:t>EXERCISE</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82318">
                <a:tc>
                  <a:txBody>
                    <a:bodyPr/>
                    <a:lstStyle/>
                    <a:p>
                      <a:pPr algn="ctr" fontAlgn="ctr"/>
                      <a:r>
                        <a:rPr lang="en-US" sz="900" b="0" i="1" u="none" strike="noStrike">
                          <a:solidFill>
                            <a:srgbClr val="000000"/>
                          </a:solidFill>
                          <a:latin typeface="Times New Roman"/>
                        </a:rPr>
                        <a:t>Core/Stability Work</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0" i="1" u="none" strike="noStrike">
                          <a:solidFill>
                            <a:srgbClr val="000000"/>
                          </a:solidFill>
                          <a:latin typeface="Times New Roman"/>
                        </a:rPr>
                        <a:t> One Arm DB Snatch</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3-70%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0" i="1" u="none" strike="noStrike">
                          <a:solidFill>
                            <a:srgbClr val="000000"/>
                          </a:solidFill>
                          <a:latin typeface="Times New Roman"/>
                        </a:rPr>
                        <a:t>Front Squat</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5-70%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4 - 82.5%</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0" i="1" u="none" strike="noStrike">
                          <a:solidFill>
                            <a:srgbClr val="000000"/>
                          </a:solidFill>
                          <a:latin typeface="Times New Roman"/>
                        </a:rPr>
                        <a:t>Bench Press</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5-70%</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4 - 82.5%</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0" i="1" u="none" strike="noStrike">
                          <a:solidFill>
                            <a:srgbClr val="000000"/>
                          </a:solidFill>
                          <a:latin typeface="Times New Roman"/>
                        </a:rPr>
                        <a:t>Inverted Row</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8+</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0" i="1" u="none" strike="noStrike">
                          <a:solidFill>
                            <a:srgbClr val="000000"/>
                          </a:solidFill>
                          <a:latin typeface="Times New Roman"/>
                        </a:rPr>
                        <a:t>Step Ups: 25% of back squat</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4ea - 25%</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318">
                <a:tc>
                  <a:txBody>
                    <a:bodyPr/>
                    <a:lstStyle/>
                    <a:p>
                      <a:pPr algn="ctr" fontAlgn="ctr"/>
                      <a:r>
                        <a:rPr lang="en-US" sz="900" b="0" i="1" u="sng" strike="noStrike">
                          <a:solidFill>
                            <a:srgbClr val="000000"/>
                          </a:solidFill>
                          <a:latin typeface="Times New Roman"/>
                        </a:rPr>
                        <a:t>DB Bear:</a:t>
                      </a:r>
                      <a:r>
                        <a:rPr lang="en-US" sz="900" b="0" i="1" u="none" strike="noStrike">
                          <a:solidFill>
                            <a:srgbClr val="000000"/>
                          </a:solidFill>
                          <a:latin typeface="Times New Roman"/>
                        </a:rPr>
                        <a:t> Clean, Front Squat, Push Press, Front Squat = 1 rep</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8</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981199" y="228595"/>
          <a:ext cx="5181602" cy="6270807"/>
        </p:xfrm>
        <a:graphic>
          <a:graphicData uri="http://schemas.openxmlformats.org/drawingml/2006/table">
            <a:tbl>
              <a:tblPr/>
              <a:tblGrid>
                <a:gridCol w="2745549"/>
                <a:gridCol w="559094"/>
                <a:gridCol w="559094"/>
                <a:gridCol w="878577"/>
                <a:gridCol w="439288"/>
              </a:tblGrid>
              <a:tr h="369914">
                <a:tc gridSpan="5">
                  <a:txBody>
                    <a:bodyPr/>
                    <a:lstStyle/>
                    <a:p>
                      <a:pPr algn="ctr" fontAlgn="ctr"/>
                      <a:r>
                        <a:rPr lang="en-US" sz="900" b="1" i="0" u="none" strike="noStrike" dirty="0">
                          <a:solidFill>
                            <a:srgbClr val="000000"/>
                          </a:solidFill>
                          <a:latin typeface="CCSU"/>
                        </a:rPr>
                        <a:t>VOLLEYBALL</a:t>
                      </a:r>
                    </a:p>
                  </a:txBody>
                  <a:tcPr marL="5732" marR="5732" marT="573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0445">
                <a:tc gridSpan="5">
                  <a:txBody>
                    <a:bodyPr/>
                    <a:lstStyle/>
                    <a:p>
                      <a:pPr algn="ctr" fontAlgn="ctr"/>
                      <a:r>
                        <a:rPr lang="en-US" sz="900" b="1" i="0" u="none" strike="noStrike">
                          <a:solidFill>
                            <a:srgbClr val="000000"/>
                          </a:solidFill>
                          <a:latin typeface="CCSU"/>
                        </a:rPr>
                        <a:t>Week 10</a:t>
                      </a:r>
                    </a:p>
                  </a:txBody>
                  <a:tcPr marL="5732" marR="5732" marT="5732"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35446">
                <a:tc>
                  <a:txBody>
                    <a:bodyPr/>
                    <a:lstStyle/>
                    <a:p>
                      <a:pPr algn="ctr" fontAlgn="ctr"/>
                      <a:endParaRPr lang="en-US" sz="900" b="1" i="0" u="none" strike="noStrike">
                        <a:solidFill>
                          <a:srgbClr val="000000"/>
                        </a:solidFill>
                        <a:latin typeface="Times New Roman"/>
                      </a:endParaRPr>
                    </a:p>
                  </a:txBody>
                  <a:tcPr marL="5732" marR="5732" marT="5732"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a:noFill/>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a:noFill/>
                    </a:lnT>
                    <a:lnB>
                      <a:noFill/>
                    </a:lnB>
                  </a:tcPr>
                </a:tc>
              </a:tr>
              <a:tr h="180445">
                <a:tc gridSpan="5">
                  <a:txBody>
                    <a:bodyPr/>
                    <a:lstStyle/>
                    <a:p>
                      <a:pPr algn="ctr" fontAlgn="ctr"/>
                      <a:r>
                        <a:rPr lang="en-US" sz="900" b="1" i="0" u="none" strike="noStrike" dirty="0">
                          <a:solidFill>
                            <a:srgbClr val="000000"/>
                          </a:solidFill>
                          <a:latin typeface="Tahoma"/>
                        </a:rPr>
                        <a:t>MONDAY, </a:t>
                      </a:r>
                      <a:r>
                        <a:rPr lang="en-US" sz="900" b="1" i="0" u="none" strike="noStrike" dirty="0" smtClean="0">
                          <a:solidFill>
                            <a:srgbClr val="000000"/>
                          </a:solidFill>
                          <a:latin typeface="Tahoma"/>
                        </a:rPr>
                        <a:t>JULY</a:t>
                      </a:r>
                      <a:r>
                        <a:rPr lang="en-US" sz="900" b="1" i="0" u="none" strike="noStrike" baseline="0" dirty="0" smtClean="0">
                          <a:solidFill>
                            <a:srgbClr val="000000"/>
                          </a:solidFill>
                          <a:latin typeface="Tahoma"/>
                        </a:rPr>
                        <a:t> 30</a:t>
                      </a:r>
                      <a:endParaRPr lang="en-US" sz="900" b="1" i="0" u="none" strike="noStrike" dirty="0">
                        <a:solidFill>
                          <a:srgbClr val="000000"/>
                        </a:solidFill>
                        <a:latin typeface="Tahoma"/>
                      </a:endParaRPr>
                    </a:p>
                  </a:txBody>
                  <a:tcPr marL="5732" marR="5732" marT="573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5477">
                <a:tc>
                  <a:txBody>
                    <a:bodyPr/>
                    <a:lstStyle/>
                    <a:p>
                      <a:pPr algn="ctr" fontAlgn="ctr"/>
                      <a:r>
                        <a:rPr lang="en-US" sz="900" b="1" i="0" u="none" strike="noStrike">
                          <a:solidFill>
                            <a:srgbClr val="FFFFFF"/>
                          </a:solidFill>
                          <a:latin typeface="Times New Roman"/>
                        </a:rPr>
                        <a:t>EXERCISE</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80445">
                <a:tc>
                  <a:txBody>
                    <a:bodyPr/>
                    <a:lstStyle/>
                    <a:p>
                      <a:pPr algn="ctr" fontAlgn="ctr"/>
                      <a:r>
                        <a:rPr lang="en-US" sz="900" b="1" i="0" u="none" strike="noStrike">
                          <a:solidFill>
                            <a:srgbClr val="000000"/>
                          </a:solidFill>
                          <a:latin typeface="Times New Roman"/>
                        </a:rPr>
                        <a:t>Core/Stability Work</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Power Pull (snatch grip): use snatch max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3 - 92.5%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Back Squat</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5-75%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6 - 85%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Step Up + Backward Lunge: 30% of back squat</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6ea - 30%</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RDL: use clean max</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Plate Raise Combo</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a:solidFill>
                            <a:srgbClr val="000000"/>
                          </a:solidFill>
                          <a:latin typeface="Times New Roman"/>
                        </a:rPr>
                        <a:t>5-10 lbs.</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1" i="0" u="none" strike="noStrike">
                          <a:solidFill>
                            <a:srgbClr val="000000"/>
                          </a:solidFill>
                          <a:latin typeface="Times New Roman"/>
                        </a:rPr>
                        <a:t>10</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r>
              <a:tr h="180445">
                <a:tc gridSpan="5">
                  <a:txBody>
                    <a:bodyPr/>
                    <a:lstStyle/>
                    <a:p>
                      <a:pPr algn="ctr" fontAlgn="ctr"/>
                      <a:r>
                        <a:rPr lang="en-US" sz="900" b="1" i="0" u="none" strike="noStrike" dirty="0">
                          <a:solidFill>
                            <a:srgbClr val="000000"/>
                          </a:solidFill>
                          <a:latin typeface="Tahoma"/>
                        </a:rPr>
                        <a:t>WEDNESDAY, AUGUST </a:t>
                      </a:r>
                      <a:r>
                        <a:rPr lang="en-US" sz="900" b="1" i="0" u="none" strike="noStrike" dirty="0" smtClean="0">
                          <a:solidFill>
                            <a:srgbClr val="000000"/>
                          </a:solidFill>
                          <a:latin typeface="Tahoma"/>
                        </a:rPr>
                        <a:t>1</a:t>
                      </a:r>
                      <a:endParaRPr lang="en-US" sz="900" b="1" i="0" u="none" strike="noStrike" dirty="0">
                        <a:solidFill>
                          <a:srgbClr val="000000"/>
                        </a:solidFill>
                        <a:latin typeface="Tahoma"/>
                      </a:endParaRPr>
                    </a:p>
                  </a:txBody>
                  <a:tcPr marL="5732" marR="5732" marT="573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5477">
                <a:tc>
                  <a:txBody>
                    <a:bodyPr/>
                    <a:lstStyle/>
                    <a:p>
                      <a:pPr algn="ctr" fontAlgn="ctr"/>
                      <a:r>
                        <a:rPr lang="en-US" sz="900" b="1" i="0" u="none" strike="noStrike">
                          <a:solidFill>
                            <a:srgbClr val="FFFFFF"/>
                          </a:solidFill>
                          <a:latin typeface="Times New Roman"/>
                        </a:rPr>
                        <a:t>EXERCISE</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80445">
                <a:tc>
                  <a:txBody>
                    <a:bodyPr/>
                    <a:lstStyle/>
                    <a:p>
                      <a:pPr algn="ctr" fontAlgn="ctr"/>
                      <a:r>
                        <a:rPr lang="en-US" sz="900" b="1" i="0" u="none" strike="noStrike">
                          <a:solidFill>
                            <a:srgbClr val="000000"/>
                          </a:solidFill>
                          <a:latin typeface="Times New Roman"/>
                        </a:rPr>
                        <a:t>Core/Stability Work</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Jump Shrug: use clean max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3-65%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3-77%</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3 - 92.5%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Shoulder Press</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5-65%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5-75%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6 - 85%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Pull Ups</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DB Bench Press</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6 - 85%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One Arm DB Row</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6 - 85%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3</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1" i="0" u="none" strike="noStrike">
                          <a:solidFill>
                            <a:srgbClr val="000000"/>
                          </a:solidFill>
                          <a:latin typeface="Times New Roman"/>
                        </a:rPr>
                        <a:t>45 lb. Plate Lateral Walkover</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10</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Times New Roman"/>
                        </a:rPr>
                        <a:t>2</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endParaRPr lang="en-US" sz="900" b="1"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900" b="0" i="0" u="none" strike="noStrike">
                        <a:solidFill>
                          <a:srgbClr val="000000"/>
                        </a:solidFill>
                        <a:latin typeface="Times New Roman"/>
                      </a:endParaRPr>
                    </a:p>
                  </a:txBody>
                  <a:tcPr marL="5732" marR="5732" marT="5732" marB="0" anchor="ctr">
                    <a:lnL>
                      <a:noFill/>
                    </a:lnL>
                    <a:lnR>
                      <a:noFill/>
                    </a:lnR>
                    <a:lnT w="6350" cap="flat" cmpd="sng" algn="ctr">
                      <a:solidFill>
                        <a:srgbClr val="000000"/>
                      </a:solidFill>
                      <a:prstDash val="solid"/>
                      <a:round/>
                      <a:headEnd type="none" w="med" len="med"/>
                      <a:tailEnd type="none" w="med" len="med"/>
                    </a:lnT>
                    <a:lnB>
                      <a:noFill/>
                    </a:lnB>
                  </a:tcPr>
                </a:tc>
              </a:tr>
              <a:tr h="180445">
                <a:tc gridSpan="5">
                  <a:txBody>
                    <a:bodyPr/>
                    <a:lstStyle/>
                    <a:p>
                      <a:pPr algn="ctr" fontAlgn="ctr"/>
                      <a:r>
                        <a:rPr lang="en-US" sz="900" b="1" i="0" u="none" strike="noStrike" dirty="0">
                          <a:solidFill>
                            <a:srgbClr val="000000"/>
                          </a:solidFill>
                          <a:latin typeface="Tahoma"/>
                        </a:rPr>
                        <a:t>FRIDAY, AUGUST </a:t>
                      </a:r>
                      <a:r>
                        <a:rPr lang="en-US" sz="900" b="1" i="0" u="none" strike="noStrike" dirty="0" smtClean="0">
                          <a:solidFill>
                            <a:srgbClr val="000000"/>
                          </a:solidFill>
                          <a:latin typeface="Tahoma"/>
                        </a:rPr>
                        <a:t>3</a:t>
                      </a:r>
                      <a:endParaRPr lang="en-US" sz="900" b="1" i="0" u="none" strike="noStrike" dirty="0">
                        <a:solidFill>
                          <a:srgbClr val="000000"/>
                        </a:solidFill>
                        <a:latin typeface="Tahoma"/>
                      </a:endParaRPr>
                    </a:p>
                  </a:txBody>
                  <a:tcPr marL="5732" marR="5732" marT="5732"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5477">
                <a:tc>
                  <a:txBody>
                    <a:bodyPr/>
                    <a:lstStyle/>
                    <a:p>
                      <a:pPr algn="ctr" fontAlgn="ctr"/>
                      <a:r>
                        <a:rPr lang="en-US" sz="900" b="1" i="0" u="none" strike="noStrike">
                          <a:solidFill>
                            <a:srgbClr val="FFFFFF"/>
                          </a:solidFill>
                          <a:latin typeface="Times New Roman"/>
                        </a:rPr>
                        <a:t>EXERCISE</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WU</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WORK SET</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900" b="1" i="0" u="none" strike="noStrike">
                          <a:solidFill>
                            <a:srgbClr val="FFFFFF"/>
                          </a:solidFill>
                          <a:latin typeface="Times New Roman"/>
                        </a:rPr>
                        <a:t>SETS</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180445">
                <a:tc>
                  <a:txBody>
                    <a:bodyPr/>
                    <a:lstStyle/>
                    <a:p>
                      <a:pPr algn="ctr" fontAlgn="ctr"/>
                      <a:r>
                        <a:rPr lang="en-US" sz="900" b="0" i="1" u="none" strike="noStrike">
                          <a:solidFill>
                            <a:srgbClr val="000000"/>
                          </a:solidFill>
                          <a:latin typeface="Times New Roman"/>
                        </a:rPr>
                        <a:t>Core/Stability Work</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0" i="1" u="none" strike="noStrike">
                          <a:solidFill>
                            <a:srgbClr val="000000"/>
                          </a:solidFill>
                          <a:latin typeface="Times New Roman"/>
                        </a:rPr>
                        <a:t>DB Clean</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3-60%</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3-70%</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3 - 82.5%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0" i="1" u="none" strike="noStrike">
                          <a:solidFill>
                            <a:srgbClr val="000000"/>
                          </a:solidFill>
                          <a:latin typeface="Times New Roman"/>
                        </a:rPr>
                        <a:t>Front Squat</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5-75%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3 - 87.5%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0" i="1" u="none" strike="noStrike">
                          <a:solidFill>
                            <a:srgbClr val="000000"/>
                          </a:solidFill>
                          <a:latin typeface="Times New Roman"/>
                        </a:rPr>
                        <a:t>Incline Press</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5-65%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5-75%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3 - 87.5%</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nl-NL" sz="900" b="0" i="1" u="none" strike="noStrike">
                          <a:solidFill>
                            <a:srgbClr val="000000"/>
                          </a:solidFill>
                          <a:latin typeface="Times New Roman"/>
                        </a:rPr>
                        <a:t>DB RDL + Bent Over Row: Neutral Grip</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lower of 2 max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6</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0" i="1" u="none" strike="noStrike">
                          <a:solidFill>
                            <a:srgbClr val="000000"/>
                          </a:solidFill>
                          <a:latin typeface="Times New Roman"/>
                        </a:rPr>
                        <a:t>DB Side Lunge</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900" b="0" i="1" u="none" strike="noStrike">
                          <a:solidFill>
                            <a:srgbClr val="000000"/>
                          </a:solidFill>
                          <a:latin typeface="Times New Roman"/>
                        </a:rPr>
                        <a:t>1/4 BW</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1" u="none" strike="noStrike">
                          <a:solidFill>
                            <a:srgbClr val="000000"/>
                          </a:solidFill>
                          <a:latin typeface="Times New Roman"/>
                        </a:rPr>
                        <a:t>3ea</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2</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445">
                <a:tc>
                  <a:txBody>
                    <a:bodyPr/>
                    <a:lstStyle/>
                    <a:p>
                      <a:pPr algn="ctr" fontAlgn="ctr"/>
                      <a:r>
                        <a:rPr lang="en-US" sz="900" b="0" i="1" u="none" strike="noStrike">
                          <a:solidFill>
                            <a:srgbClr val="000000"/>
                          </a:solidFill>
                          <a:latin typeface="Times New Roman"/>
                        </a:rPr>
                        <a:t>Blurpees</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 </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a:solidFill>
                            <a:srgbClr val="000000"/>
                          </a:solidFill>
                          <a:latin typeface="Times New Roman"/>
                        </a:rPr>
                        <a:t>10</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1" u="none" strike="noStrike" dirty="0">
                          <a:solidFill>
                            <a:srgbClr val="000000"/>
                          </a:solidFill>
                          <a:latin typeface="Times New Roman"/>
                        </a:rPr>
                        <a:t>2</a:t>
                      </a:r>
                    </a:p>
                  </a:txBody>
                  <a:tcPr marL="5732" marR="5732"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0962"/>
          </a:xfrm>
        </p:spPr>
        <p:txBody>
          <a:bodyPr>
            <a:normAutofit/>
          </a:bodyPr>
          <a:lstStyle/>
          <a:p>
            <a:r>
              <a:rPr lang="en-US" sz="5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SUMMER CONDITIONING PROGRAM</a:t>
            </a:r>
            <a:endParaRPr lang="en-US" sz="5400" dirty="0">
              <a:latin typeface="CCSU" pitchFamily="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399" y="152399"/>
          <a:ext cx="8839200" cy="6477000"/>
        </p:xfrm>
        <a:graphic>
          <a:graphicData uri="http://schemas.openxmlformats.org/drawingml/2006/table">
            <a:tbl>
              <a:tblPr/>
              <a:tblGrid>
                <a:gridCol w="672131"/>
                <a:gridCol w="2702519"/>
                <a:gridCol w="2762031"/>
                <a:gridCol w="2702519"/>
              </a:tblGrid>
              <a:tr h="233996">
                <a:tc rowSpan="2">
                  <a:txBody>
                    <a:bodyPr/>
                    <a:lstStyle/>
                    <a:p>
                      <a:pPr algn="ctr" fontAlgn="ctr"/>
                      <a:r>
                        <a:rPr lang="en-US" sz="1100" b="1" i="0" u="none" strike="noStrike">
                          <a:solidFill>
                            <a:srgbClr val="000000"/>
                          </a:solidFill>
                          <a:latin typeface="Times New Roman"/>
                        </a:rPr>
                        <a:t>DATE</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MONDAY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a:solidFill>
                            <a:srgbClr val="000000"/>
                          </a:solidFill>
                          <a:latin typeface="Times New Roman"/>
                        </a:rPr>
                        <a:t>WEDNESDAY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a:solidFill>
                            <a:srgbClr val="000000"/>
                          </a:solidFill>
                          <a:latin typeface="Times New Roman"/>
                        </a:rPr>
                        <a:t>FRIDAY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3355">
                <a:tc vMerge="1">
                  <a:txBody>
                    <a:bodyPr/>
                    <a:lstStyle/>
                    <a:p>
                      <a:endParaRPr lang="en-US"/>
                    </a:p>
                  </a:txBody>
                  <a:tcPr/>
                </a:tc>
                <a:tc>
                  <a:txBody>
                    <a:bodyPr/>
                    <a:lstStyle/>
                    <a:p>
                      <a:pPr algn="ctr" fontAlgn="ctr"/>
                      <a:r>
                        <a:rPr lang="en-US" sz="1100" b="1" i="0" u="none" strike="noStrike">
                          <a:solidFill>
                            <a:srgbClr val="000000"/>
                          </a:solidFill>
                          <a:latin typeface="Times New Roman"/>
                        </a:rPr>
                        <a:t>FARTLEK WORK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AGILITY &amp; PLYOMETRICS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SHUTTLE WORK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7197">
                <a:tc rowSpan="4">
                  <a:txBody>
                    <a:bodyPr/>
                    <a:lstStyle/>
                    <a:p>
                      <a:pPr algn="ctr" fontAlgn="ctr"/>
                      <a:r>
                        <a:rPr lang="en-US" sz="1100" b="1" i="0" u="none" strike="noStrike">
                          <a:solidFill>
                            <a:srgbClr val="000000"/>
                          </a:solidFill>
                          <a:latin typeface="Times New Roman"/>
                        </a:rPr>
                        <a:t>5/30-6/3</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  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87197">
                <a:tc vMerge="1">
                  <a:txBody>
                    <a:bodyPr/>
                    <a:lstStyle/>
                    <a:p>
                      <a:endParaRPr lang="en-US"/>
                    </a:p>
                  </a:txBody>
                  <a:tcPr/>
                </a:tc>
                <a:tc>
                  <a:txBody>
                    <a:bodyPr/>
                    <a:lstStyle/>
                    <a:p>
                      <a:pPr algn="l" fontAlgn="ctr"/>
                      <a:r>
                        <a:rPr lang="en-US" sz="1100" b="0" i="0" u="none" strike="noStrike">
                          <a:solidFill>
                            <a:srgbClr val="000000"/>
                          </a:solidFill>
                          <a:latin typeface="Times New Roman"/>
                        </a:rPr>
                        <a:t>JOG: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300 yard shuttle test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7197">
                <a:tc vMerge="1">
                  <a:txBody>
                    <a:bodyPr/>
                    <a:lstStyle/>
                    <a:p>
                      <a:endParaRPr lang="en-US"/>
                    </a:p>
                  </a:txBody>
                  <a:tcPr/>
                </a:tc>
                <a:tc>
                  <a:txBody>
                    <a:bodyPr/>
                    <a:lstStyle/>
                    <a:p>
                      <a:pPr algn="l" fontAlgn="ctr"/>
                      <a:r>
                        <a:rPr lang="en-US" sz="1100" b="0" i="0" u="none" strike="noStrike">
                          <a:solidFill>
                            <a:srgbClr val="000000"/>
                          </a:solidFill>
                          <a:latin typeface="Times New Roman"/>
                        </a:rPr>
                        <a:t>SPRINT: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2:30 between reps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6555">
                <a:tc vMerge="1">
                  <a:txBody>
                    <a:bodyPr/>
                    <a:lstStyle/>
                    <a:p>
                      <a:endParaRPr lang="en-US"/>
                    </a:p>
                  </a:txBody>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GOAL TIME:  &lt; 1:05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7197">
                <a:tc rowSpan="4">
                  <a:txBody>
                    <a:bodyPr/>
                    <a:lstStyle/>
                    <a:p>
                      <a:pPr algn="ctr" fontAlgn="ctr"/>
                      <a:r>
                        <a:rPr lang="en-US" sz="1100" b="1" i="0" u="none" strike="noStrike">
                          <a:solidFill>
                            <a:srgbClr val="000000"/>
                          </a:solidFill>
                          <a:latin typeface="Times New Roman"/>
                        </a:rPr>
                        <a:t>6/6-6/10</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  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87197">
                <a:tc vMerge="1">
                  <a:txBody>
                    <a:bodyPr/>
                    <a:lstStyle/>
                    <a:p>
                      <a:endParaRPr lang="en-US"/>
                    </a:p>
                  </a:txBody>
                  <a:tcPr/>
                </a:tc>
                <a:tc>
                  <a:txBody>
                    <a:bodyPr/>
                    <a:lstStyle/>
                    <a:p>
                      <a:pPr algn="l" fontAlgn="ctr"/>
                      <a:r>
                        <a:rPr lang="en-US" sz="1100" b="0" i="0" u="none" strike="noStrike">
                          <a:solidFill>
                            <a:srgbClr val="000000"/>
                          </a:solidFill>
                          <a:latin typeface="Times New Roman"/>
                        </a:rPr>
                        <a:t>JOG: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50 yard shuttles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7197">
                <a:tc vMerge="1">
                  <a:txBody>
                    <a:bodyPr/>
                    <a:lstStyle/>
                    <a:p>
                      <a:endParaRPr lang="en-US"/>
                    </a:p>
                  </a:txBody>
                  <a:tcPr/>
                </a:tc>
                <a:tc>
                  <a:txBody>
                    <a:bodyPr/>
                    <a:lstStyle/>
                    <a:p>
                      <a:pPr algn="l" fontAlgn="ctr"/>
                      <a:r>
                        <a:rPr lang="en-US" sz="1100" b="0" i="0" u="none" strike="noStrike">
                          <a:solidFill>
                            <a:srgbClr val="000000"/>
                          </a:solidFill>
                          <a:latin typeface="Times New Roman"/>
                        </a:rPr>
                        <a:t>SPRINT: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:10 between reps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71435">
                <a:tc vMerge="1">
                  <a:txBody>
                    <a:bodyPr/>
                    <a:lstStyle/>
                    <a:p>
                      <a:endParaRPr lang="en-US"/>
                    </a:p>
                  </a:txBody>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GOAL TIME:  :10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52715">
                <a:tc rowSpan="4">
                  <a:txBody>
                    <a:bodyPr/>
                    <a:lstStyle/>
                    <a:p>
                      <a:pPr algn="ctr" fontAlgn="ctr"/>
                      <a:r>
                        <a:rPr lang="en-US" sz="1100" b="1" i="0" u="none" strike="noStrike">
                          <a:solidFill>
                            <a:srgbClr val="000000"/>
                          </a:solidFill>
                          <a:latin typeface="Times New Roman"/>
                        </a:rPr>
                        <a:t>6/13-6/17</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  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2715">
                <a:tc vMerge="1">
                  <a:txBody>
                    <a:bodyPr/>
                    <a:lstStyle/>
                    <a:p>
                      <a:endParaRPr lang="en-US"/>
                    </a:p>
                  </a:txBody>
                  <a:tcPr/>
                </a:tc>
                <a:tc>
                  <a:txBody>
                    <a:bodyPr/>
                    <a:lstStyle/>
                    <a:p>
                      <a:pPr algn="l" fontAlgn="ctr"/>
                      <a:r>
                        <a:rPr lang="en-US" sz="1100" b="0" i="0" u="none" strike="noStrike">
                          <a:solidFill>
                            <a:srgbClr val="000000"/>
                          </a:solidFill>
                          <a:latin typeface="Times New Roman"/>
                        </a:rPr>
                        <a:t>JOG: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100 yard shuttles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71435">
                <a:tc vMerge="1">
                  <a:txBody>
                    <a:bodyPr/>
                    <a:lstStyle/>
                    <a:p>
                      <a:endParaRPr lang="en-US"/>
                    </a:p>
                  </a:txBody>
                  <a:tcPr/>
                </a:tc>
                <a:tc>
                  <a:txBody>
                    <a:bodyPr/>
                    <a:lstStyle/>
                    <a:p>
                      <a:pPr algn="l" fontAlgn="ctr"/>
                      <a:r>
                        <a:rPr lang="en-US" sz="1100" b="0" i="0" u="none" strike="noStrike" dirty="0">
                          <a:solidFill>
                            <a:srgbClr val="000000"/>
                          </a:solidFill>
                          <a:latin typeface="Times New Roman"/>
                        </a:rPr>
                        <a:t>SPRINT: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:20 between reps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6555">
                <a:tc vMerge="1">
                  <a:txBody>
                    <a:bodyPr/>
                    <a:lstStyle/>
                    <a:p>
                      <a:endParaRPr lang="en-US"/>
                    </a:p>
                  </a:txBody>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GOAL TIME:  :20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33996">
                <a:tc rowSpan="4">
                  <a:txBody>
                    <a:bodyPr/>
                    <a:lstStyle/>
                    <a:p>
                      <a:pPr algn="ctr" fontAlgn="ctr"/>
                      <a:r>
                        <a:rPr lang="en-US" sz="1100" b="1" i="0" u="none" strike="noStrike">
                          <a:solidFill>
                            <a:srgbClr val="000000"/>
                          </a:solidFill>
                          <a:latin typeface="Times New Roman"/>
                        </a:rPr>
                        <a:t>6/20-6/24</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  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87197">
                <a:tc vMerge="1">
                  <a:txBody>
                    <a:bodyPr/>
                    <a:lstStyle/>
                    <a:p>
                      <a:endParaRPr lang="en-US"/>
                    </a:p>
                  </a:txBody>
                  <a:tcPr/>
                </a:tc>
                <a:tc>
                  <a:txBody>
                    <a:bodyPr/>
                    <a:lstStyle/>
                    <a:p>
                      <a:pPr algn="l" fontAlgn="ctr"/>
                      <a:r>
                        <a:rPr lang="en-US" sz="1100" b="0" i="0" u="none" strike="noStrike">
                          <a:solidFill>
                            <a:srgbClr val="000000"/>
                          </a:solidFill>
                          <a:latin typeface="Times New Roman"/>
                        </a:rPr>
                        <a:t>JOG:  :25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150 yard shuttles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2715">
                <a:tc vMerge="1">
                  <a:txBody>
                    <a:bodyPr/>
                    <a:lstStyle/>
                    <a:p>
                      <a:endParaRPr lang="en-US"/>
                    </a:p>
                  </a:txBody>
                  <a:tcPr/>
                </a:tc>
                <a:tc>
                  <a:txBody>
                    <a:bodyPr/>
                    <a:lstStyle/>
                    <a:p>
                      <a:pPr algn="l" fontAlgn="ctr"/>
                      <a:r>
                        <a:rPr lang="en-US" sz="1100" b="0" i="0" u="none" strike="noStrike">
                          <a:solidFill>
                            <a:srgbClr val="000000"/>
                          </a:solidFill>
                          <a:latin typeface="Times New Roman"/>
                        </a:rPr>
                        <a:t>SPRINT: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:30 between reps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6555">
                <a:tc vMerge="1">
                  <a:txBody>
                    <a:bodyPr/>
                    <a:lstStyle/>
                    <a:p>
                      <a:endParaRPr lang="en-US"/>
                    </a:p>
                  </a:txBody>
                  <a:tcPr/>
                </a:tc>
                <a:tc>
                  <a:txBody>
                    <a:bodyPr/>
                    <a:lstStyle/>
                    <a:p>
                      <a:pPr algn="l" fontAlgn="ctr"/>
                      <a:r>
                        <a:rPr lang="en-US" sz="1100" b="0" i="0" u="none" strike="noStrike">
                          <a:solidFill>
                            <a:srgbClr val="000000"/>
                          </a:solidFill>
                          <a:latin typeface="Times New Roman"/>
                        </a:rPr>
                        <a:t>WALK:  :05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GOAL TIME: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7197">
                <a:tc rowSpan="4">
                  <a:txBody>
                    <a:bodyPr/>
                    <a:lstStyle/>
                    <a:p>
                      <a:pPr algn="ctr" fontAlgn="ctr"/>
                      <a:r>
                        <a:rPr lang="en-US" sz="1100" b="1" i="0" u="none" strike="noStrike">
                          <a:solidFill>
                            <a:srgbClr val="000000"/>
                          </a:solidFill>
                          <a:latin typeface="Times New Roman"/>
                        </a:rPr>
                        <a:t>6/27-7/1</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  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87197">
                <a:tc vMerge="1">
                  <a:txBody>
                    <a:bodyPr/>
                    <a:lstStyle/>
                    <a:p>
                      <a:endParaRPr lang="en-US"/>
                    </a:p>
                  </a:txBody>
                  <a:tcPr/>
                </a:tc>
                <a:tc>
                  <a:txBody>
                    <a:bodyPr/>
                    <a:lstStyle/>
                    <a:p>
                      <a:pPr algn="l" fontAlgn="ctr"/>
                      <a:r>
                        <a:rPr lang="en-US" sz="1100" b="0" i="0" u="none" strike="noStrike">
                          <a:solidFill>
                            <a:srgbClr val="000000"/>
                          </a:solidFill>
                          <a:latin typeface="Times New Roman"/>
                        </a:rPr>
                        <a:t>JOG:  :25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300 yard shuttle test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7197">
                <a:tc vMerge="1">
                  <a:txBody>
                    <a:bodyPr/>
                    <a:lstStyle/>
                    <a:p>
                      <a:endParaRPr lang="en-US"/>
                    </a:p>
                  </a:txBody>
                  <a:tcPr/>
                </a:tc>
                <a:tc>
                  <a:txBody>
                    <a:bodyPr/>
                    <a:lstStyle/>
                    <a:p>
                      <a:pPr algn="l" fontAlgn="ctr"/>
                      <a:r>
                        <a:rPr lang="en-US" sz="1100" b="0" i="0" u="none" strike="noStrike">
                          <a:solidFill>
                            <a:srgbClr val="000000"/>
                          </a:solidFill>
                          <a:latin typeface="Times New Roman"/>
                        </a:rPr>
                        <a:t>SPRINT: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2:30 between reps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96555">
                <a:tc vMerge="1">
                  <a:txBody>
                    <a:bodyPr/>
                    <a:lstStyle/>
                    <a:p>
                      <a:endParaRPr lang="en-US"/>
                    </a:p>
                  </a:txBody>
                  <a:tcPr/>
                </a:tc>
                <a:tc>
                  <a:txBody>
                    <a:bodyPr/>
                    <a:lstStyle/>
                    <a:p>
                      <a:pPr algn="l" fontAlgn="ctr"/>
                      <a:r>
                        <a:rPr lang="en-US" sz="1100" b="0" i="0" u="none" strike="noStrike">
                          <a:solidFill>
                            <a:srgbClr val="000000"/>
                          </a:solidFill>
                          <a:latin typeface="Times New Roman"/>
                        </a:rPr>
                        <a:t>WALK:  :05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GOAL TIME:  &lt; 1:05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7197">
                <a:tc rowSpan="4">
                  <a:txBody>
                    <a:bodyPr/>
                    <a:lstStyle/>
                    <a:p>
                      <a:pPr algn="ctr" fontAlgn="ctr"/>
                      <a:r>
                        <a:rPr lang="en-US" sz="1100" b="1" i="0" u="none" strike="noStrike">
                          <a:solidFill>
                            <a:srgbClr val="000000"/>
                          </a:solidFill>
                          <a:latin typeface="Times New Roman"/>
                        </a:rPr>
                        <a:t>7/4-7/8</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  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87197">
                <a:tc vMerge="1">
                  <a:txBody>
                    <a:bodyPr/>
                    <a:lstStyle/>
                    <a:p>
                      <a:endParaRPr lang="en-US"/>
                    </a:p>
                  </a:txBody>
                  <a:tcPr/>
                </a:tc>
                <a:tc>
                  <a:txBody>
                    <a:bodyPr/>
                    <a:lstStyle/>
                    <a:p>
                      <a:pPr algn="l" fontAlgn="ctr"/>
                      <a:r>
                        <a:rPr lang="en-US" sz="1100" b="0" i="0" u="none" strike="noStrike">
                          <a:solidFill>
                            <a:srgbClr val="000000"/>
                          </a:solidFill>
                          <a:latin typeface="Times New Roman"/>
                        </a:rPr>
                        <a:t>JOG:  :40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150 yard shuttles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87197">
                <a:tc vMerge="1">
                  <a:txBody>
                    <a:bodyPr/>
                    <a:lstStyle/>
                    <a:p>
                      <a:endParaRPr lang="en-US"/>
                    </a:p>
                  </a:txBody>
                  <a:tcPr/>
                </a:tc>
                <a:tc>
                  <a:txBody>
                    <a:bodyPr/>
                    <a:lstStyle/>
                    <a:p>
                      <a:pPr algn="l" fontAlgn="ctr"/>
                      <a:r>
                        <a:rPr lang="en-US" sz="1100" b="0" i="0" u="none" strike="noStrike">
                          <a:solidFill>
                            <a:srgbClr val="000000"/>
                          </a:solidFill>
                          <a:latin typeface="Times New Roman"/>
                        </a:rPr>
                        <a:t>SPRINT:  :20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1:00 between reps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3355">
                <a:tc vMerge="1">
                  <a:txBody>
                    <a:bodyPr/>
                    <a:lstStyle/>
                    <a:p>
                      <a:endParaRPr lang="en-US"/>
                    </a:p>
                  </a:txBody>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GOAL TIME: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33996">
                <a:tc rowSpan="4">
                  <a:txBody>
                    <a:bodyPr/>
                    <a:lstStyle/>
                    <a:p>
                      <a:pPr algn="ctr" fontAlgn="ctr"/>
                      <a:r>
                        <a:rPr lang="en-US" sz="1100" b="1" i="0" u="none" strike="noStrike">
                          <a:solidFill>
                            <a:srgbClr val="000000"/>
                          </a:solidFill>
                          <a:latin typeface="Times New Roman"/>
                        </a:rPr>
                        <a:t>7/11-7/15</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  22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33996">
                <a:tc vMerge="1">
                  <a:txBody>
                    <a:bodyPr/>
                    <a:lstStyle/>
                    <a:p>
                      <a:endParaRPr lang="en-US"/>
                    </a:p>
                  </a:txBody>
                  <a:tcPr/>
                </a:tc>
                <a:tc>
                  <a:txBody>
                    <a:bodyPr/>
                    <a:lstStyle/>
                    <a:p>
                      <a:pPr algn="l" fontAlgn="ctr"/>
                      <a:r>
                        <a:rPr lang="en-US" sz="1100" b="0" i="0" u="none" strike="noStrike">
                          <a:solidFill>
                            <a:srgbClr val="000000"/>
                          </a:solidFill>
                          <a:latin typeface="Times New Roman"/>
                        </a:rPr>
                        <a:t>JOG:  :40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200 yard shuttles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90155">
                <a:tc vMerge="1">
                  <a:txBody>
                    <a:bodyPr/>
                    <a:lstStyle/>
                    <a:p>
                      <a:endParaRPr lang="en-US"/>
                    </a:p>
                  </a:txBody>
                  <a:tcPr/>
                </a:tc>
                <a:tc>
                  <a:txBody>
                    <a:bodyPr/>
                    <a:lstStyle/>
                    <a:p>
                      <a:pPr algn="l" fontAlgn="ctr"/>
                      <a:r>
                        <a:rPr lang="en-US" sz="1100" b="0" i="0" u="none" strike="noStrike">
                          <a:solidFill>
                            <a:srgbClr val="000000"/>
                          </a:solidFill>
                          <a:latin typeface="Times New Roman"/>
                        </a:rPr>
                        <a:t>SPRINT:  :20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1:20 between reps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3355">
                <a:tc vMerge="1">
                  <a:txBody>
                    <a:bodyPr/>
                    <a:lstStyle/>
                    <a:p>
                      <a:endParaRPr lang="en-US"/>
                    </a:p>
                  </a:txBody>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Times New Roman"/>
                        </a:rPr>
                        <a:t>GOAL TIME:  :40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2398" y="152399"/>
          <a:ext cx="8839201" cy="3581402"/>
        </p:xfrm>
        <a:graphic>
          <a:graphicData uri="http://schemas.openxmlformats.org/drawingml/2006/table">
            <a:tbl>
              <a:tblPr/>
              <a:tblGrid>
                <a:gridCol w="672130"/>
                <a:gridCol w="2702520"/>
                <a:gridCol w="2762031"/>
                <a:gridCol w="2702520"/>
              </a:tblGrid>
              <a:tr h="270826">
                <a:tc rowSpan="2">
                  <a:txBody>
                    <a:bodyPr/>
                    <a:lstStyle/>
                    <a:p>
                      <a:pPr algn="ctr" fontAlgn="ctr"/>
                      <a:r>
                        <a:rPr lang="en-US" sz="1100" b="1" i="0" u="none" strike="noStrike" dirty="0">
                          <a:solidFill>
                            <a:srgbClr val="000000"/>
                          </a:solidFill>
                          <a:latin typeface="Times New Roman"/>
                        </a:rPr>
                        <a:t>DATE</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MONDAY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a:solidFill>
                            <a:srgbClr val="000000"/>
                          </a:solidFill>
                          <a:latin typeface="Times New Roman"/>
                        </a:rPr>
                        <a:t>WEDNESDAY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a:solidFill>
                            <a:srgbClr val="000000"/>
                          </a:solidFill>
                          <a:latin typeface="Times New Roman"/>
                        </a:rPr>
                        <a:t>FRIDAY</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81660">
                <a:tc vMerge="1">
                  <a:txBody>
                    <a:bodyPr/>
                    <a:lstStyle/>
                    <a:p>
                      <a:endParaRPr lang="en-US"/>
                    </a:p>
                  </a:txBody>
                  <a:tcPr/>
                </a:tc>
                <a:tc>
                  <a:txBody>
                    <a:bodyPr/>
                    <a:lstStyle/>
                    <a:p>
                      <a:pPr algn="ctr" fontAlgn="ctr"/>
                      <a:r>
                        <a:rPr lang="en-US" sz="1100" b="1" i="0" u="none" strike="noStrike">
                          <a:solidFill>
                            <a:srgbClr val="000000"/>
                          </a:solidFill>
                          <a:latin typeface="Times New Roman"/>
                        </a:rPr>
                        <a:t>FARTLEK WORK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AGILITY &amp; PLYOMETRICS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Times New Roman"/>
                        </a:rPr>
                        <a:t>SHUTTLE WORK</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227493">
                <a:tc rowSpan="4">
                  <a:txBody>
                    <a:bodyPr/>
                    <a:lstStyle/>
                    <a:p>
                      <a:pPr algn="ctr" fontAlgn="ctr"/>
                      <a:r>
                        <a:rPr lang="en-US" sz="1100" b="1" i="0" u="none" strike="noStrike">
                          <a:solidFill>
                            <a:srgbClr val="000000"/>
                          </a:solidFill>
                          <a:latin typeface="Times New Roman"/>
                        </a:rPr>
                        <a:t>7/18-7/22</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  22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4</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27493">
                <a:tc vMerge="1">
                  <a:txBody>
                    <a:bodyPr/>
                    <a:lstStyle/>
                    <a:p>
                      <a:endParaRPr lang="en-US"/>
                    </a:p>
                  </a:txBody>
                  <a:tcPr/>
                </a:tc>
                <a:tc>
                  <a:txBody>
                    <a:bodyPr/>
                    <a:lstStyle/>
                    <a:p>
                      <a:pPr algn="l" fontAlgn="ctr"/>
                      <a:r>
                        <a:rPr lang="en-US" sz="1100" b="0" i="0" u="none" strike="noStrike">
                          <a:solidFill>
                            <a:srgbClr val="000000"/>
                          </a:solidFill>
                          <a:latin typeface="Times New Roman"/>
                        </a:rPr>
                        <a:t>JOG:  :35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250 yard shuttles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7493">
                <a:tc vMerge="1">
                  <a:txBody>
                    <a:bodyPr/>
                    <a:lstStyle/>
                    <a:p>
                      <a:endParaRPr lang="en-US"/>
                    </a:p>
                  </a:txBody>
                  <a:tcPr/>
                </a:tc>
                <a:tc>
                  <a:txBody>
                    <a:bodyPr/>
                    <a:lstStyle/>
                    <a:p>
                      <a:pPr algn="l" fontAlgn="ctr"/>
                      <a:r>
                        <a:rPr lang="en-US" sz="1100" b="0" i="0" u="none" strike="noStrike">
                          <a:solidFill>
                            <a:srgbClr val="000000"/>
                          </a:solidFill>
                          <a:latin typeface="Times New Roman"/>
                        </a:rPr>
                        <a:t>SPRINT:  :15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1:30 between reps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190661">
                <a:tc vMerge="1">
                  <a:txBody>
                    <a:bodyPr/>
                    <a:lstStyle/>
                    <a:p>
                      <a:endParaRPr lang="en-US"/>
                    </a:p>
                  </a:txBody>
                  <a:tcPr/>
                </a:tc>
                <a:tc>
                  <a:txBody>
                    <a:bodyPr/>
                    <a:lstStyle/>
                    <a:p>
                      <a:pPr algn="l" fontAlgn="ctr"/>
                      <a:r>
                        <a:rPr lang="en-US" sz="1100" b="0" i="0" u="none" strike="noStrike">
                          <a:solidFill>
                            <a:srgbClr val="000000"/>
                          </a:solidFill>
                          <a:latin typeface="Times New Roman"/>
                        </a:rPr>
                        <a:t>WALK:  :10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GOAL TIME:  :50</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292492">
                <a:tc rowSpan="4">
                  <a:txBody>
                    <a:bodyPr/>
                    <a:lstStyle/>
                    <a:p>
                      <a:pPr algn="ctr" fontAlgn="ctr"/>
                      <a:r>
                        <a:rPr lang="en-US" sz="1100" b="1" i="0" u="none" strike="noStrike">
                          <a:solidFill>
                            <a:srgbClr val="000000"/>
                          </a:solidFill>
                          <a:latin typeface="Times New Roman"/>
                        </a:rPr>
                        <a:t>7/25-7/29</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  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2</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303325">
                <a:tc vMerge="1">
                  <a:txBody>
                    <a:bodyPr/>
                    <a:lstStyle/>
                    <a:p>
                      <a:endParaRPr lang="en-US"/>
                    </a:p>
                  </a:txBody>
                  <a:tcPr/>
                </a:tc>
                <a:tc>
                  <a:txBody>
                    <a:bodyPr/>
                    <a:lstStyle/>
                    <a:p>
                      <a:pPr algn="l" fontAlgn="ctr"/>
                      <a:r>
                        <a:rPr lang="en-US" sz="1100" b="0" i="0" u="none" strike="noStrike">
                          <a:solidFill>
                            <a:srgbClr val="000000"/>
                          </a:solidFill>
                          <a:latin typeface="Times New Roman"/>
                        </a:rPr>
                        <a:t>JOG:  :35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300 yard shuttle</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92492">
                <a:tc vMerge="1">
                  <a:txBody>
                    <a:bodyPr/>
                    <a:lstStyle/>
                    <a:p>
                      <a:endParaRPr lang="en-US"/>
                    </a:p>
                  </a:txBody>
                  <a:tcPr/>
                </a:tc>
                <a:tc>
                  <a:txBody>
                    <a:bodyPr/>
                    <a:lstStyle/>
                    <a:p>
                      <a:pPr algn="l" fontAlgn="ctr"/>
                      <a:r>
                        <a:rPr lang="en-US" sz="1100" b="0" i="0" u="none" strike="noStrike">
                          <a:solidFill>
                            <a:srgbClr val="000000"/>
                          </a:solidFill>
                          <a:latin typeface="Times New Roman"/>
                        </a:rPr>
                        <a:t>SPRINT:  :15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2:30 between reps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14159">
                <a:tc vMerge="1">
                  <a:txBody>
                    <a:bodyPr/>
                    <a:lstStyle/>
                    <a:p>
                      <a:endParaRPr lang="en-US"/>
                    </a:p>
                  </a:txBody>
                  <a:tcPr/>
                </a:tc>
                <a:tc>
                  <a:txBody>
                    <a:bodyPr/>
                    <a:lstStyle/>
                    <a:p>
                      <a:pPr algn="l" fontAlgn="ctr"/>
                      <a:r>
                        <a:rPr lang="en-US" sz="1100" b="0" i="0" u="none" strike="noStrike">
                          <a:solidFill>
                            <a:srgbClr val="000000"/>
                          </a:solidFill>
                          <a:latin typeface="Times New Roman"/>
                        </a:rPr>
                        <a:t>WALK:  :10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GOAL TIME:  &lt; 1:05</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238327">
                <a:tc rowSpan="4">
                  <a:txBody>
                    <a:bodyPr/>
                    <a:lstStyle/>
                    <a:p>
                      <a:pPr algn="ctr" fontAlgn="ctr"/>
                      <a:r>
                        <a:rPr lang="en-US" sz="1100" b="1" i="0" u="none" strike="noStrike">
                          <a:solidFill>
                            <a:srgbClr val="000000"/>
                          </a:solidFill>
                          <a:latin typeface="Times New Roman"/>
                        </a:rPr>
                        <a:t>8/1-8/5</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NUMBER OF MINUTES: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*See agility/plyo sheet.  Choose 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Times New Roman"/>
                        </a:rPr>
                        <a:t>NUMBER OF REPS:  1</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38327">
                <a:tc vMerge="1">
                  <a:txBody>
                    <a:bodyPr/>
                    <a:lstStyle/>
                    <a:p>
                      <a:endParaRPr lang="en-US"/>
                    </a:p>
                  </a:txBody>
                  <a:tcPr/>
                </a:tc>
                <a:tc>
                  <a:txBody>
                    <a:bodyPr/>
                    <a:lstStyle/>
                    <a:p>
                      <a:pPr algn="l" fontAlgn="ctr"/>
                      <a:r>
                        <a:rPr lang="en-US" sz="1100" b="0" i="0" u="none" strike="noStrike">
                          <a:solidFill>
                            <a:srgbClr val="000000"/>
                          </a:solidFill>
                          <a:latin typeface="Times New Roman"/>
                        </a:rPr>
                        <a:t>JOG: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Times New Roman"/>
                        </a:rPr>
                        <a:t>different</a:t>
                      </a:r>
                      <a:r>
                        <a:rPr lang="en-US" sz="1100" b="0" i="0" u="none" strike="noStrike">
                          <a:solidFill>
                            <a:srgbClr val="000000"/>
                          </a:solidFill>
                          <a:latin typeface="Times New Roman"/>
                        </a:rPr>
                        <a:t> agility and jump rope workout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ACTIVITY:  300 yard shuttle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38327">
                <a:tc vMerge="1">
                  <a:txBody>
                    <a:bodyPr/>
                    <a:lstStyle/>
                    <a:p>
                      <a:endParaRPr lang="en-US"/>
                    </a:p>
                  </a:txBody>
                  <a:tcPr/>
                </a:tc>
                <a:tc>
                  <a:txBody>
                    <a:bodyPr/>
                    <a:lstStyle/>
                    <a:p>
                      <a:pPr algn="l" fontAlgn="ctr"/>
                      <a:r>
                        <a:rPr lang="en-US" sz="1100" b="0" i="0" u="none" strike="noStrike" dirty="0">
                          <a:solidFill>
                            <a:srgbClr val="000000"/>
                          </a:solidFill>
                          <a:latin typeface="Times New Roman"/>
                        </a:rPr>
                        <a:t>SPRINT: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for </a:t>
                      </a:r>
                      <a:r>
                        <a:rPr lang="en-US" sz="1100" b="1" i="0" u="none" strike="noStrike">
                          <a:solidFill>
                            <a:srgbClr val="000000"/>
                          </a:solidFill>
                          <a:latin typeface="Times New Roman"/>
                        </a:rPr>
                        <a:t>each week.</a:t>
                      </a:r>
                      <a:endParaRPr lang="en-US" sz="1100" b="0" i="0" u="none" strike="noStrike">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Times New Roman"/>
                        </a:rPr>
                        <a:t>REST:  NA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38327">
                <a:tc vMerge="1">
                  <a:txBody>
                    <a:bodyPr/>
                    <a:lstStyle/>
                    <a:p>
                      <a:endParaRPr lang="en-US"/>
                    </a:p>
                  </a:txBody>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Times New Roman"/>
                        </a:rPr>
                        <a:t>GOAL TIME:  &lt; 1:05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754467789"/>
              </p:ext>
            </p:extLst>
          </p:nvPr>
        </p:nvGraphicFramePr>
        <p:xfrm>
          <a:off x="-4" y="609610"/>
          <a:ext cx="9144007" cy="6256676"/>
        </p:xfrm>
        <a:graphic>
          <a:graphicData uri="http://schemas.openxmlformats.org/drawingml/2006/table">
            <a:tbl>
              <a:tblPr/>
              <a:tblGrid>
                <a:gridCol w="2179882"/>
                <a:gridCol w="604324"/>
                <a:gridCol w="71944"/>
                <a:gridCol w="690657"/>
                <a:gridCol w="690657"/>
                <a:gridCol w="690657"/>
                <a:gridCol w="690657"/>
                <a:gridCol w="71944"/>
                <a:gridCol w="690657"/>
                <a:gridCol w="690657"/>
                <a:gridCol w="690657"/>
                <a:gridCol w="690657"/>
                <a:gridCol w="690657"/>
              </a:tblGrid>
              <a:tr h="212470">
                <a:tc gridSpan="2">
                  <a:txBody>
                    <a:bodyPr/>
                    <a:lstStyle/>
                    <a:p>
                      <a:pPr algn="ctr" fontAlgn="ctr"/>
                      <a:r>
                        <a:rPr lang="en-US" sz="1100" b="1" i="0" u="none" strike="noStrike" dirty="0">
                          <a:solidFill>
                            <a:srgbClr val="000000"/>
                          </a:solidFill>
                          <a:effectLst/>
                          <a:latin typeface="Arial Narrow"/>
                        </a:rPr>
                        <a:t>WORKOUT  1: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ctr" fontAlgn="ctr"/>
                      <a:endParaRPr lang="en-US" sz="1100" b="1"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effectLst/>
                          <a:latin typeface="Arial Narrow"/>
                        </a:rPr>
                        <a:t>WORKOUT 2:  BW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100" b="1"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effectLst/>
                          <a:latin typeface="Arial Narrow"/>
                        </a:rPr>
                        <a:t>WORKOUT 3:  3 CONE DRILL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764">
                <a:tc gridSpan="2">
                  <a:txBody>
                    <a:bodyPr/>
                    <a:lstStyle/>
                    <a:p>
                      <a:pPr algn="ctr" fontAlgn="ctr"/>
                      <a:r>
                        <a:rPr lang="en-US" sz="1100" b="0" i="0" u="none" strike="noStrike">
                          <a:solidFill>
                            <a:srgbClr val="000000"/>
                          </a:solidFill>
                          <a:effectLst/>
                          <a:latin typeface="Arial Narrow"/>
                        </a:rPr>
                        <a:t>*SETS: 3     REST:  1:30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effectLst/>
                          <a:latin typeface="Arial Narrow"/>
                        </a:rPr>
                        <a:t>*MAX</a:t>
                      </a:r>
                      <a:r>
                        <a:rPr lang="en-US" sz="1100" b="0" i="0" u="none" strike="noStrike">
                          <a:solidFill>
                            <a:srgbClr val="000000"/>
                          </a:solidFill>
                          <a:effectLst/>
                          <a:latin typeface="Arial Narrow"/>
                        </a:rPr>
                        <a:t> reps in :20, :10 rest inbetween exercises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dirty="0">
                          <a:solidFill>
                            <a:srgbClr val="000000"/>
                          </a:solidFill>
                          <a:effectLst/>
                          <a:latin typeface="Arial Narrow"/>
                        </a:rPr>
                        <a:t>SETS:  </a:t>
                      </a:r>
                      <a:r>
                        <a:rPr lang="en-US" sz="1100" b="1" i="0" u="none" strike="noStrike" dirty="0" smtClean="0">
                          <a:solidFill>
                            <a:srgbClr val="000000"/>
                          </a:solidFill>
                          <a:effectLst/>
                          <a:latin typeface="Arial Narrow"/>
                        </a:rPr>
                        <a:t>10 EACH WAY     REST</a:t>
                      </a:r>
                      <a:r>
                        <a:rPr lang="en-US" sz="1100" b="1" i="0" u="none" strike="noStrike" dirty="0">
                          <a:solidFill>
                            <a:srgbClr val="000000"/>
                          </a:solidFill>
                          <a:effectLst/>
                          <a:latin typeface="Arial Narrow"/>
                        </a:rPr>
                        <a:t>:  </a:t>
                      </a:r>
                      <a:r>
                        <a:rPr lang="en-US" sz="1100" b="1" i="0" u="none" strike="noStrike" dirty="0" smtClean="0">
                          <a:solidFill>
                            <a:srgbClr val="000000"/>
                          </a:solidFill>
                          <a:effectLst/>
                          <a:latin typeface="Arial Narrow"/>
                        </a:rPr>
                        <a:t>:20</a:t>
                      </a:r>
                      <a:endParaRPr lang="en-US" sz="1100" b="1" i="0" u="none" strike="noStrike" dirty="0">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764">
                <a:tc>
                  <a:txBody>
                    <a:bodyPr/>
                    <a:lstStyle/>
                    <a:p>
                      <a:pPr algn="ctr" fontAlgn="ctr"/>
                      <a:r>
                        <a:rPr lang="en-US" sz="1100" b="1" i="0" u="none" strike="noStrike">
                          <a:solidFill>
                            <a:srgbClr val="000000"/>
                          </a:solidFill>
                          <a:effectLst/>
                          <a:latin typeface="Arial Narrow"/>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Arial Narrow"/>
                        </a:rPr>
                        <a:t>TIME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1"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Complete </a:t>
                      </a:r>
                      <a:r>
                        <a:rPr lang="en-US" sz="1100" b="1" i="0" u="none" strike="noStrike">
                          <a:solidFill>
                            <a:srgbClr val="000000"/>
                          </a:solidFill>
                          <a:effectLst/>
                          <a:latin typeface="Arial Narrow"/>
                        </a:rPr>
                        <a:t>4 SETS</a:t>
                      </a:r>
                      <a:r>
                        <a:rPr lang="en-US" sz="1100" b="0" i="0" u="none" strike="noStrike">
                          <a:solidFill>
                            <a:srgbClr val="000000"/>
                          </a:solidFill>
                          <a:effectLst/>
                          <a:latin typeface="Arial Narrow"/>
                        </a:rPr>
                        <a:t> of the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effectLst/>
                          <a:latin typeface="Arial Narrow"/>
                        </a:rPr>
                        <a:t>CONES ARE SPACED 7.5 YARDS APART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764">
                <a:tc>
                  <a:txBody>
                    <a:bodyPr/>
                    <a:lstStyle/>
                    <a:p>
                      <a:pPr algn="l" fontAlgn="ctr"/>
                      <a:r>
                        <a:rPr lang="en-US" sz="1100" b="0" i="0" u="none" strike="noStrike">
                          <a:solidFill>
                            <a:srgbClr val="000000"/>
                          </a:solidFill>
                          <a:effectLst/>
                          <a:latin typeface="Arial Narrow"/>
                        </a:rPr>
                        <a:t>Jump Rope: High Knees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REST:  1:30 between </a:t>
                      </a:r>
                      <a:r>
                        <a:rPr lang="en-US" sz="1100" b="1" i="0" u="none" strike="noStrike">
                          <a:solidFill>
                            <a:srgbClr val="000000"/>
                          </a:solidFill>
                          <a:effectLst/>
                          <a:latin typeface="Arial Narrow"/>
                        </a:rPr>
                        <a:t>SETS</a:t>
                      </a: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764">
                <a:tc>
                  <a:txBody>
                    <a:bodyPr/>
                    <a:lstStyle/>
                    <a:p>
                      <a:pPr algn="l" fontAlgn="ctr"/>
                      <a:r>
                        <a:rPr lang="en-US" sz="1100" b="0" i="0" u="none" strike="noStrike">
                          <a:solidFill>
                            <a:srgbClr val="000000"/>
                          </a:solidFill>
                          <a:effectLst/>
                          <a:latin typeface="Arial Narrow"/>
                        </a:rPr>
                        <a:t>Push Ups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1" i="0" u="none" strike="noStrike">
                          <a:solidFill>
                            <a:srgbClr val="000000"/>
                          </a:solidFill>
                          <a:effectLst/>
                          <a:latin typeface="Arial Narrow"/>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1" i="0" u="none" strike="noStrike">
                          <a:solidFill>
                            <a:srgbClr val="000000"/>
                          </a:solidFill>
                          <a:effectLst/>
                          <a:latin typeface="Arial Narrow"/>
                        </a:rPr>
                        <a:t>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Arial Narrow"/>
                        </a:rPr>
                        <a:t>REST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effectLst/>
                          <a:latin typeface="Arial Narrow"/>
                        </a:rPr>
                        <a:t>1.  Begin drill at cone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764">
                <a:tc>
                  <a:txBody>
                    <a:bodyPr/>
                    <a:lstStyle/>
                    <a:p>
                      <a:pPr algn="l" fontAlgn="ctr"/>
                      <a:r>
                        <a:rPr lang="en-US" sz="1100" b="0" i="0" u="none" strike="noStrike">
                          <a:solidFill>
                            <a:srgbClr val="000000"/>
                          </a:solidFill>
                          <a:effectLst/>
                          <a:latin typeface="Arial Narrow"/>
                        </a:rPr>
                        <a:t>Jump Rope: One Legged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effectLst/>
                          <a:latin typeface="Arial Narrow"/>
                        </a:rPr>
                        <a:t>Push Ups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effectLst/>
                          <a:latin typeface="Arial Narrow"/>
                        </a:rPr>
                        <a:t>2. From cone 1, SPRINT to cone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764">
                <a:tc>
                  <a:txBody>
                    <a:bodyPr/>
                    <a:lstStyle/>
                    <a:p>
                      <a:pPr algn="l" fontAlgn="ctr"/>
                      <a:r>
                        <a:rPr lang="en-US" sz="1100" b="0" i="0" u="none" strike="noStrike">
                          <a:solidFill>
                            <a:srgbClr val="000000"/>
                          </a:solidFill>
                          <a:effectLst/>
                          <a:latin typeface="Arial Narrow"/>
                        </a:rPr>
                        <a:t>Long Striders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effectLst/>
                          <a:latin typeface="Arial Narrow"/>
                        </a:rPr>
                        <a:t>Blurpees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effectLst/>
                          <a:latin typeface="Arial Narrow"/>
                        </a:rPr>
                        <a:t>3.  From cone 2, SHUFFLE to cone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764">
                <a:tc>
                  <a:txBody>
                    <a:bodyPr/>
                    <a:lstStyle/>
                    <a:p>
                      <a:pPr algn="l" fontAlgn="ctr"/>
                      <a:r>
                        <a:rPr lang="en-US" sz="1100" b="0" i="0" u="none" strike="noStrike">
                          <a:solidFill>
                            <a:srgbClr val="000000"/>
                          </a:solidFill>
                          <a:effectLst/>
                          <a:latin typeface="Arial Narrow"/>
                        </a:rPr>
                        <a:t>Jump Rope:  One Legged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effectLst/>
                          <a:latin typeface="Arial Narrow"/>
                        </a:rPr>
                        <a:t>BW Squat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effectLst/>
                          <a:latin typeface="Arial Narrow"/>
                        </a:rPr>
                        <a:t>4.  From cone 3, DROP STEP to cone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764">
                <a:tc>
                  <a:txBody>
                    <a:bodyPr/>
                    <a:lstStyle/>
                    <a:p>
                      <a:pPr algn="l" fontAlgn="ctr"/>
                      <a:r>
                        <a:rPr lang="en-US" sz="1100" b="0" i="0" u="none" strike="noStrike">
                          <a:solidFill>
                            <a:srgbClr val="000000"/>
                          </a:solidFill>
                          <a:effectLst/>
                          <a:latin typeface="Arial Narrow"/>
                        </a:rPr>
                        <a:t>Seal Jacks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effectLst/>
                          <a:latin typeface="Arial Narrow"/>
                        </a:rPr>
                        <a:t>Squat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029">
                <a:tc>
                  <a:txBody>
                    <a:bodyPr/>
                    <a:lstStyle/>
                    <a:p>
                      <a:pPr algn="l" fontAlgn="ctr"/>
                      <a:r>
                        <a:rPr lang="en-US" sz="1100" b="0" i="0" u="none" strike="noStrike">
                          <a:solidFill>
                            <a:srgbClr val="000000"/>
                          </a:solidFill>
                          <a:effectLst/>
                          <a:latin typeface="Arial Narrow"/>
                        </a:rPr>
                        <a:t>Jump Rope:  Double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effectLst/>
                          <a:latin typeface="Arial Narrow"/>
                        </a:rPr>
                        <a:t>Push Ups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100" b="0" i="0" u="none" strike="noStrike" dirty="0">
                          <a:solidFill>
                            <a:srgbClr val="000000"/>
                          </a:solidFill>
                          <a:effectLst/>
                          <a:latin typeface="Arial Narrow"/>
                        </a:rPr>
                        <a:t>1  •</a:t>
                      </a:r>
                      <a:endParaRPr lang="en-US" sz="1100" b="0" i="0" u="none" strike="noStrike" dirty="0">
                        <a:solidFill>
                          <a:srgbClr val="000000"/>
                        </a:solidFill>
                        <a:effectLst/>
                        <a:latin typeface="Calibri"/>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39029">
                <a:tc>
                  <a:txBody>
                    <a:bodyPr/>
                    <a:lstStyle/>
                    <a:p>
                      <a:pPr algn="l" fontAlgn="ctr"/>
                      <a:r>
                        <a:rPr lang="en-US" sz="1100" b="0" i="0" u="none" strike="noStrike">
                          <a:solidFill>
                            <a:srgbClr val="000000"/>
                          </a:solidFill>
                          <a:effectLst/>
                          <a:latin typeface="Arial Narrow"/>
                        </a:rPr>
                        <a:t>Blurpees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effectLst/>
                          <a:latin typeface="Arial Narrow"/>
                        </a:rPr>
                        <a:t>Blurpees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Arial Narrow"/>
                        </a:rPr>
                        <a:t> </a:t>
                      </a:r>
                      <a:endParaRPr lang="en-US" sz="1100" b="0" i="0" u="none" strike="noStrike">
                        <a:solidFill>
                          <a:srgbClr val="000000"/>
                        </a:solidFill>
                        <a:effectLst/>
                        <a:latin typeface="Calibri"/>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39029">
                <a:tc>
                  <a:txBody>
                    <a:bodyPr/>
                    <a:lstStyle/>
                    <a:p>
                      <a:pPr algn="l" fontAlgn="ctr"/>
                      <a:r>
                        <a:rPr lang="en-US" sz="1100" b="0" i="0" u="none" strike="noStrike">
                          <a:solidFill>
                            <a:srgbClr val="000000"/>
                          </a:solidFill>
                          <a:effectLst/>
                          <a:latin typeface="Arial Narrow"/>
                        </a:rPr>
                        <a:t>Jump Rope: Half Twisters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effectLst/>
                          <a:latin typeface="Arial Narrow"/>
                        </a:rPr>
                        <a:t>BW Squat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ctr"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47882">
                <a:tc>
                  <a:txBody>
                    <a:bodyPr/>
                    <a:lstStyle/>
                    <a:p>
                      <a:pPr algn="l" fontAlgn="ctr"/>
                      <a:r>
                        <a:rPr lang="en-US" sz="1100" b="0" i="0" u="none" strike="noStrike">
                          <a:solidFill>
                            <a:srgbClr val="000000"/>
                          </a:solidFill>
                          <a:effectLst/>
                          <a:latin typeface="Arial Narrow"/>
                        </a:rPr>
                        <a:t>Cross Over Jumping Jack</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effectLst/>
                          <a:latin typeface="Arial Narrow"/>
                        </a:rPr>
                        <a:t>Blurpees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Narrow"/>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effectLst/>
                          <a:latin typeface="Arial Narrow"/>
                        </a:rPr>
                        <a:t>2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1100" b="0" i="0" u="none" strike="noStrike">
                          <a:solidFill>
                            <a:srgbClr val="000000"/>
                          </a:solidFill>
                          <a:effectLst/>
                          <a:latin typeface="Arial Narrow"/>
                        </a:rPr>
                        <a:t>•  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2470">
                <a:tc gridSpan="2">
                  <a:txBody>
                    <a:bodyPr/>
                    <a:lstStyle/>
                    <a:p>
                      <a:pPr algn="ctr" fontAlgn="ctr"/>
                      <a:r>
                        <a:rPr lang="en-US" sz="1100" b="1" i="0" u="none" strike="noStrike">
                          <a:solidFill>
                            <a:srgbClr val="000000"/>
                          </a:solidFill>
                          <a:effectLst/>
                          <a:latin typeface="Arial Narrow"/>
                        </a:rPr>
                        <a:t>WORKOUT 4:  5-10-5 PRO AGILITY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l" fontAlgn="ctr"/>
                      <a:endParaRPr lang="en-US" sz="1100" b="1"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effectLst/>
                          <a:latin typeface="Arial Narrow"/>
                        </a:rPr>
                        <a:t>WORKOUT 5:  STAR DRILL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1"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effectLst/>
                          <a:latin typeface="Arial Narrow"/>
                        </a:rPr>
                        <a:t>WORKOUT 6: ON VB COURT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764">
                <a:tc gridSpan="2">
                  <a:txBody>
                    <a:bodyPr/>
                    <a:lstStyle/>
                    <a:p>
                      <a:pPr algn="ctr" fontAlgn="ctr"/>
                      <a:r>
                        <a:rPr lang="en-US" sz="1100" b="1" i="0" u="none" strike="noStrike">
                          <a:solidFill>
                            <a:srgbClr val="000000"/>
                          </a:solidFill>
                          <a:effectLst/>
                          <a:latin typeface="Arial Narrow"/>
                        </a:rPr>
                        <a:t>SETS: </a:t>
                      </a:r>
                      <a:r>
                        <a:rPr lang="en-US" sz="1100" b="0" i="0" u="none" strike="noStrike">
                          <a:solidFill>
                            <a:srgbClr val="000000"/>
                          </a:solidFill>
                          <a:effectLst/>
                          <a:latin typeface="Arial Narrow"/>
                        </a:rPr>
                        <a:t>20</a:t>
                      </a:r>
                      <a:r>
                        <a:rPr lang="en-US" sz="1100" b="1" i="0" u="none" strike="noStrike">
                          <a:solidFill>
                            <a:srgbClr val="000000"/>
                          </a:solidFill>
                          <a:effectLst/>
                          <a:latin typeface="Arial Narrow"/>
                        </a:rPr>
                        <a:t>     REST:  </a:t>
                      </a:r>
                      <a:r>
                        <a:rPr lang="en-US" sz="1100" b="0" i="0" u="none" strike="noStrike">
                          <a:solidFill>
                            <a:srgbClr val="000000"/>
                          </a:solidFill>
                          <a:effectLst/>
                          <a:latin typeface="Arial Narrow"/>
                        </a:rPr>
                        <a:t>:15</a:t>
                      </a:r>
                      <a:endParaRPr lang="en-US" sz="1100" b="1"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effectLst/>
                          <a:latin typeface="Arial Narrow"/>
                        </a:rPr>
                        <a:t>SETS: 10     REST:  :30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effectLst/>
                          <a:latin typeface="Arial Narrow"/>
                        </a:rPr>
                        <a:t>*Pyramid Sprints (down &amp; back = 1): 1, 2, 3, 4, 3, 2,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9029">
                <a:tc>
                  <a:txBody>
                    <a:bodyPr/>
                    <a:lstStyle/>
                    <a:p>
                      <a:pPr algn="l"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effectLst/>
                          <a:latin typeface="Arial Narrow"/>
                        </a:rPr>
                        <a:t>BEGIN drill from the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effectLst/>
                          <a:latin typeface="Arial Narrow"/>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effectLst/>
                          <a:latin typeface="Arial Narrow"/>
                        </a:rPr>
                        <a:t>REST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764">
                <a:tc gridSpan="2">
                  <a:txBody>
                    <a:bodyPr/>
                    <a:lstStyle/>
                    <a:p>
                      <a:pPr algn="ctr" fontAlgn="ctr"/>
                      <a:r>
                        <a:rPr lang="en-US" sz="1100" b="0" i="0" u="none" strike="noStrike">
                          <a:solidFill>
                            <a:srgbClr val="000000"/>
                          </a:solidFill>
                          <a:effectLst/>
                          <a:latin typeface="Arial Narrow"/>
                        </a:rPr>
                        <a:t>1.  Begin drill at cone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effectLst/>
                          <a:latin typeface="Arial Narrow"/>
                        </a:rPr>
                        <a:t>FOR CONES 1-3</a:t>
                      </a:r>
                      <a:r>
                        <a:rPr lang="en-US" sz="1100" b="0" i="0" u="none" strike="noStrike">
                          <a:solidFill>
                            <a:srgbClr val="000000"/>
                          </a:solidFill>
                          <a:effectLst/>
                          <a:latin typeface="Arial Narrow"/>
                        </a:rPr>
                        <a:t>: Sprint to cone, backpedal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1 Full Court Sprint in :12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1:00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764">
                <a:tc gridSpan="2">
                  <a:txBody>
                    <a:bodyPr/>
                    <a:lstStyle/>
                    <a:p>
                      <a:pPr algn="ctr" fontAlgn="ctr"/>
                      <a:r>
                        <a:rPr lang="en-US" sz="1100" b="0" i="0" u="none" strike="noStrike">
                          <a:solidFill>
                            <a:srgbClr val="000000"/>
                          </a:solidFill>
                          <a:effectLst/>
                          <a:latin typeface="Arial Narrow"/>
                        </a:rPr>
                        <a:t>2.  From cone 1, sprint to cone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1" u="none" strike="noStrike">
                          <a:solidFill>
                            <a:srgbClr val="000000"/>
                          </a:solidFill>
                          <a:effectLst/>
                          <a:latin typeface="Arial Narrow"/>
                        </a:rPr>
                        <a:t>ex. From *, sprint to cone 1, backpedal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2 Full Court Sprints in :24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1:15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764">
                <a:tc gridSpan="2">
                  <a:txBody>
                    <a:bodyPr/>
                    <a:lstStyle/>
                    <a:p>
                      <a:pPr algn="ctr" fontAlgn="ctr"/>
                      <a:r>
                        <a:rPr lang="en-US" sz="1100" b="0" i="0" u="none" strike="noStrike">
                          <a:solidFill>
                            <a:srgbClr val="000000"/>
                          </a:solidFill>
                          <a:effectLst/>
                          <a:latin typeface="Arial Narrow"/>
                        </a:rPr>
                        <a:t>2.  Once at cone 2, sprint to cone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1" u="none" strike="noStrike">
                          <a:solidFill>
                            <a:srgbClr val="000000"/>
                          </a:solidFill>
                          <a:effectLst/>
                          <a:latin typeface="Arial Narrow"/>
                        </a:rPr>
                        <a:t>back to *.  Repeat for cones 2 &amp;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3 Full Court Sprints in :36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1:00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764">
                <a:tc gridSpan="2">
                  <a:txBody>
                    <a:bodyPr/>
                    <a:lstStyle/>
                    <a:p>
                      <a:pPr algn="ctr" fontAlgn="ctr"/>
                      <a:r>
                        <a:rPr lang="en-US" sz="1100" b="0" i="0" u="none" strike="noStrike">
                          <a:solidFill>
                            <a:srgbClr val="000000"/>
                          </a:solidFill>
                          <a:effectLst/>
                          <a:latin typeface="Arial Narrow"/>
                        </a:rPr>
                        <a:t>4.  Once at cone 3, sprint and FINSH through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effectLst/>
                          <a:latin typeface="Arial Narrow"/>
                        </a:rPr>
                        <a:t>CONES 4 &amp; 5</a:t>
                      </a:r>
                      <a:r>
                        <a:rPr lang="en-US" sz="1100" b="0" i="0" u="none" strike="noStrike">
                          <a:solidFill>
                            <a:srgbClr val="000000"/>
                          </a:solidFill>
                          <a:effectLst/>
                          <a:latin typeface="Arial Narrow"/>
                        </a:rPr>
                        <a:t>: Shuffle to cone, shuffle back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4 Full Court Sprints in :48</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:50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764">
                <a:tc gridSpan="2">
                  <a:txBody>
                    <a:bodyPr/>
                    <a:lstStyle/>
                    <a:p>
                      <a:pPr algn="ctr" fontAlgn="ctr"/>
                      <a:r>
                        <a:rPr lang="en-US" sz="1100" b="0" i="0" u="none" strike="noStrike">
                          <a:solidFill>
                            <a:srgbClr val="000000"/>
                          </a:solidFill>
                          <a:effectLst/>
                          <a:latin typeface="Arial Narrow"/>
                        </a:rPr>
                        <a:t>cone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1" u="none" strike="noStrike">
                          <a:solidFill>
                            <a:srgbClr val="000000"/>
                          </a:solidFill>
                          <a:effectLst/>
                          <a:latin typeface="Arial Narrow"/>
                        </a:rPr>
                        <a:t>ex. From *, shuffle to cone 4, shuflle back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3 Full Court Sprints in :36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1:00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764">
                <a:tc gridSpan="2">
                  <a:txBody>
                    <a:bodyPr/>
                    <a:lstStyle/>
                    <a:p>
                      <a:pPr algn="ct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effectLst/>
                          <a:latin typeface="Arial Narrow"/>
                        </a:rPr>
                        <a:t>CONES 6-8</a:t>
                      </a:r>
                      <a:r>
                        <a:rPr lang="en-US" sz="1100" b="0" i="0" u="none" strike="noStrike">
                          <a:solidFill>
                            <a:srgbClr val="000000"/>
                          </a:solidFill>
                          <a:effectLst/>
                          <a:latin typeface="Arial Narrow"/>
                        </a:rPr>
                        <a:t>:  Backpedal to cone, sprint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2 Full Court Sprints in :24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1:15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764">
                <a:tc gridSpan="2">
                  <a:txBody>
                    <a:bodyPr/>
                    <a:lstStyle/>
                    <a:p>
                      <a:pPr algn="ctr" fontAlgn="ctr"/>
                      <a:r>
                        <a:rPr lang="en-US" sz="1100" b="1" i="0" u="none" strike="noStrike">
                          <a:solidFill>
                            <a:srgbClr val="000000"/>
                          </a:solidFill>
                          <a:effectLst/>
                          <a:latin typeface="Arial Narrow"/>
                        </a:rPr>
                        <a:t>CONES are spaced 7 yards apart.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1" u="none" strike="noStrike">
                          <a:solidFill>
                            <a:srgbClr val="000000"/>
                          </a:solidFill>
                          <a:effectLst/>
                          <a:latin typeface="Arial Narrow"/>
                        </a:rPr>
                        <a:t>ex. From *, backpedal to cone 6, sprint to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1 Full Court Sprint in :12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effectLst/>
                          <a:latin typeface="Arial Narrow"/>
                        </a:rPr>
                        <a:t>1:00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53">
                <a:tc gridSpan="2">
                  <a:txBody>
                    <a:bodyPr/>
                    <a:lstStyle/>
                    <a:p>
                      <a:pPr algn="ct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gridSpan="4">
                  <a:txBody>
                    <a:bodyPr/>
                    <a:lstStyle/>
                    <a:p>
                      <a:pPr algn="ctr" fontAlgn="ctr"/>
                      <a:r>
                        <a:rPr lang="en-US" sz="1100" b="1" i="0" u="none" strike="noStrike">
                          <a:solidFill>
                            <a:srgbClr val="000000"/>
                          </a:solidFill>
                          <a:effectLst/>
                          <a:latin typeface="Arial Narrow"/>
                        </a:rPr>
                        <a:t>CONES are spaced 7 yards apart from * start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39029">
                <a:tc gridSpan="2">
                  <a:txBody>
                    <a:bodyPr/>
                    <a:lstStyle/>
                    <a:p>
                      <a:pPr algn="ctr" fontAlgn="b"/>
                      <a:r>
                        <a:rPr lang="en-US" sz="1100" b="0" i="0" u="none" strike="noStrike" dirty="0">
                          <a:solidFill>
                            <a:srgbClr val="000000"/>
                          </a:solidFill>
                          <a:effectLst/>
                          <a:latin typeface="Arial Narrow"/>
                        </a:rPr>
                        <a:t>•  2</a:t>
                      </a:r>
                      <a:endParaRPr lang="en-US" sz="1100" b="0" i="0" u="none" strike="noStrike" dirty="0">
                        <a:solidFill>
                          <a:srgbClr val="000000"/>
                        </a:solidFill>
                        <a:effectLst/>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2470">
                <a:tc gridSpan="2">
                  <a:txBody>
                    <a:bodyPr/>
                    <a:lstStyle/>
                    <a:p>
                      <a:pPr algn="ct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solidFill>
                            <a:srgbClr val="000000"/>
                          </a:solidFill>
                          <a:effectLst/>
                          <a:latin typeface="Arial Narrow"/>
                        </a:rPr>
                        <a:t>1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gridSpan="2">
                  <a:txBody>
                    <a:bodyPr/>
                    <a:lstStyle/>
                    <a:p>
                      <a:pPr algn="ctr" fontAlgn="ctr"/>
                      <a:r>
                        <a:rPr lang="en-US" sz="1100" b="0" i="0" u="none" strike="noStrike">
                          <a:solidFill>
                            <a:srgbClr val="000000"/>
                          </a:solidFill>
                          <a:effectLst/>
                          <a:latin typeface="Arial Narrow"/>
                        </a:rPr>
                        <a:t>•  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ctr"/>
                      <a:r>
                        <a:rPr lang="en-US" sz="1100" b="0" i="0" u="none" strike="noStrike">
                          <a:solidFill>
                            <a:srgbClr val="000000"/>
                          </a:solidFill>
                          <a:effectLst/>
                          <a:latin typeface="Arial Narrow"/>
                        </a:rPr>
                        <a:t>•    3</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198306">
                <a:tc rowSpan="2" gridSpan="2">
                  <a:txBody>
                    <a:bodyPr/>
                    <a:lstStyle/>
                    <a:p>
                      <a:pPr algn="ctr" fontAlgn="ctr"/>
                      <a:r>
                        <a:rPr lang="en-US" sz="1100" b="0" i="0" u="none" strike="noStrike">
                          <a:solidFill>
                            <a:srgbClr val="000000"/>
                          </a:solidFill>
                          <a:effectLst/>
                          <a:latin typeface="Arial Narrow"/>
                        </a:rPr>
                        <a:t>•  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74440">
                <a:tc gridSpan="2" vMerge="1">
                  <a:txBody>
                    <a:bodyPr/>
                    <a:lstStyle/>
                    <a:p>
                      <a:endParaRPr lang="en-US"/>
                    </a:p>
                  </a:txBody>
                  <a:tcPr/>
                </a:tc>
                <a:tc hMerge="1" v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solidFill>
                            <a:srgbClr val="000000"/>
                          </a:solidFill>
                          <a:effectLst/>
                          <a:latin typeface="Arial Narrow"/>
                        </a:rPr>
                        <a:t>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ctr" fontAlgn="ctr"/>
                      <a:r>
                        <a:rPr lang="en-US" sz="1600" b="1" i="0" u="none" strike="noStrike" dirty="0">
                          <a:solidFill>
                            <a:srgbClr val="000000"/>
                          </a:solidFill>
                          <a:effectLst/>
                          <a:latin typeface="Arial Narrow"/>
                        </a:rPr>
                        <a:t>*</a:t>
                      </a:r>
                    </a:p>
                  </a:txBody>
                  <a:tcPr marL="0" marR="0" marT="0" marB="0" anchor="ctr">
                    <a:lnL>
                      <a:noFill/>
                    </a:lnL>
                    <a:lnR>
                      <a:noFill/>
                    </a:lnR>
                    <a:lnT>
                      <a:noFill/>
                    </a:lnT>
                    <a:lnB>
                      <a:noFill/>
                    </a:lnB>
                  </a:tcPr>
                </a:tc>
                <a:tc hMerge="1">
                  <a:txBody>
                    <a:bodyPr/>
                    <a:lstStyle/>
                    <a:p>
                      <a:endParaRPr lang="en-US"/>
                    </a:p>
                  </a:txBody>
                  <a:tcPr/>
                </a:tc>
                <a:tc>
                  <a:txBody>
                    <a:bodyPr/>
                    <a:lstStyle/>
                    <a:p>
                      <a:pPr algn="l" fontAlgn="ctr"/>
                      <a:r>
                        <a:rPr lang="en-US" sz="1100" b="0" i="0" u="none" strike="noStrike">
                          <a:solidFill>
                            <a:srgbClr val="000000"/>
                          </a:solidFill>
                          <a:effectLst/>
                          <a:latin typeface="Arial Narrow"/>
                        </a:rPr>
                        <a:t>•    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198306">
                <a:tc gridSpan="2">
                  <a:txBody>
                    <a:bodyPr/>
                    <a:lstStyle/>
                    <a:p>
                      <a:pPr algn="ct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21323">
                <a:tc gridSpan="2">
                  <a:txBody>
                    <a:bodyPr/>
                    <a:lstStyle/>
                    <a:p>
                      <a:pPr algn="ctr" fontAlgn="ctr"/>
                      <a:r>
                        <a:rPr lang="en-US" sz="1100" b="0" i="0" u="none" strike="noStrike" dirty="0">
                          <a:solidFill>
                            <a:srgbClr val="000000"/>
                          </a:solidFill>
                          <a:effectLst/>
                          <a:latin typeface="Arial Narrow"/>
                        </a:rPr>
                        <a:t>•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dirty="0">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dirty="0">
                          <a:solidFill>
                            <a:srgbClr val="000000"/>
                          </a:solidFill>
                          <a:effectLst/>
                          <a:latin typeface="Arial Narrow"/>
                        </a:rPr>
                        <a:t>    6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1100" b="0" i="0" u="none" strike="noStrike">
                          <a:solidFill>
                            <a:srgbClr val="000000"/>
                          </a:solidFill>
                          <a:effectLst/>
                          <a:latin typeface="Arial Narrow"/>
                        </a:rPr>
                        <a:t>•  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r>
                        <a:rPr lang="en-US" sz="1100" b="0" i="0" u="none" strike="noStrike">
                          <a:solidFill>
                            <a:srgbClr val="000000"/>
                          </a:solidFill>
                          <a:effectLst/>
                          <a:latin typeface="Arial Narrow"/>
                        </a:rPr>
                        <a:t>•    8</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effectLst/>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Narrow"/>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11" name="Rectangle 10"/>
          <p:cNvSpPr/>
          <p:nvPr/>
        </p:nvSpPr>
        <p:spPr>
          <a:xfrm>
            <a:off x="90055" y="27709"/>
            <a:ext cx="8915400" cy="523220"/>
          </a:xfrm>
          <a:prstGeom prst="rect">
            <a:avLst/>
          </a:prstGeom>
        </p:spPr>
        <p:txBody>
          <a:bodyPr wrap="square">
            <a:spAutoFit/>
          </a:bodyPr>
          <a:lstStyle/>
          <a:p>
            <a:pPr algn="ctr"/>
            <a:r>
              <a:rPr lang="en-US" sz="2800"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WEDNESDAY AGILITY &amp; PLYOMETRICS</a:t>
            </a:r>
            <a:endParaRPr lang="en-US" sz="2800" dirty="0">
              <a:latin typeface="CCSU" pitchFamily="2" charset="0"/>
            </a:endParaRPr>
          </a:p>
        </p:txBody>
      </p:sp>
    </p:spTree>
    <p:extLst>
      <p:ext uri="{BB962C8B-B14F-4D97-AF65-F5344CB8AC3E}">
        <p14:creationId xmlns:p14="http://schemas.microsoft.com/office/powerpoint/2010/main" xmlns="" val="11456740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6203" y="76191"/>
          <a:ext cx="8991593" cy="6673659"/>
        </p:xfrm>
        <a:graphic>
          <a:graphicData uri="http://schemas.openxmlformats.org/drawingml/2006/table">
            <a:tbl>
              <a:tblPr/>
              <a:tblGrid>
                <a:gridCol w="2143549"/>
                <a:gridCol w="594253"/>
                <a:gridCol w="70743"/>
                <a:gridCol w="679145"/>
                <a:gridCol w="679145"/>
                <a:gridCol w="679145"/>
                <a:gridCol w="679145"/>
                <a:gridCol w="70743"/>
                <a:gridCol w="679145"/>
                <a:gridCol w="679145"/>
                <a:gridCol w="679145"/>
                <a:gridCol w="679145"/>
                <a:gridCol w="679145"/>
              </a:tblGrid>
              <a:tr h="216310">
                <a:tc gridSpan="2">
                  <a:txBody>
                    <a:bodyPr/>
                    <a:lstStyle/>
                    <a:p>
                      <a:pPr algn="ctr" fontAlgn="ctr"/>
                      <a:r>
                        <a:rPr lang="en-US" sz="1100" b="1" i="0" u="none" strike="noStrike" dirty="0">
                          <a:solidFill>
                            <a:srgbClr val="000000"/>
                          </a:solidFill>
                          <a:latin typeface="Arial Narrow"/>
                        </a:rPr>
                        <a:t>WORKOUT 7:  ON VB COURT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dirty="0">
                          <a:solidFill>
                            <a:srgbClr val="000000"/>
                          </a:solidFill>
                          <a:latin typeface="Arial Narrow"/>
                        </a:rPr>
                        <a:t>WORKOUT 8:  PLATE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1" i="0" u="none" strike="noStrike">
                          <a:solidFill>
                            <a:srgbClr val="000000"/>
                          </a:solidFill>
                          <a:latin typeface="Arial Narrow"/>
                        </a:rPr>
                        <a:t>WORKOUT 9:  CONE DRILL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32620">
                <a:tc gridSpan="2">
                  <a:txBody>
                    <a:bodyPr/>
                    <a:lstStyle/>
                    <a:p>
                      <a:pPr algn="ctr" fontAlgn="ctr"/>
                      <a:r>
                        <a:rPr lang="en-US" sz="1100" b="0" i="0" u="none" strike="noStrike">
                          <a:solidFill>
                            <a:srgbClr val="000000"/>
                          </a:solidFill>
                          <a:latin typeface="Arial Narrow"/>
                        </a:rPr>
                        <a:t>*Pyramid Sprints (down &amp; back = 1):  2, 2, 4, 4, 4, 4, 2,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dirty="0">
                          <a:solidFill>
                            <a:srgbClr val="000000"/>
                          </a:solidFill>
                          <a:latin typeface="Arial Narrow"/>
                        </a:rPr>
                        <a:t>COMPLETE SET AS FAST AS POSSIBLE!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ctr" fontAlgn="ctr"/>
                      <a:r>
                        <a:rPr lang="en-US" sz="1100" b="1" i="0" u="none" strike="noStrike">
                          <a:solidFill>
                            <a:srgbClr val="000000"/>
                          </a:solidFill>
                          <a:latin typeface="Arial Narrow"/>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latin typeface="Arial Narrow"/>
                        </a:rPr>
                        <a:t>REST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1" i="0" u="none" strike="noStrike">
                          <a:solidFill>
                            <a:srgbClr val="000000"/>
                          </a:solidFill>
                          <a:latin typeface="Arial Narrow"/>
                        </a:rPr>
                        <a:t>*use a 25 lb. plate THROUGHOUT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latin typeface="Arial Narrow"/>
                        </a:rPr>
                        <a:t>*Below is the set-up for the cones.  Repeat 10x through.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6310">
                <a:tc>
                  <a:txBody>
                    <a:bodyPr/>
                    <a:lstStyle/>
                    <a:p>
                      <a:pPr algn="ctr" fontAlgn="ctr"/>
                      <a:r>
                        <a:rPr lang="en-US" sz="1100" b="0" i="0" u="none" strike="noStrike">
                          <a:solidFill>
                            <a:srgbClr val="000000"/>
                          </a:solidFill>
                          <a:latin typeface="Arial Narrow"/>
                        </a:rPr>
                        <a:t>2 Full Court Sprints in :24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Arial Narrow"/>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Arial Narrow"/>
                        </a:rPr>
                        <a:t>Complete 3 </a:t>
                      </a:r>
                      <a:r>
                        <a:rPr lang="en-US" sz="1100" b="1" i="0" u="none" strike="noStrike">
                          <a:solidFill>
                            <a:srgbClr val="000000"/>
                          </a:solidFill>
                          <a:latin typeface="Arial Narrow"/>
                        </a:rPr>
                        <a:t>SETS</a:t>
                      </a:r>
                      <a:r>
                        <a:rPr lang="en-US" sz="1100" b="0" i="0" u="none" strike="noStrike">
                          <a:solidFill>
                            <a:srgbClr val="000000"/>
                          </a:solidFill>
                          <a:latin typeface="Arial Narrow"/>
                        </a:rPr>
                        <a:t> of the circuit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100" b="0" i="0" u="none" strike="noStrike">
                          <a:solidFill>
                            <a:srgbClr val="000000"/>
                          </a:solidFill>
                          <a:latin typeface="Arial Narrow"/>
                        </a:rPr>
                        <a:t>SETS:  10     REST:  1:00 bet. SETS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6310">
                <a:tc>
                  <a:txBody>
                    <a:bodyPr/>
                    <a:lstStyle/>
                    <a:p>
                      <a:pPr algn="ctr" fontAlgn="ctr"/>
                      <a:r>
                        <a:rPr lang="en-US" sz="1100" b="0" i="0" u="none" strike="noStrike">
                          <a:solidFill>
                            <a:srgbClr val="000000"/>
                          </a:solidFill>
                          <a:latin typeface="Arial Narrow"/>
                        </a:rPr>
                        <a:t>2 Full Court Sprints in :24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Arial Narrow"/>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lgn="ctr" fontAlgn="ctr"/>
                      <a:r>
                        <a:rPr lang="en-US" sz="1100" b="0" i="0" u="none" strike="noStrike">
                          <a:solidFill>
                            <a:srgbClr val="000000"/>
                          </a:solidFill>
                          <a:latin typeface="Arial Narrow"/>
                        </a:rPr>
                        <a:t>REST:  1:00 between </a:t>
                      </a:r>
                      <a:r>
                        <a:rPr lang="en-US" sz="1100" b="1" i="0" u="none" strike="noStrike">
                          <a:solidFill>
                            <a:srgbClr val="000000"/>
                          </a:solidFill>
                          <a:latin typeface="Arial Narrow"/>
                        </a:rPr>
                        <a:t>SETS</a:t>
                      </a: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ctr" fontAlgn="ctr"/>
                      <a:r>
                        <a:rPr lang="en-US" sz="1100" b="0" i="0" u="none" strike="noStrike">
                          <a:solidFill>
                            <a:srgbClr val="000000"/>
                          </a:solidFill>
                          <a:latin typeface="Arial Narrow"/>
                        </a:rPr>
                        <a:t>4 Full Court Sprints in :48</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Arial Narrow"/>
                        </a:rPr>
                        <a:t>:48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200" b="0" i="0" u="none" strike="noStrike" dirty="0">
                          <a:solidFill>
                            <a:srgbClr val="000000"/>
                          </a:solidFill>
                          <a:latin typeface="Arial Narrow"/>
                        </a:rPr>
                        <a:t>•  2</a:t>
                      </a:r>
                      <a:endParaRPr lang="en-US" sz="1200" b="0" i="0" u="none" strike="noStrike" dirty="0">
                        <a:solidFill>
                          <a:srgbClr val="000000"/>
                        </a:solidFill>
                        <a:latin typeface="Calibri"/>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r>
                        <a:rPr lang="en-US" sz="1200" b="0" i="0" u="none" strike="noStrike" dirty="0">
                          <a:solidFill>
                            <a:srgbClr val="000000"/>
                          </a:solidFill>
                          <a:latin typeface="Arial Narrow"/>
                        </a:rPr>
                        <a:t>•  4</a:t>
                      </a: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ctr" fontAlgn="ctr"/>
                      <a:r>
                        <a:rPr lang="en-US" sz="1100" b="0" i="0" u="none" strike="noStrike">
                          <a:solidFill>
                            <a:srgbClr val="000000"/>
                          </a:solidFill>
                          <a:latin typeface="Arial Narrow"/>
                        </a:rPr>
                        <a:t>4 Full Court Sprints in :48</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Arial Narrow"/>
                        </a:rPr>
                        <a:t>:48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1" i="0" u="none" strike="noStrike">
                          <a:solidFill>
                            <a:srgbClr val="000000"/>
                          </a:solidFill>
                          <a:latin typeface="Arial Narrow"/>
                        </a:rPr>
                        <a:t>EXERCISE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1" i="0" u="none" strike="noStrike">
                          <a:solidFill>
                            <a:srgbClr val="000000"/>
                          </a:solidFill>
                          <a:latin typeface="Arial Narrow"/>
                        </a:rPr>
                        <a:t>REPS</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ctr" fontAlgn="ctr"/>
                      <a:r>
                        <a:rPr lang="en-US" sz="1100" b="0" i="0" u="none" strike="noStrike">
                          <a:solidFill>
                            <a:srgbClr val="000000"/>
                          </a:solidFill>
                          <a:latin typeface="Arial Narrow"/>
                        </a:rPr>
                        <a:t>4 Full Court Sprints in :48</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Arial Narrow"/>
                        </a:rPr>
                        <a:t>3:00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Squat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r>
                        <a:rPr lang="en-US" sz="1200" b="0" i="0" u="none" strike="noStrike" dirty="0">
                          <a:solidFill>
                            <a:srgbClr val="000000"/>
                          </a:solidFill>
                          <a:latin typeface="Arial Narrow"/>
                        </a:rPr>
                        <a:t>•  3</a:t>
                      </a: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ctr" fontAlgn="ctr"/>
                      <a:r>
                        <a:rPr lang="en-US" sz="1100" b="0" i="0" u="none" strike="noStrike">
                          <a:solidFill>
                            <a:srgbClr val="000000"/>
                          </a:solidFill>
                          <a:latin typeface="Arial Narrow"/>
                        </a:rPr>
                        <a:t>4 Full Court Sprints in :48</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Arial Narrow"/>
                        </a:rPr>
                        <a:t>3:00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Cycled Split Squat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10ea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ctr" fontAlgn="ctr"/>
                      <a:r>
                        <a:rPr lang="en-US" sz="1100" b="0" i="0" u="none" strike="noStrike">
                          <a:solidFill>
                            <a:srgbClr val="000000"/>
                          </a:solidFill>
                          <a:latin typeface="Arial Narrow"/>
                        </a:rPr>
                        <a:t>2 Full Court Sprints in :24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Arial Narrow"/>
                        </a:rPr>
                        <a:t>1:30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Forward Lunge + Plate Twist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5ea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200" b="0" i="0" u="none" strike="noStrike" dirty="0">
                          <a:solidFill>
                            <a:srgbClr val="000000"/>
                          </a:solidFill>
                          <a:latin typeface="Arial Narrow"/>
                        </a:rPr>
                        <a:t>•  1</a:t>
                      </a: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r>
                        <a:rPr lang="en-US" sz="1200" b="0" i="0" u="none" strike="noStrike" dirty="0">
                          <a:solidFill>
                            <a:srgbClr val="000000"/>
                          </a:solidFill>
                          <a:latin typeface="Arial Narrow"/>
                        </a:rPr>
                        <a:t>•  5</a:t>
                      </a: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ctr" fontAlgn="ctr"/>
                      <a:r>
                        <a:rPr lang="en-US" sz="1100" b="0" i="0" u="none" strike="noStrike">
                          <a:solidFill>
                            <a:srgbClr val="000000"/>
                          </a:solidFill>
                          <a:latin typeface="Arial Narrow"/>
                        </a:rPr>
                        <a:t>2 Full Court Sprints in :24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Arial Narrow"/>
                        </a:rPr>
                        <a:t>1:30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Back Squat w/ Plate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gridSpan="2">
                  <a:txBody>
                    <a:bodyPr/>
                    <a:lstStyle/>
                    <a:p>
                      <a:pPr algn="ctr" fontAlgn="ctr"/>
                      <a:r>
                        <a:rPr lang="en-US" sz="1100" b="0" i="0" u="none" strike="noStrike">
                          <a:solidFill>
                            <a:srgbClr val="000000"/>
                          </a:solidFill>
                          <a:latin typeface="Arial Narrow"/>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Seated Punch</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1" i="0" u="none" strike="noStrike">
                          <a:solidFill>
                            <a:srgbClr val="000000"/>
                          </a:solidFill>
                          <a:latin typeface="Arial Narrow"/>
                        </a:rPr>
                        <a:t>REP 1</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gridSpan="2">
                  <a:txBody>
                    <a:bodyPr/>
                    <a:lstStyle/>
                    <a:p>
                      <a:pPr algn="ctr" fontAlgn="ctr"/>
                      <a:r>
                        <a:rPr lang="en-US" sz="1100" b="1" i="0" u="none" strike="noStrike">
                          <a:solidFill>
                            <a:srgbClr val="000000"/>
                          </a:solidFill>
                          <a:latin typeface="Arial Narrow"/>
                        </a:rPr>
                        <a:t>REP 2</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216310">
                <a:tc gridSpan="2">
                  <a:txBody>
                    <a:bodyPr/>
                    <a:lstStyle/>
                    <a:p>
                      <a:pPr algn="ctr" fontAlgn="ctr"/>
                      <a:r>
                        <a:rPr lang="en-US" sz="1100" b="1" i="0" u="none" strike="noStrike">
                          <a:solidFill>
                            <a:srgbClr val="000000"/>
                          </a:solidFill>
                          <a:latin typeface="Arial Narrow"/>
                        </a:rPr>
                        <a:t>WORKOUT 10:  POOL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Back Squat + Plate Punch</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Arial Narrow"/>
                        </a:rPr>
                        <a:t>1 to 2:</a:t>
                      </a:r>
                      <a:r>
                        <a:rPr lang="en-US" sz="1100" b="0" i="0" u="none" strike="noStrike">
                          <a:solidFill>
                            <a:srgbClr val="000000"/>
                          </a:solidFill>
                          <a:latin typeface="Arial Narrow"/>
                        </a:rPr>
                        <a:t>  Bear Crawl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Arial Narrow"/>
                        </a:rPr>
                        <a:t>1 to 2:</a:t>
                      </a:r>
                      <a:r>
                        <a:rPr lang="en-US" sz="1100" b="0" i="0" u="none" strike="noStrike">
                          <a:solidFill>
                            <a:srgbClr val="000000"/>
                          </a:solidFill>
                          <a:latin typeface="Arial Narrow"/>
                        </a:rPr>
                        <a:t>  Side Shuffle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r>
              <a:tr h="400669">
                <a:tc gridSpan="2">
                  <a:txBody>
                    <a:bodyPr/>
                    <a:lstStyle/>
                    <a:p>
                      <a:pPr algn="ctr" fontAlgn="ctr"/>
                      <a:r>
                        <a:rPr lang="en-US" sz="1100" b="1" i="0" u="sng" strike="noStrike">
                          <a:solidFill>
                            <a:srgbClr val="000000"/>
                          </a:solidFill>
                          <a:latin typeface="Arial Narrow"/>
                        </a:rPr>
                        <a:t>1. PLYOMETRIC CIRCUIT x3 SETS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Overhead Backward Lunge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5ea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Arial Narrow"/>
                        </a:rPr>
                        <a:t>2 to 3:</a:t>
                      </a:r>
                      <a:r>
                        <a:rPr lang="en-US" sz="1100" b="0" i="0" u="none" strike="noStrike">
                          <a:solidFill>
                            <a:srgbClr val="000000"/>
                          </a:solidFill>
                          <a:latin typeface="Arial Narrow"/>
                        </a:rPr>
                        <a:t> Sprint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Arial Narrow"/>
                        </a:rPr>
                        <a:t>2 to 3:</a:t>
                      </a:r>
                      <a:r>
                        <a:rPr lang="en-US" sz="1100" b="0" i="0" u="none" strike="noStrike">
                          <a:solidFill>
                            <a:srgbClr val="000000"/>
                          </a:solidFill>
                          <a:latin typeface="Arial Narrow"/>
                        </a:rPr>
                        <a:t> Sprint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ctr" fontAlgn="ctr"/>
                      <a:r>
                        <a:rPr lang="en-US" sz="1100" b="1" i="0" u="none" strike="noStrike">
                          <a:solidFill>
                            <a:srgbClr val="000000"/>
                          </a:solidFill>
                          <a:latin typeface="Arial Narrow"/>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a:solidFill>
                            <a:srgbClr val="000000"/>
                          </a:solidFill>
                          <a:latin typeface="Arial Narrow"/>
                        </a:rPr>
                        <a:t>TIME</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Side Lunge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8ea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Arial Narrow"/>
                        </a:rPr>
                        <a:t>3 to 4:</a:t>
                      </a:r>
                      <a:r>
                        <a:rPr lang="en-US" sz="1100" b="0" i="0" u="none" strike="noStrike">
                          <a:solidFill>
                            <a:srgbClr val="000000"/>
                          </a:solidFill>
                          <a:latin typeface="Arial Narrow"/>
                        </a:rPr>
                        <a:t>  Back Pedal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Arial Narrow"/>
                        </a:rPr>
                        <a:t>3 to 4:</a:t>
                      </a:r>
                      <a:r>
                        <a:rPr lang="en-US" sz="1100" b="0" i="0" u="none" strike="noStrike">
                          <a:solidFill>
                            <a:srgbClr val="000000"/>
                          </a:solidFill>
                          <a:latin typeface="Arial Narrow"/>
                        </a:rPr>
                        <a:t>  Crossover Run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16310">
                <a:tc>
                  <a:txBody>
                    <a:bodyPr/>
                    <a:lstStyle/>
                    <a:p>
                      <a:pPr algn="l" fontAlgn="ctr"/>
                      <a:r>
                        <a:rPr lang="en-US" sz="1100" b="0" i="0" u="none" strike="noStrike">
                          <a:solidFill>
                            <a:srgbClr val="000000"/>
                          </a:solidFill>
                          <a:latin typeface="Arial Narrow"/>
                        </a:rPr>
                        <a:t>Block Jumps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Rocky Twist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20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Arial Narrow"/>
                        </a:rPr>
                        <a:t>4 to 5:</a:t>
                      </a:r>
                      <a:r>
                        <a:rPr lang="en-US" sz="1100" b="0" i="0" u="none" strike="noStrike">
                          <a:solidFill>
                            <a:srgbClr val="000000"/>
                          </a:solidFill>
                          <a:latin typeface="Arial Narrow"/>
                        </a:rPr>
                        <a:t>  Bear Crawl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Arial Narrow"/>
                        </a:rPr>
                        <a:t>4 to 5:</a:t>
                      </a:r>
                      <a:r>
                        <a:rPr lang="en-US" sz="1100" b="0" i="0" u="none" strike="noStrike">
                          <a:solidFill>
                            <a:srgbClr val="000000"/>
                          </a:solidFill>
                          <a:latin typeface="Arial Narrow"/>
                        </a:rPr>
                        <a:t>  Side Shuffle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216310">
                <a:tc>
                  <a:txBody>
                    <a:bodyPr/>
                    <a:lstStyle/>
                    <a:p>
                      <a:pPr algn="l" fontAlgn="ctr"/>
                      <a:r>
                        <a:rPr lang="en-US" sz="1100" b="0" i="0" u="none" strike="noStrike">
                          <a:solidFill>
                            <a:srgbClr val="000000"/>
                          </a:solidFill>
                          <a:latin typeface="Arial Narrow"/>
                        </a:rPr>
                        <a:t>One Leg Later Jumps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100" b="0" i="0" u="none" strike="noStrike">
                          <a:solidFill>
                            <a:srgbClr val="000000"/>
                          </a:solidFill>
                          <a:latin typeface="Arial Narrow"/>
                        </a:rPr>
                        <a:t>One Leg RDL + Shoulder Press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a:solidFill>
                            <a:srgbClr val="000000"/>
                          </a:solidFill>
                          <a:latin typeface="Arial Narrow"/>
                        </a:rPr>
                        <a:t>10ea</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6310">
                <a:tc>
                  <a:txBody>
                    <a:bodyPr/>
                    <a:lstStyle/>
                    <a:p>
                      <a:pPr algn="l" fontAlgn="ctr"/>
                      <a:r>
                        <a:rPr lang="en-US" sz="1100" b="0" i="0" u="none" strike="noStrike">
                          <a:solidFill>
                            <a:srgbClr val="000000"/>
                          </a:solidFill>
                          <a:latin typeface="Arial Narrow"/>
                        </a:rPr>
                        <a:t>One Leg Jumps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3">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1" i="0" u="none" strike="noStrike">
                          <a:solidFill>
                            <a:srgbClr val="000000"/>
                          </a:solidFill>
                          <a:latin typeface="Arial Narrow"/>
                        </a:rPr>
                        <a:t>REP 3</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l" fontAlgn="ctr"/>
                      <a:r>
                        <a:rPr lang="en-US" sz="1100" b="0" i="0" u="none" strike="noStrike">
                          <a:solidFill>
                            <a:srgbClr val="000000"/>
                          </a:solidFill>
                          <a:latin typeface="Arial Narrow"/>
                        </a:rPr>
                        <a:t>Scissor Jump</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3">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Arial Narrow"/>
                        </a:rPr>
                        <a:t>1 to 2:</a:t>
                      </a:r>
                      <a:r>
                        <a:rPr lang="en-US" sz="1100" b="0" i="0" u="none" strike="noStrike">
                          <a:solidFill>
                            <a:srgbClr val="000000"/>
                          </a:solidFill>
                          <a:latin typeface="Arial Narrow"/>
                        </a:rPr>
                        <a:t>  Back Pedal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432620">
                <a:tc>
                  <a:txBody>
                    <a:bodyPr/>
                    <a:lstStyle/>
                    <a:p>
                      <a:pPr algn="l" fontAlgn="ctr"/>
                      <a:r>
                        <a:rPr lang="en-US" sz="1100" b="0" i="0" u="none" strike="noStrike">
                          <a:solidFill>
                            <a:srgbClr val="000000"/>
                          </a:solidFill>
                          <a:latin typeface="Arial Narrow"/>
                        </a:rPr>
                        <a:t>Lateral Jumps</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Arial Narrow"/>
                        </a:rPr>
                        <a:t>2 to 3:</a:t>
                      </a:r>
                      <a:r>
                        <a:rPr lang="en-US" sz="1100" b="0" i="0" u="none" strike="noStrike">
                          <a:solidFill>
                            <a:srgbClr val="000000"/>
                          </a:solidFill>
                          <a:latin typeface="Arial Narrow"/>
                        </a:rPr>
                        <a:t> Sprint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216310">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dirty="0">
                        <a:solidFill>
                          <a:srgbClr val="000000"/>
                        </a:solidFill>
                        <a:latin typeface="Arial Narrow"/>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en-US" sz="1100" b="1" i="0" u="none" strike="noStrike">
                          <a:solidFill>
                            <a:srgbClr val="000000"/>
                          </a:solidFill>
                          <a:latin typeface="Arial Narrow"/>
                        </a:rPr>
                        <a:t>3 to 4:</a:t>
                      </a:r>
                      <a:r>
                        <a:rPr lang="en-US" sz="1100" b="0" i="0" u="none" strike="noStrike">
                          <a:solidFill>
                            <a:srgbClr val="000000"/>
                          </a:solidFill>
                          <a:latin typeface="Arial Narrow"/>
                        </a:rPr>
                        <a:t>  Back Pedal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r>
              <a:tr h="432620">
                <a:tc gridSpan="2">
                  <a:txBody>
                    <a:bodyPr/>
                    <a:lstStyle/>
                    <a:p>
                      <a:pPr algn="ctr" fontAlgn="ctr"/>
                      <a:r>
                        <a:rPr lang="en-US" sz="1100" b="1" i="0" u="sng" strike="noStrike">
                          <a:solidFill>
                            <a:srgbClr val="000000"/>
                          </a:solidFill>
                          <a:latin typeface="Arial Narrow"/>
                        </a:rPr>
                        <a:t>2. TREADING WATER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dirty="0">
                        <a:solidFill>
                          <a:srgbClr val="000000"/>
                        </a:solidFill>
                        <a:latin typeface="Arial Narrow"/>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solidFill>
                            <a:srgbClr val="000000"/>
                          </a:solidFill>
                          <a:latin typeface="Arial Narrow"/>
                        </a:rPr>
                        <a:t>4 to 5:</a:t>
                      </a:r>
                      <a:r>
                        <a:rPr lang="en-US" sz="1100" b="0" i="0" u="none" strike="noStrike">
                          <a:solidFill>
                            <a:srgbClr val="000000"/>
                          </a:solidFill>
                          <a:latin typeface="Arial Narrow"/>
                        </a:rPr>
                        <a:t>  Sprint</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6310">
                <a:tc>
                  <a:txBody>
                    <a:bodyPr/>
                    <a:lstStyle/>
                    <a:p>
                      <a:pPr algn="l" fontAlgn="ctr"/>
                      <a:r>
                        <a:rPr lang="en-US" sz="1100" b="1" i="0" u="none" strike="noStrike">
                          <a:solidFill>
                            <a:srgbClr val="000000"/>
                          </a:solidFill>
                          <a:latin typeface="Arial Narrow"/>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1" i="0" u="none" strike="noStrike">
                          <a:solidFill>
                            <a:srgbClr val="000000"/>
                          </a:solidFill>
                          <a:latin typeface="Arial Narrow"/>
                        </a:rPr>
                        <a:t>REST</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216310">
                <a:tc>
                  <a:txBody>
                    <a:bodyPr/>
                    <a:lstStyle/>
                    <a:p>
                      <a:pPr algn="l" fontAlgn="ctr"/>
                      <a:r>
                        <a:rPr lang="en-US" sz="1100" b="0" i="0" u="none" strike="noStrike">
                          <a:solidFill>
                            <a:srgbClr val="000000"/>
                          </a:solidFill>
                          <a:latin typeface="Arial Narrow"/>
                        </a:rPr>
                        <a:t>3 x :30 treading water</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:30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r>
              <a:tr h="216310">
                <a:tc>
                  <a:txBody>
                    <a:bodyPr/>
                    <a:lstStyle/>
                    <a:p>
                      <a:pPr algn="l" fontAlgn="ctr"/>
                      <a:r>
                        <a:rPr lang="en-US" sz="1100" b="0" i="0" u="none" strike="noStrike">
                          <a:solidFill>
                            <a:srgbClr val="000000"/>
                          </a:solidFill>
                          <a:latin typeface="Arial Narrow"/>
                        </a:rPr>
                        <a:t>5 x :45 treading water</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:15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hMerge="1">
                  <a:txBody>
                    <a:bodyPr/>
                    <a:lstStyle/>
                    <a:p>
                      <a:endParaRPr lang="en-US"/>
                    </a:p>
                  </a:txBody>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r>
              <a:tr h="216310">
                <a:tc>
                  <a:txBody>
                    <a:bodyPr/>
                    <a:lstStyle/>
                    <a:p>
                      <a:pPr algn="l"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solidFill>
                            <a:srgbClr val="000000"/>
                          </a:solidFill>
                          <a:latin typeface="Arial Narrow"/>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r>
              <a:tr h="216310">
                <a:tc gridSpan="2">
                  <a:txBody>
                    <a:bodyPr/>
                    <a:lstStyle/>
                    <a:p>
                      <a:pPr algn="ctr" fontAlgn="ctr"/>
                      <a:r>
                        <a:rPr lang="en-US" sz="1100" b="1" i="0" u="sng" strike="noStrike">
                          <a:solidFill>
                            <a:srgbClr val="000000"/>
                          </a:solidFill>
                          <a:latin typeface="Arial Narrow"/>
                        </a:rPr>
                        <a:t>3. CONTINUOUS LAPS: 5 min.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4">
                  <a:txBody>
                    <a:bodyPr/>
                    <a:lstStyle/>
                    <a:p>
                      <a:pPr algn="ctr"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a:solidFill>
                          <a:srgbClr val="000000"/>
                        </a:solidFill>
                        <a:latin typeface="Arial Narrow"/>
                      </a:endParaRPr>
                    </a:p>
                  </a:txBody>
                  <a:tcPr marL="0" marR="0" marT="0" marB="0" anchor="ctr">
                    <a:lnL>
                      <a:noFill/>
                    </a:lnL>
                    <a:lnR>
                      <a:noFill/>
                    </a:lnR>
                    <a:lnT>
                      <a:noFill/>
                    </a:lnT>
                    <a:lnB>
                      <a:noFill/>
                    </a:lnB>
                  </a:tcPr>
                </a:tc>
                <a:tc>
                  <a:txBody>
                    <a:bodyPr/>
                    <a:lstStyle/>
                    <a:p>
                      <a:pPr algn="l" fontAlgn="ctr"/>
                      <a:endParaRPr lang="en-US" sz="1100" b="0" i="0" u="none" strike="noStrike" dirty="0">
                        <a:solidFill>
                          <a:srgbClr val="000000"/>
                        </a:solidFill>
                        <a:latin typeface="Arial Narrow"/>
                      </a:endParaRPr>
                    </a:p>
                  </a:txBody>
                  <a:tcPr marL="0" marR="0" marT="0" marB="0" anchor="ctr">
                    <a:lnL>
                      <a:noFill/>
                    </a:lnL>
                    <a:lnR>
                      <a:noFill/>
                    </a:lnR>
                    <a:lnT>
                      <a:noFill/>
                    </a:lnT>
                    <a:lnB>
                      <a:noFill/>
                    </a:lnB>
                  </a:tcPr>
                </a:tc>
              </a:tr>
            </a:tbl>
          </a:graphicData>
        </a:graphic>
      </p:graphicFrame>
      <p:cxnSp>
        <p:nvCxnSpPr>
          <p:cNvPr id="5" name="Straight Arrow Connector 4"/>
          <p:cNvCxnSpPr/>
          <p:nvPr/>
        </p:nvCxnSpPr>
        <p:spPr>
          <a:xfrm rot="16200000" flipV="1">
            <a:off x="13230225" y="8553450"/>
            <a:ext cx="942975" cy="952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 name="Straight Arrow Connector 5"/>
          <p:cNvCxnSpPr/>
          <p:nvPr/>
        </p:nvCxnSpPr>
        <p:spPr>
          <a:xfrm>
            <a:off x="13868400" y="8086725"/>
            <a:ext cx="495300" cy="3429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 name="Straight Arrow Connector 6"/>
          <p:cNvCxnSpPr/>
          <p:nvPr/>
        </p:nvCxnSpPr>
        <p:spPr>
          <a:xfrm flipV="1">
            <a:off x="14630400" y="8086725"/>
            <a:ext cx="400050" cy="2476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rot="5400000">
            <a:off x="14744701" y="8486774"/>
            <a:ext cx="74295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2631692756"/>
              </p:ext>
            </p:extLst>
          </p:nvPr>
        </p:nvGraphicFramePr>
        <p:xfrm>
          <a:off x="76198" y="152400"/>
          <a:ext cx="8991603" cy="2438401"/>
        </p:xfrm>
        <a:graphic>
          <a:graphicData uri="http://schemas.openxmlformats.org/drawingml/2006/table">
            <a:tbl>
              <a:tblPr/>
              <a:tblGrid>
                <a:gridCol w="2143551"/>
                <a:gridCol w="594251"/>
                <a:gridCol w="70744"/>
                <a:gridCol w="2037436"/>
                <a:gridCol w="679147"/>
                <a:gridCol w="70744"/>
                <a:gridCol w="2037436"/>
                <a:gridCol w="679147"/>
                <a:gridCol w="679147"/>
              </a:tblGrid>
              <a:tr h="334197">
                <a:tc gridSpan="2">
                  <a:txBody>
                    <a:bodyPr/>
                    <a:lstStyle/>
                    <a:p>
                      <a:pPr algn="ctr" fontAlgn="ctr"/>
                      <a:r>
                        <a:rPr lang="en-US" sz="1600" b="1" i="0" u="none" strike="noStrike" dirty="0">
                          <a:solidFill>
                            <a:srgbClr val="000000"/>
                          </a:solidFill>
                          <a:latin typeface="Arial Narrow"/>
                        </a:rPr>
                        <a:t>JUMP ROPE CIRCUIT 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a:txBody>
                    <a:bodyPr/>
                    <a:lstStyle/>
                    <a:p>
                      <a:pPr algn="l" fontAlgn="ctr"/>
                      <a:endParaRPr lang="en-US" sz="1600" b="1"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600" b="1" i="0" u="none" strike="noStrike">
                          <a:solidFill>
                            <a:srgbClr val="000000"/>
                          </a:solidFill>
                          <a:latin typeface="Arial Narrow"/>
                        </a:rPr>
                        <a:t>JUMP ROPE CIRCUIT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a:txBody>
                    <a:bodyPr/>
                    <a:lstStyle/>
                    <a:p>
                      <a:pPr algn="l" fontAlgn="ctr"/>
                      <a:endParaRPr lang="en-US" sz="1600" b="1"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en-US" sz="1600" b="1" i="0" u="none" strike="noStrike" dirty="0">
                          <a:solidFill>
                            <a:srgbClr val="000000"/>
                          </a:solidFill>
                          <a:latin typeface="Arial Narrow"/>
                        </a:rPr>
                        <a:t>JUMP ROPE CIRCUIT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c hMerge="1">
                  <a:txBody>
                    <a:bodyPr/>
                    <a:lstStyle/>
                    <a:p>
                      <a:endParaRPr lang="en-US"/>
                    </a:p>
                  </a:txBody>
                  <a:tcPr/>
                </a:tc>
                <a:tc hMerge="1">
                  <a:txBody>
                    <a:bodyPr/>
                    <a:lstStyle/>
                    <a:p>
                      <a:endParaRPr lang="en-US"/>
                    </a:p>
                  </a:txBody>
                  <a:tcPr/>
                </a:tc>
              </a:tr>
              <a:tr h="272309">
                <a:tc gridSpan="2">
                  <a:txBody>
                    <a:bodyPr/>
                    <a:lstStyle/>
                    <a:p>
                      <a:pPr algn="ctr"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ctr"/>
                      <a:endParaRPr lang="en-US" sz="1100" b="0"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latin typeface="Arial Narrow"/>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ctr" fontAlgn="ctr"/>
                      <a:endParaRPr lang="en-US" sz="1100" b="0" i="0" u="none" strike="noStrike" dirty="0">
                        <a:solidFill>
                          <a:srgbClr val="000000"/>
                        </a:solidFill>
                        <a:latin typeface="Arial Narrow"/>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59931">
                <a:tc>
                  <a:txBody>
                    <a:bodyPr/>
                    <a:lstStyle/>
                    <a:p>
                      <a:pPr algn="ctr" fontAlgn="ctr"/>
                      <a:r>
                        <a:rPr lang="en-US" sz="1400" b="1" i="0" u="none" strike="noStrike" dirty="0">
                          <a:solidFill>
                            <a:srgbClr val="000000"/>
                          </a:solidFill>
                          <a:latin typeface="Arial Narrow"/>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Arial Narrow"/>
                        </a:rPr>
                        <a:t>TIME</a:t>
                      </a: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400" b="1"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1" i="0" u="none" strike="noStrike">
                          <a:solidFill>
                            <a:srgbClr val="000000"/>
                          </a:solidFill>
                          <a:latin typeface="Arial Narrow"/>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latin typeface="Arial Narrow"/>
                        </a:rPr>
                        <a:t>TIME</a:t>
                      </a: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400" b="1" i="0" u="none" strike="noStrike">
                        <a:solidFill>
                          <a:srgbClr val="000000"/>
                        </a:solidFill>
                        <a:latin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1400" b="1" i="0" u="none" strike="noStrike">
                          <a:solidFill>
                            <a:srgbClr val="000000"/>
                          </a:solidFill>
                          <a:latin typeface="Arial Narrow"/>
                        </a:rPr>
                        <a:t>EXERCISE</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none" strike="noStrike">
                          <a:solidFill>
                            <a:srgbClr val="000000"/>
                          </a:solidFill>
                          <a:latin typeface="Arial Narrow"/>
                        </a:rPr>
                        <a:t>TIME</a:t>
                      </a: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59931">
                <a:tc>
                  <a:txBody>
                    <a:bodyPr/>
                    <a:lstStyle/>
                    <a:p>
                      <a:pPr algn="l" fontAlgn="ctr"/>
                      <a:r>
                        <a:rPr lang="en-US" sz="1400" b="0" i="0" u="none" strike="noStrike">
                          <a:solidFill>
                            <a:srgbClr val="000000"/>
                          </a:solidFill>
                          <a:latin typeface="Arial Narrow"/>
                        </a:rPr>
                        <a:t>Double Leg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Arial Narrow"/>
                        </a:rPr>
                        <a:t>Toe Taps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Arial Narrow"/>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Arial Narrow"/>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Arial Narrow"/>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9931">
                <a:tc>
                  <a:txBody>
                    <a:bodyPr/>
                    <a:lstStyle/>
                    <a:p>
                      <a:pPr algn="l" fontAlgn="ctr"/>
                      <a:r>
                        <a:rPr lang="en-US" sz="1400" b="0" i="0" u="none" strike="noStrike">
                          <a:solidFill>
                            <a:srgbClr val="000000"/>
                          </a:solidFill>
                          <a:latin typeface="Arial Narrow"/>
                        </a:rPr>
                        <a:t>Single Leg Jumps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solidFill>
                            <a:srgbClr val="000000"/>
                          </a:solidFill>
                          <a:latin typeface="Arial Narrow"/>
                        </a:rPr>
                        <a:t>:30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Arial Narrow"/>
                        </a:rPr>
                        <a:t>Double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Arial Narrow"/>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Arial Narrow"/>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Arial Narrow"/>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9931">
                <a:tc>
                  <a:txBody>
                    <a:bodyPr/>
                    <a:lstStyle/>
                    <a:p>
                      <a:pPr algn="l" fontAlgn="b"/>
                      <a:r>
                        <a:rPr lang="en-US" sz="1400" b="0" i="0" u="none" strike="noStrike">
                          <a:solidFill>
                            <a:srgbClr val="000000"/>
                          </a:solidFill>
                          <a:latin typeface="Arial Narrow"/>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latin typeface="Arial Narrow"/>
                        </a:rPr>
                        <a:t>:30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Arial Narrow"/>
                        </a:rPr>
                        <a:t>Half Twister</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Arial Narrow"/>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Arial Narrow"/>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Arial Narrow"/>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9931">
                <a:tc>
                  <a:txBody>
                    <a:bodyPr/>
                    <a:lstStyle/>
                    <a:p>
                      <a:pPr algn="l" fontAlgn="b"/>
                      <a:r>
                        <a:rPr lang="en-US" sz="1400" b="0" i="0" u="none" strike="noStrike">
                          <a:solidFill>
                            <a:srgbClr val="000000"/>
                          </a:solidFill>
                          <a:latin typeface="Arial Narrow"/>
                        </a:rPr>
                        <a:t>Double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latin typeface="Arial Narrow"/>
                        </a:rPr>
                        <a:t>:30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Arial Narrow"/>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Arial Narrow"/>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Arial Narrow"/>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Arial Narrow"/>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9931">
                <a:tc>
                  <a:txBody>
                    <a:bodyPr/>
                    <a:lstStyle/>
                    <a:p>
                      <a:pPr algn="l" fontAlgn="b"/>
                      <a:r>
                        <a:rPr lang="en-US" sz="1400" b="0" i="0" u="none" strike="noStrike">
                          <a:solidFill>
                            <a:srgbClr val="000000"/>
                          </a:solidFill>
                          <a:latin typeface="Arial Narrow"/>
                        </a:rPr>
                        <a:t>Lateral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latin typeface="Arial Narrow"/>
                        </a:rPr>
                        <a:t>:30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Arial Narrow"/>
                        </a:rPr>
                        <a:t>Single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Arial Narrow"/>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Arial Narrow"/>
                        </a:rPr>
                        <a:t>Half Twisters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a:solidFill>
                            <a:srgbClr val="000000"/>
                          </a:solidFill>
                          <a:latin typeface="Arial Narrow"/>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2309">
                <a:tc>
                  <a:txBody>
                    <a:bodyPr/>
                    <a:lstStyle/>
                    <a:p>
                      <a:pPr algn="l" fontAlgn="b"/>
                      <a:r>
                        <a:rPr lang="en-US" sz="1400" b="0" i="0" u="none" strike="noStrike">
                          <a:solidFill>
                            <a:srgbClr val="000000"/>
                          </a:solidFill>
                          <a:latin typeface="Arial Narrow"/>
                        </a:rPr>
                        <a:t>Half Twisters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latin typeface="Arial Narrow"/>
                        </a:rPr>
                        <a:t>:30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latin typeface="Arial Narrow"/>
                        </a:rPr>
                        <a:t>Double Leg Jumps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latin typeface="Arial Narrow"/>
                        </a:rPr>
                        <a:t>:45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latin typeface="Arial Narrow"/>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400" b="0" i="0" u="none" strike="noStrike">
                          <a:solidFill>
                            <a:srgbClr val="000000"/>
                          </a:solidFill>
                          <a:latin typeface="Arial Narrow"/>
                        </a:rPr>
                        <a:t>Double Jump</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400" b="0" i="0" u="none" strike="noStrike" dirty="0">
                          <a:solidFill>
                            <a:srgbClr val="000000"/>
                          </a:solidFill>
                          <a:latin typeface="Arial Narrow"/>
                        </a:rPr>
                        <a:t>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a:bodyPr>
          <a:lstStyle/>
          <a:p>
            <a:r>
              <a:rPr lang="en-US" sz="5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ALTERNATIVE EXERCISE LIST</a:t>
            </a:r>
            <a:endParaRPr lang="en-US" sz="5400" dirty="0">
              <a:latin typeface="CCSU" pitchFamily="2"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1375927188"/>
              </p:ext>
            </p:extLst>
          </p:nvPr>
        </p:nvGraphicFramePr>
        <p:xfrm>
          <a:off x="152400" y="76202"/>
          <a:ext cx="8915401" cy="6660567"/>
        </p:xfrm>
        <a:graphic>
          <a:graphicData uri="http://schemas.openxmlformats.org/drawingml/2006/table">
            <a:tbl>
              <a:tblPr>
                <a:tableStyleId>{2D5ABB26-0587-4C30-8999-92F81FD0307C}</a:tableStyleId>
              </a:tblPr>
              <a:tblGrid>
                <a:gridCol w="2917381"/>
                <a:gridCol w="70982"/>
                <a:gridCol w="2928028"/>
                <a:gridCol w="70982"/>
                <a:gridCol w="1022148"/>
                <a:gridCol w="681432"/>
                <a:gridCol w="1224448"/>
              </a:tblGrid>
              <a:tr h="324079">
                <a:tc>
                  <a:txBody>
                    <a:bodyPr/>
                    <a:lstStyle/>
                    <a:p>
                      <a:pPr algn="ctr" fontAlgn="b"/>
                      <a:r>
                        <a:rPr lang="en-US" sz="1600" b="1" i="1" u="sng" strike="noStrike" dirty="0">
                          <a:effectLst/>
                          <a:latin typeface="MidnightKernboy" pitchFamily="50" charset="0"/>
                        </a:rPr>
                        <a:t>OLYMPIC LIFTS</a:t>
                      </a:r>
                      <a:endParaRPr lang="en-US" sz="1600" b="1" i="1" u="sng"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r>
                        <a:rPr lang="en-US" sz="1600" b="1" i="1" u="sng" strike="noStrike" dirty="0">
                          <a:effectLst/>
                          <a:latin typeface="MidnightKernboy" pitchFamily="50" charset="0"/>
                        </a:rPr>
                        <a:t>LOWER BODY LIFTS</a:t>
                      </a:r>
                      <a:endParaRPr lang="en-US" sz="1600" b="1" i="1" u="sng"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gridSpan="3">
                  <a:txBody>
                    <a:bodyPr/>
                    <a:lstStyle/>
                    <a:p>
                      <a:pPr algn="ctr" fontAlgn="b"/>
                      <a:r>
                        <a:rPr lang="en-US" sz="1600" b="1" i="1" u="sng" strike="noStrike" dirty="0">
                          <a:effectLst/>
                          <a:latin typeface="MidnightKernboy" pitchFamily="50" charset="0"/>
                        </a:rPr>
                        <a:t>UPPER BODY LIFTS</a:t>
                      </a:r>
                      <a:endParaRPr lang="en-US" sz="1600" b="1" i="1" u="sng"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Jump Shrug</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Trap Bar Deadlift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Bench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Jump Shrug</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Sumo Deadlift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DB Bench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Power Pull</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Leg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Incline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Power Pull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Smith Machine Back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DB Incline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Clean</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Smith Machine Front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Shoulder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Clean</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DB Shoulder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83385">
                <a:tc>
                  <a:txBody>
                    <a:bodyPr/>
                    <a:lstStyle/>
                    <a:p>
                      <a:pPr algn="ctr" fontAlgn="b"/>
                      <a:r>
                        <a:rPr lang="en-US" sz="1400" u="none" strike="noStrike">
                          <a:effectLst/>
                          <a:latin typeface="MidnightKernboy" pitchFamily="50" charset="0"/>
                        </a:rPr>
                        <a:t>One Arm DB Clean</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600" b="1" i="1" u="sng" strike="noStrike" dirty="0">
                          <a:effectLst/>
                          <a:latin typeface="MidnightKernboy" pitchFamily="50" charset="0"/>
                        </a:rPr>
                        <a:t>ONE LEG LOWER BODY LIFTS</a:t>
                      </a:r>
                      <a:endParaRPr lang="en-US" sz="1600" b="1" i="1" u="sng"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Push Ups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Snatch</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Step Ups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Pull Ups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Snatch</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Side Lunge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Bent Over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One Arm DB Snatch</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DB Elevated Backward Lunge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Negetive Pull Ups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Forward Lunge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71577">
                <a:tc>
                  <a:txBody>
                    <a:bodyPr/>
                    <a:lstStyle/>
                    <a:p>
                      <a:pPr algn="ctr" fontAlgn="b"/>
                      <a:r>
                        <a:rPr lang="en-US" sz="1400" u="none" strike="noStrike">
                          <a:effectLst/>
                          <a:latin typeface="MidnightKernboy" pitchFamily="50" charset="0"/>
                        </a:rPr>
                        <a:t>DB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DB Elevated Split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500" b="1" i="1" u="sng" strike="noStrike" dirty="0">
                          <a:effectLst/>
                          <a:latin typeface="MidnightKernboy" pitchFamily="50" charset="0"/>
                        </a:rPr>
                        <a:t>ONE ARM/BACK UPPER BODY LIFTS</a:t>
                      </a:r>
                      <a:endParaRPr lang="en-US" sz="1500" b="1" i="1" u="sng"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One Arm DB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One Leg Leg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Bench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Clean +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Bulgarian Squat</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Incline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DB Clean + Push Press</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DB Crossover Step</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Shoulder Press</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Barbell or DB Lateral Step Up</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Inverted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Seated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83385">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600" b="1" i="1" u="sng" strike="noStrike" dirty="0">
                          <a:effectLst/>
                          <a:latin typeface="MidnightKernboy" pitchFamily="50" charset="0"/>
                        </a:rPr>
                        <a:t>HAMSTRING / LOW BACK LIFTS</a:t>
                      </a:r>
                      <a:endParaRPr lang="en-US" sz="1600" b="1" i="1" u="sng" strike="noStrike" dirty="0">
                        <a:solidFill>
                          <a:srgbClr val="000000"/>
                        </a:solidFill>
                        <a:effectLst/>
                        <a:latin typeface="MidnightKernboy" pitchFamily="50" charset="0"/>
                      </a:endParaRPr>
                    </a:p>
                  </a:txBody>
                  <a:tcPr marL="8068" marR="8068" marT="8068" marB="0" anchor="b">
                    <a:solidFill>
                      <a:schemeClr val="bg1">
                        <a:lumMod val="75000"/>
                      </a:schemeClr>
                    </a:solidFill>
                  </a:tcPr>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Lat Pulldown</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RDL</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DB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Glute Ham Raise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Seated Row</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dirty="0">
                          <a:effectLst/>
                          <a:latin typeface="MidnightKernboy" pitchFamily="50" charset="0"/>
                        </a:rPr>
                        <a:t> </a:t>
                      </a:r>
                      <a:endParaRPr lang="en-US" sz="1400" b="1" i="0" u="none" strike="noStrike" dirty="0">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Physio Ball Leg Curl</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One Arm Lat Pulldown </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Good Morning</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dirty="0">
                          <a:effectLst/>
                          <a:latin typeface="MidnightKernboy" pitchFamily="50" charset="0"/>
                        </a:rPr>
                        <a:t>Upright Row</a:t>
                      </a:r>
                      <a:endParaRPr lang="en-US" sz="1400" b="1" i="0" u="none" strike="noStrike" dirty="0">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4796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Negetive Glute Ham Raise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r>
              <a:tr h="279132">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Medicine Ball Hip Raise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r h="259769">
                <a:tc>
                  <a:txBody>
                    <a:bodyPr/>
                    <a:lstStyle/>
                    <a:p>
                      <a:pPr algn="ctr" fontAlgn="b"/>
                      <a:r>
                        <a:rPr lang="en-US" sz="1400" u="none" strike="noStrike">
                          <a:effectLst/>
                          <a:latin typeface="MidnightKernboy" pitchFamily="50" charset="0"/>
                        </a:rPr>
                        <a:t> </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a:txBody>
                    <a:bodyPr/>
                    <a:lstStyle/>
                    <a:p>
                      <a:pPr algn="ctr" fontAlgn="b"/>
                      <a:r>
                        <a:rPr lang="en-US" sz="1400" u="none" strike="noStrike">
                          <a:effectLst/>
                          <a:latin typeface="MidnightKernboy" pitchFamily="50" charset="0"/>
                        </a:rPr>
                        <a:t>Leg Curl (Machine)</a:t>
                      </a:r>
                      <a:endParaRPr lang="en-US" sz="1400" b="1" i="0" u="none" strike="noStrike">
                        <a:solidFill>
                          <a:srgbClr val="000000"/>
                        </a:solidFill>
                        <a:effectLst/>
                        <a:latin typeface="MidnightKernboy" pitchFamily="50" charset="0"/>
                      </a:endParaRPr>
                    </a:p>
                  </a:txBody>
                  <a:tcPr marL="8068" marR="8068" marT="8068" marB="0" anchor="b"/>
                </a:tc>
                <a:tc>
                  <a:txBody>
                    <a:bodyPr/>
                    <a:lstStyle/>
                    <a:p>
                      <a:pPr algn="l" fontAlgn="b"/>
                      <a:endParaRPr lang="en-US" sz="1400" b="1" i="0" u="none" strike="noStrike">
                        <a:solidFill>
                          <a:srgbClr val="000000"/>
                        </a:solidFill>
                        <a:effectLst/>
                        <a:latin typeface="MidnightKernboy" pitchFamily="50" charset="0"/>
                      </a:endParaRPr>
                    </a:p>
                  </a:txBody>
                  <a:tcPr marL="8068" marR="8068" marT="8068" marB="0" anchor="b"/>
                </a:tc>
                <a:tc gridSpan="3">
                  <a:txBody>
                    <a:bodyPr/>
                    <a:lstStyle/>
                    <a:p>
                      <a:pPr algn="ctr" fontAlgn="b"/>
                      <a:r>
                        <a:rPr lang="en-US" sz="1400" u="none" strike="noStrike" dirty="0">
                          <a:effectLst/>
                          <a:latin typeface="MidnightKernboy" pitchFamily="50" charset="0"/>
                        </a:rPr>
                        <a:t> </a:t>
                      </a:r>
                      <a:endParaRPr lang="en-US" sz="1400" b="1" i="0" u="none" strike="noStrike" dirty="0">
                        <a:solidFill>
                          <a:srgbClr val="000000"/>
                        </a:solidFill>
                        <a:effectLst/>
                        <a:latin typeface="MidnightKernboy" pitchFamily="50" charset="0"/>
                      </a:endParaRPr>
                    </a:p>
                  </a:txBody>
                  <a:tcPr marL="8068" marR="8068" marT="8068" marB="0" anchor="b"/>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0962"/>
          </a:xfrm>
        </p:spPr>
        <p:txBody>
          <a:bodyPr>
            <a:normAutofit/>
          </a:bodyPr>
          <a:lstStyle/>
          <a:p>
            <a:r>
              <a:rPr lang="en-US" sz="5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MAX SHEET</a:t>
            </a:r>
            <a:endParaRPr lang="en-US" sz="5400" dirty="0">
              <a:latin typeface="CCSU" pitchFamily="2"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2" y="-8"/>
          <a:ext cx="9144023" cy="6858016"/>
        </p:xfrm>
        <a:graphic>
          <a:graphicData uri="http://schemas.openxmlformats.org/drawingml/2006/table">
            <a:tbl>
              <a:tblPr/>
              <a:tblGrid>
                <a:gridCol w="1126295"/>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gridCol w="250554"/>
              </a:tblGrid>
              <a:tr h="273729">
                <a:tc>
                  <a:txBody>
                    <a:bodyPr/>
                    <a:lstStyle/>
                    <a:p>
                      <a:pPr algn="l" fontAlgn="ctr"/>
                      <a:r>
                        <a:rPr lang="en-US" sz="750" b="0" i="0" u="none" strike="noStrike" dirty="0">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4">
                  <a:txBody>
                    <a:bodyPr/>
                    <a:lstStyle/>
                    <a:p>
                      <a:pPr algn="ctr" fontAlgn="ctr"/>
                      <a:r>
                        <a:rPr lang="en-US" sz="750" b="1" i="0" u="none" strike="noStrike">
                          <a:solidFill>
                            <a:srgbClr val="000000"/>
                          </a:solidFill>
                          <a:latin typeface="Arial Rounded MT Bold"/>
                        </a:rPr>
                        <a:t>CLEAN</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000000"/>
                          </a:solidFill>
                          <a:latin typeface="Arial Rounded MT Bold"/>
                        </a:rPr>
                        <a:t>SQUAT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000000"/>
                          </a:solidFill>
                          <a:latin typeface="Arial Rounded MT Bold"/>
                        </a:rPr>
                        <a:t>FRONT SQUAT</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000000"/>
                          </a:solidFill>
                          <a:latin typeface="Arial Rounded MT Bold"/>
                        </a:rPr>
                        <a:t>PUSH PRESS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000000"/>
                          </a:solidFill>
                          <a:latin typeface="Arial Rounded MT Bold"/>
                        </a:rPr>
                        <a:t>BENCH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000000"/>
                          </a:solidFill>
                          <a:latin typeface="Arial Rounded MT Bold"/>
                        </a:rPr>
                        <a:t>DEADLIFT</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750" b="1" i="0" u="none" strike="noStrike">
                          <a:solidFill>
                            <a:srgbClr val="000000"/>
                          </a:solidFill>
                          <a:latin typeface="Arial Rounded MT Bold"/>
                        </a:rPr>
                        <a:t>INCLINE</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gridSpan="2">
                  <a:txBody>
                    <a:bodyPr/>
                    <a:lstStyle/>
                    <a:p>
                      <a:pPr algn="ctr" fontAlgn="ctr"/>
                      <a:r>
                        <a:rPr lang="en-US" sz="750" b="1" i="0" u="none" strike="noStrike">
                          <a:solidFill>
                            <a:srgbClr val="000000"/>
                          </a:solidFill>
                          <a:latin typeface="Arial Rounded MT Bold"/>
                        </a:rPr>
                        <a:t>B ROW</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50" b="1" i="0" u="none" strike="noStrike">
                          <a:solidFill>
                            <a:srgbClr val="000000"/>
                          </a:solidFill>
                          <a:latin typeface="Arial Rounded MT Bold"/>
                        </a:rPr>
                        <a:t>SL SQUAT</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gridSpan="2">
                  <a:txBody>
                    <a:bodyPr/>
                    <a:lstStyle/>
                    <a:p>
                      <a:pPr algn="ctr" fontAlgn="ctr"/>
                      <a:r>
                        <a:rPr lang="en-US" sz="750" b="1" i="0" u="none" strike="noStrike">
                          <a:solidFill>
                            <a:srgbClr val="000000"/>
                          </a:solidFill>
                          <a:latin typeface="Arial Rounded MT Bold"/>
                        </a:rPr>
                        <a:t>FLOOR</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70155">
                <a:tc>
                  <a:txBody>
                    <a:bodyPr/>
                    <a:lstStyle/>
                    <a:p>
                      <a:pPr algn="ctr" fontAlgn="ctr"/>
                      <a:r>
                        <a:rPr lang="en-US" sz="750" b="1" i="0" u="none" strike="noStrike">
                          <a:solidFill>
                            <a:srgbClr val="000000"/>
                          </a:solidFill>
                          <a:latin typeface="Arial Rounded MT Bold"/>
                        </a:rPr>
                        <a:t>MAX CHART</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155">
                <a:tc>
                  <a:txBody>
                    <a:bodyPr/>
                    <a:lstStyle/>
                    <a:p>
                      <a:pPr algn="ctr" fontAlgn="ctr"/>
                      <a:r>
                        <a:rPr lang="en-US" sz="750" b="1" i="0" u="none" strike="noStrike">
                          <a:solidFill>
                            <a:srgbClr val="000000"/>
                          </a:solidFill>
                          <a:latin typeface="Arial Rounded MT Bold"/>
                        </a:rPr>
                        <a:t>NAME</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 </a:t>
                      </a:r>
                    </a:p>
                  </a:txBody>
                  <a:tcPr marL="4384" marR="4384" marT="4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 </a:t>
                      </a:r>
                    </a:p>
                  </a:txBody>
                  <a:tcPr marL="4384" marR="4384" marT="4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750" b="1" i="0" u="none" strike="noStrike">
                          <a:solidFill>
                            <a:srgbClr val="000000"/>
                          </a:solidFill>
                          <a:latin typeface="Arial Narrow"/>
                        </a:rPr>
                        <a:t> </a:t>
                      </a:r>
                    </a:p>
                  </a:txBody>
                  <a:tcPr marL="4384" marR="4384" marT="4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750" b="1" i="0" u="none" strike="noStrike">
                          <a:solidFill>
                            <a:srgbClr val="000000"/>
                          </a:solidFill>
                          <a:latin typeface="Arial Narrow"/>
                        </a:rPr>
                        <a:t> </a:t>
                      </a:r>
                    </a:p>
                  </a:txBody>
                  <a:tcPr marL="4384" marR="4384" marT="4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DeLacey, S</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190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152</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125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90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140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65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35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81127">
                <a:tc>
                  <a:txBody>
                    <a:bodyPr/>
                    <a:lstStyle/>
                    <a:p>
                      <a:pPr algn="ctr" fontAlgn="ctr"/>
                      <a:r>
                        <a:rPr lang="en-US" sz="750" b="0" i="0" u="none" strike="noStrike">
                          <a:solidFill>
                            <a:srgbClr val="000000"/>
                          </a:solidFill>
                          <a:latin typeface="Arial"/>
                        </a:rPr>
                        <a:t>Gasser, D</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145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215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172</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130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125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90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a:rPr>
                        <a:t>130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65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35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81127">
                <a:tc>
                  <a:txBody>
                    <a:bodyPr/>
                    <a:lstStyle/>
                    <a:p>
                      <a:pPr algn="ctr" fontAlgn="ctr"/>
                      <a:r>
                        <a:rPr lang="en-US" sz="750" b="0" i="0" u="none" strike="noStrike">
                          <a:solidFill>
                            <a:srgbClr val="000000"/>
                          </a:solidFill>
                          <a:latin typeface="Arial"/>
                        </a:rPr>
                        <a:t>Cochran, E</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220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176</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85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95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210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75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120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220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35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King, B</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dirty="0" smtClean="0">
                          <a:solidFill>
                            <a:srgbClr val="000000"/>
                          </a:solidFill>
                          <a:latin typeface="Arial"/>
                        </a:rPr>
                        <a:t>150</a:t>
                      </a:r>
                      <a:endParaRPr lang="en-US" sz="750" b="1" i="0" u="none" strike="noStrike" dirty="0">
                        <a:solidFill>
                          <a:srgbClr val="000000"/>
                        </a:solidFill>
                        <a:latin typeface="Arial"/>
                      </a:endParaRP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290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232</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105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115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240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80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125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290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35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Rademacher, J</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dirty="0" smtClean="0">
                          <a:solidFill>
                            <a:srgbClr val="000000"/>
                          </a:solidFill>
                          <a:latin typeface="Arial"/>
                        </a:rPr>
                        <a:t>120</a:t>
                      </a:r>
                      <a:endParaRPr lang="en-US" sz="750" b="1" i="0" u="none" strike="noStrike" dirty="0">
                        <a:solidFill>
                          <a:srgbClr val="000000"/>
                        </a:solidFill>
                        <a:latin typeface="Arial"/>
                      </a:endParaRP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240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192</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105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dirty="0">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105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180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80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125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230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30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Ashley, A</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dirty="0" smtClean="0">
                          <a:solidFill>
                            <a:srgbClr val="000000"/>
                          </a:solidFill>
                          <a:latin typeface="Arial"/>
                        </a:rPr>
                        <a:t>115</a:t>
                      </a:r>
                      <a:endParaRPr lang="en-US" sz="750" b="1" i="0" u="none" strike="noStrike" dirty="0">
                        <a:solidFill>
                          <a:srgbClr val="000000"/>
                        </a:solidFill>
                        <a:latin typeface="Arial"/>
                      </a:endParaRP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235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188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95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95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75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140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235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25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Bielert, K</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750" b="1" i="0" u="none" strike="noStrike" dirty="0" smtClean="0">
                          <a:solidFill>
                            <a:srgbClr val="000000"/>
                          </a:solidFill>
                          <a:latin typeface="Arial"/>
                        </a:rPr>
                        <a:t>115</a:t>
                      </a:r>
                      <a:endParaRPr lang="en-US" sz="750" b="1" i="0" u="none" strike="noStrike" dirty="0">
                        <a:solidFill>
                          <a:srgbClr val="000000"/>
                        </a:solidFill>
                        <a:latin typeface="Arial"/>
                      </a:endParaRP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175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140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85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105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175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60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140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175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25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Waddill, J</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dirty="0" smtClean="0">
                          <a:solidFill>
                            <a:srgbClr val="000000"/>
                          </a:solidFill>
                          <a:latin typeface="Arial"/>
                        </a:rPr>
                        <a:t>120</a:t>
                      </a:r>
                      <a:endParaRPr lang="en-US" sz="750" b="1" i="0" u="none" strike="noStrike" dirty="0">
                        <a:solidFill>
                          <a:srgbClr val="000000"/>
                        </a:solidFill>
                        <a:latin typeface="Arial"/>
                      </a:endParaRP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215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172</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95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110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65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215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Porter, A.R.</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dirty="0" smtClean="0">
                          <a:solidFill>
                            <a:srgbClr val="000000"/>
                          </a:solidFill>
                          <a:latin typeface="Arial"/>
                        </a:rPr>
                        <a:t>160</a:t>
                      </a:r>
                      <a:endParaRPr lang="en-US" sz="750" b="1" i="0" u="none" strike="noStrike" dirty="0">
                        <a:solidFill>
                          <a:srgbClr val="000000"/>
                        </a:solidFill>
                        <a:latin typeface="Arial"/>
                      </a:endParaRP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260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208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130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210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75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260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Schumacher, B</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dirty="0" smtClean="0">
                          <a:solidFill>
                            <a:srgbClr val="000000"/>
                          </a:solidFill>
                          <a:latin typeface="Arial"/>
                        </a:rPr>
                        <a:t>115</a:t>
                      </a:r>
                      <a:endParaRPr lang="en-US" sz="750" b="1" i="0" u="none" strike="noStrike" dirty="0">
                        <a:solidFill>
                          <a:srgbClr val="000000"/>
                        </a:solidFill>
                        <a:latin typeface="Arial"/>
                      </a:endParaRP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180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144</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80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105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195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75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180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 </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 </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 </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b"/>
                      <a:r>
                        <a:rPr lang="en-US" sz="750" b="0" i="0" u="none" strike="noStrike">
                          <a:solidFill>
                            <a:srgbClr val="000000"/>
                          </a:solidFill>
                          <a:latin typeface="Arial"/>
                        </a:rPr>
                        <a:t> </a:t>
                      </a:r>
                    </a:p>
                  </a:txBody>
                  <a:tcPr marL="4384" marR="4384" marT="4384"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4">
                  <a:txBody>
                    <a:bodyPr/>
                    <a:lstStyle/>
                    <a:p>
                      <a:pPr algn="ctr" fontAlgn="ctr"/>
                      <a:r>
                        <a:rPr lang="en-US" sz="750" b="1" i="0" u="none" strike="noStrike">
                          <a:solidFill>
                            <a:srgbClr val="FFFFFF"/>
                          </a:solidFill>
                          <a:latin typeface="Arial Narrow"/>
                        </a:rPr>
                        <a:t>SNATCH</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FFFFFF"/>
                          </a:solidFill>
                          <a:latin typeface="Arial Narrow"/>
                        </a:rPr>
                        <a:t>H BOX SQUAT</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FFFFFF"/>
                          </a:solidFill>
                          <a:latin typeface="Arial Narrow"/>
                        </a:rPr>
                        <a:t>SUMO DEADLIFT</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FFFFFF"/>
                          </a:solidFill>
                          <a:latin typeface="Arial Narrow"/>
                        </a:rPr>
                        <a:t>DB PUSH</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FFFFFF"/>
                          </a:solidFill>
                          <a:latin typeface="Arial Narrow"/>
                        </a:rPr>
                        <a:t>DB BENCH</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FFFFFF"/>
                          </a:solidFill>
                          <a:latin typeface="Arial Narrow"/>
                        </a:rPr>
                        <a:t>BB FLOOR</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FFFFFF"/>
                          </a:solidFill>
                          <a:latin typeface="Arial Narrow"/>
                        </a:rPr>
                        <a:t>DB INCLINE</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750" b="1" i="0" u="none" strike="noStrike">
                          <a:solidFill>
                            <a:srgbClr val="FFFFFF"/>
                          </a:solidFill>
                          <a:latin typeface="Arial Narrow"/>
                        </a:rPr>
                        <a:t>L. BOX SQUAT</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70155">
                <a:tc>
                  <a:txBody>
                    <a:bodyPr/>
                    <a:lstStyle/>
                    <a:p>
                      <a:pPr algn="ctr" fontAlgn="ctr"/>
                      <a:r>
                        <a:rPr lang="en-US" sz="750" b="1" i="0" u="none" strike="noStrike">
                          <a:solidFill>
                            <a:srgbClr val="000000"/>
                          </a:solidFill>
                          <a:latin typeface="Arial Rounded MT Bold"/>
                        </a:rPr>
                        <a:t>MAX CHART</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WU</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MAX</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WS</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155">
                <a:tc>
                  <a:txBody>
                    <a:bodyPr/>
                    <a:lstStyle/>
                    <a:p>
                      <a:pPr algn="ctr" fontAlgn="ctr"/>
                      <a:r>
                        <a:rPr lang="en-US" sz="750" b="1" i="0" u="none" strike="noStrike">
                          <a:solidFill>
                            <a:srgbClr val="000000"/>
                          </a:solidFill>
                          <a:latin typeface="Arial Rounded MT Bold"/>
                        </a:rPr>
                        <a:t>NAME</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 </a:t>
                      </a:r>
                    </a:p>
                  </a:txBody>
                  <a:tcPr marL="4384" marR="4384" marT="4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 </a:t>
                      </a:r>
                    </a:p>
                  </a:txBody>
                  <a:tcPr marL="4384" marR="4384" marT="4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 </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750" b="1" i="0" u="none" strike="noStrike">
                          <a:solidFill>
                            <a:srgbClr val="000000"/>
                          </a:solidFill>
                          <a:latin typeface="Arial Narrow"/>
                        </a:rPr>
                        <a:t> </a:t>
                      </a:r>
                    </a:p>
                  </a:txBody>
                  <a:tcPr marL="4384" marR="4384" marT="4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r>
                        <a:rPr lang="en-US" sz="750" b="1" i="0" u="none" strike="noStrike">
                          <a:solidFill>
                            <a:srgbClr val="000000"/>
                          </a:solidFill>
                          <a:latin typeface="Arial Narrow"/>
                        </a:rPr>
                        <a:t> </a:t>
                      </a:r>
                    </a:p>
                  </a:txBody>
                  <a:tcPr marL="4384" marR="4384" marT="4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750" b="1" i="0" u="none" strike="noStrike">
                          <a:solidFill>
                            <a:srgbClr val="000000"/>
                          </a:solidFill>
                          <a:latin typeface="Arial Narrow"/>
                        </a:rPr>
                        <a:t>0.0%</a:t>
                      </a:r>
                    </a:p>
                  </a:txBody>
                  <a:tcPr marL="4384" marR="4384" marT="4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Cochran, E</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245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210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750" b="1" i="0" u="none" strike="noStrike">
                          <a:solidFill>
                            <a:srgbClr val="000000"/>
                          </a:solidFill>
                          <a:latin typeface="Arial"/>
                        </a:rPr>
                        <a:t>68</a:t>
                      </a:r>
                    </a:p>
                  </a:txBody>
                  <a:tcPr marL="4384" marR="4384" marT="43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76</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83.1</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60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143</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King, B</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87.8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320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225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750" b="1" i="0" u="none" strike="noStrike">
                          <a:solidFill>
                            <a:srgbClr val="000000"/>
                          </a:solidFill>
                          <a:latin typeface="Arial"/>
                        </a:rPr>
                        <a:t>84</a:t>
                      </a:r>
                    </a:p>
                  </a:txBody>
                  <a:tcPr marL="4384" marR="4384" marT="43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92</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101</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64</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188.5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Rademacher, J</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74.8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265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175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750" b="1" i="0" u="none" strike="noStrike">
                          <a:solidFill>
                            <a:srgbClr val="000000"/>
                          </a:solidFill>
                          <a:latin typeface="Arial"/>
                        </a:rPr>
                        <a:t>84</a:t>
                      </a:r>
                    </a:p>
                  </a:txBody>
                  <a:tcPr marL="4384" marR="4384" marT="43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84</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91.9</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64</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156</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Ashley, A</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65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260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190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750" b="1" i="0" u="none" strike="noStrike">
                          <a:solidFill>
                            <a:srgbClr val="000000"/>
                          </a:solidFill>
                          <a:latin typeface="Arial"/>
                        </a:rPr>
                        <a:t>76</a:t>
                      </a:r>
                    </a:p>
                  </a:txBody>
                  <a:tcPr marL="4384" marR="4384" marT="43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76</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83.1</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60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152.8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Bielert, K</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750" b="1" i="0" u="none" strike="noStrike">
                          <a:solidFill>
                            <a:srgbClr val="000000"/>
                          </a:solidFill>
                          <a:latin typeface="Arial"/>
                        </a:rPr>
                        <a:t>65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195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155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750" b="1" i="0" u="none" strike="noStrike">
                          <a:solidFill>
                            <a:srgbClr val="000000"/>
                          </a:solidFill>
                          <a:latin typeface="Arial"/>
                        </a:rPr>
                        <a:t>68</a:t>
                      </a:r>
                    </a:p>
                  </a:txBody>
                  <a:tcPr marL="4384" marR="4384" marT="43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84</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91.9</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48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113.8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Waddill, J</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74.8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240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185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750" b="1" i="0" u="none" strike="noStrike">
                          <a:solidFill>
                            <a:srgbClr val="000000"/>
                          </a:solidFill>
                          <a:latin typeface="Arial"/>
                        </a:rPr>
                        <a:t>76</a:t>
                      </a:r>
                    </a:p>
                  </a:txBody>
                  <a:tcPr marL="4384" marR="4384" marT="43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88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96.3</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52</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139.8</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Porter, A.R.</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94.3</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290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215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750" b="1" i="0" u="none" strike="noStrike">
                          <a:solidFill>
                            <a:srgbClr val="000000"/>
                          </a:solidFill>
                          <a:latin typeface="Arial"/>
                        </a:rPr>
                        <a:t>80</a:t>
                      </a:r>
                    </a:p>
                  </a:txBody>
                  <a:tcPr marL="4384" marR="4384" marT="43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104</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114</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60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169</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127">
                <a:tc>
                  <a:txBody>
                    <a:bodyPr/>
                    <a:lstStyle/>
                    <a:p>
                      <a:pPr algn="ctr" fontAlgn="ctr"/>
                      <a:r>
                        <a:rPr lang="en-US" sz="750" b="0" i="0" u="none" strike="noStrike">
                          <a:solidFill>
                            <a:srgbClr val="000000"/>
                          </a:solidFill>
                          <a:latin typeface="Arial"/>
                        </a:rPr>
                        <a:t>Schumacher, B</a:t>
                      </a:r>
                    </a:p>
                  </a:txBody>
                  <a:tcPr marL="4384" marR="4384" marT="438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58.5</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200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180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750" b="1" i="0" u="none" strike="noStrike">
                          <a:solidFill>
                            <a:srgbClr val="000000"/>
                          </a:solidFill>
                          <a:latin typeface="Arial"/>
                        </a:rPr>
                        <a:t>64</a:t>
                      </a:r>
                    </a:p>
                  </a:txBody>
                  <a:tcPr marL="4384" marR="4384" marT="43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a:rPr>
                        <a:t>84</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a:rPr>
                        <a:t>91.9</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1" i="0" u="none" strike="noStrike">
                          <a:solidFill>
                            <a:srgbClr val="000000"/>
                          </a:solidFill>
                          <a:latin typeface="Arial Narrow"/>
                        </a:rPr>
                        <a:t>60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50" b="1" i="0" u="none" strike="noStrike">
                          <a:solidFill>
                            <a:srgbClr val="000000"/>
                          </a:solidFill>
                          <a:latin typeface="Arial Narrow"/>
                        </a:rPr>
                        <a:t>117</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750" b="0" i="0" u="none" strike="noStrike" dirty="0">
                          <a:solidFill>
                            <a:srgbClr val="000000"/>
                          </a:solidFill>
                          <a:latin typeface="Arial Narrow"/>
                        </a:rPr>
                        <a:t>0</a:t>
                      </a:r>
                    </a:p>
                  </a:txBody>
                  <a:tcPr marL="4384" marR="4384" marT="4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6245867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553200"/>
          </a:xfrm>
        </p:spPr>
        <p:txBody>
          <a:bodyPr>
            <a:normAutofit/>
          </a:bodyPr>
          <a:lstStyle/>
          <a:p>
            <a:r>
              <a:rPr lang="en-US"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FALL 2011 TESTING:</a:t>
            </a:r>
            <a:br>
              <a:rPr lang="en-US"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br>
            <a:r>
              <a:rPr lang="en-US"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rPr>
              <a:t>WEIGHT ROOM</a:t>
            </a:r>
            <a:endParaRPr lang="en-US" b="1" dirty="0">
              <a:ln w="12700">
                <a:solidFill>
                  <a:schemeClr val="tx2">
                    <a:satMod val="155000"/>
                  </a:schemeClr>
                </a:solidFill>
                <a:prstDash val="solid"/>
              </a:ln>
              <a:effectLst>
                <a:outerShdw blurRad="41275" dist="20320" dir="1800000" algn="tl" rotWithShape="0">
                  <a:srgbClr val="000000">
                    <a:alpha val="40000"/>
                  </a:srgbClr>
                </a:outerShdw>
              </a:effectLst>
              <a:latin typeface="CCSU" pitchFamily="2" charset="0"/>
            </a:endParaRPr>
          </a:p>
        </p:txBody>
      </p:sp>
    </p:spTree>
    <p:extLst>
      <p:ext uri="{BB962C8B-B14F-4D97-AF65-F5344CB8AC3E}">
        <p14:creationId xmlns:p14="http://schemas.microsoft.com/office/powerpoint/2010/main" xmlns="" val="23227663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2" y="381000"/>
          <a:ext cx="8574825" cy="6096002"/>
        </p:xfrm>
        <a:graphic>
          <a:graphicData uri="http://schemas.openxmlformats.org/drawingml/2006/table">
            <a:tbl>
              <a:tblPr/>
              <a:tblGrid>
                <a:gridCol w="1713513"/>
                <a:gridCol w="381184"/>
                <a:gridCol w="381184"/>
                <a:gridCol w="381184"/>
                <a:gridCol w="381184"/>
                <a:gridCol w="381184"/>
                <a:gridCol w="381184"/>
                <a:gridCol w="381184"/>
                <a:gridCol w="381184"/>
                <a:gridCol w="381184"/>
                <a:gridCol w="381184"/>
                <a:gridCol w="381184"/>
                <a:gridCol w="381184"/>
                <a:gridCol w="381184"/>
                <a:gridCol w="381184"/>
                <a:gridCol w="381184"/>
                <a:gridCol w="381184"/>
                <a:gridCol w="381184"/>
                <a:gridCol w="381184"/>
              </a:tblGrid>
              <a:tr h="582822">
                <a:tc>
                  <a:txBody>
                    <a:bodyPr/>
                    <a:lstStyle/>
                    <a:p>
                      <a:pPr algn="l" fontAlgn="ctr"/>
                      <a:r>
                        <a:rPr lang="en-US" sz="1100" b="0" i="0" u="none" strike="noStrike">
                          <a:solidFill>
                            <a:srgbClr val="000000"/>
                          </a:solidFill>
                          <a:latin typeface="Arial Narrow"/>
                        </a:rPr>
                        <a:t> </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6">
                  <a:txBody>
                    <a:bodyPr/>
                    <a:lstStyle/>
                    <a:p>
                      <a:pPr algn="ctr" fontAlgn="ctr"/>
                      <a:r>
                        <a:rPr lang="en-US" sz="800" b="1" i="0" u="none" strike="noStrike">
                          <a:solidFill>
                            <a:srgbClr val="000000"/>
                          </a:solidFill>
                          <a:latin typeface="Arial Rounded MT Bold"/>
                        </a:rPr>
                        <a:t>CLEAN</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ctr" fontAlgn="ctr"/>
                      <a:r>
                        <a:rPr lang="en-US" sz="800" b="1" i="0" u="none" strike="noStrike">
                          <a:solidFill>
                            <a:srgbClr val="000000"/>
                          </a:solidFill>
                          <a:latin typeface="Arial Rounded MT Bold"/>
                        </a:rPr>
                        <a:t>SQUAT </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ctr" fontAlgn="ctr"/>
                      <a:r>
                        <a:rPr lang="en-US" sz="800" b="1" i="0" u="none" strike="noStrike">
                          <a:solidFill>
                            <a:srgbClr val="000000"/>
                          </a:solidFill>
                          <a:latin typeface="Arial Rounded MT Bold"/>
                        </a:rPr>
                        <a:t>BENCH           </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2294">
                <a:tc>
                  <a:txBody>
                    <a:bodyPr/>
                    <a:lstStyle/>
                    <a:p>
                      <a:pPr algn="ctr" fontAlgn="ctr"/>
                      <a:r>
                        <a:rPr lang="en-US" sz="1000" b="1" i="0" u="none" strike="noStrike">
                          <a:solidFill>
                            <a:srgbClr val="000000"/>
                          </a:solidFill>
                          <a:latin typeface="Arial Rounded MT Bold"/>
                        </a:rPr>
                        <a:t>MAX CHART</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MAX</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WS</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MAX</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WS</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MAX</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WU</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WS</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62294">
                <a:tc>
                  <a:txBody>
                    <a:bodyPr/>
                    <a:lstStyle/>
                    <a:p>
                      <a:pPr algn="ctr" fontAlgn="ctr"/>
                      <a:r>
                        <a:rPr lang="en-US" sz="1000" b="1" i="0" u="none" strike="noStrike">
                          <a:solidFill>
                            <a:srgbClr val="000000"/>
                          </a:solidFill>
                          <a:latin typeface="Arial Rounded MT Bold"/>
                        </a:rPr>
                        <a:t>NAME</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 </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800" b="1" i="0" u="none" strike="noStrike">
                          <a:solidFill>
                            <a:srgbClr val="000000"/>
                          </a:solidFill>
                          <a:latin typeface="Arial Narrow"/>
                        </a:rPr>
                        <a:t>60.0%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70.0%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80.0%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90.0%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97.5%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 </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800" b="1" i="0" u="none" strike="noStrike">
                          <a:solidFill>
                            <a:srgbClr val="000000"/>
                          </a:solidFill>
                          <a:latin typeface="Arial Narrow"/>
                        </a:rPr>
                        <a:t>0.55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0.65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75.0%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85.0%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95.0%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latin typeface="Arial Narrow"/>
                        </a:rPr>
                        <a:t> </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800" b="1" i="0" u="none" strike="noStrike">
                          <a:solidFill>
                            <a:srgbClr val="000000"/>
                          </a:solidFill>
                          <a:latin typeface="Arial Narrow"/>
                        </a:rPr>
                        <a:t>55.0%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65.0%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75.0%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85.0%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800" b="1" i="0" u="none" strike="noStrike">
                          <a:solidFill>
                            <a:srgbClr val="000000"/>
                          </a:solidFill>
                          <a:latin typeface="Arial Narrow"/>
                        </a:rPr>
                        <a:t>95.0%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98574">
                <a:tc>
                  <a:txBody>
                    <a:bodyPr/>
                    <a:lstStyle/>
                    <a:p>
                      <a:pPr algn="ctr" fontAlgn="ctr"/>
                      <a:r>
                        <a:rPr lang="en-US" sz="1000" b="0" i="0" u="none" strike="noStrike">
                          <a:solidFill>
                            <a:srgbClr val="000000"/>
                          </a:solidFill>
                          <a:latin typeface="Arial"/>
                        </a:rPr>
                        <a:t>Cochran, E</a:t>
                      </a:r>
                    </a:p>
                  </a:txBody>
                  <a:tcPr marL="9414" marR="9414" marT="941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1" i="0" u="none" strike="noStrike">
                          <a:solidFill>
                            <a:srgbClr val="000000"/>
                          </a:solidFill>
                          <a:latin typeface="Arial"/>
                        </a:rPr>
                        <a:t>220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125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145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165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190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210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95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55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65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98574">
                <a:tc>
                  <a:txBody>
                    <a:bodyPr/>
                    <a:lstStyle/>
                    <a:p>
                      <a:pPr algn="ctr" fontAlgn="ctr"/>
                      <a:r>
                        <a:rPr lang="en-US" sz="1000" b="0" i="0" u="none" strike="noStrike">
                          <a:solidFill>
                            <a:srgbClr val="000000"/>
                          </a:solidFill>
                          <a:latin typeface="Arial"/>
                        </a:rPr>
                        <a:t>King, B</a:t>
                      </a:r>
                    </a:p>
                  </a:txBody>
                  <a:tcPr marL="9414" marR="9414" marT="941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120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135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1" i="0" u="none" strike="noStrike">
                          <a:solidFill>
                            <a:srgbClr val="000000"/>
                          </a:solidFill>
                          <a:latin typeface="Arial"/>
                        </a:rPr>
                        <a:t>290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160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190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220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280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65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110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98574">
                <a:tc>
                  <a:txBody>
                    <a:bodyPr/>
                    <a:lstStyle/>
                    <a:p>
                      <a:pPr algn="ctr" fontAlgn="ctr"/>
                      <a:r>
                        <a:rPr lang="en-US" sz="1000" b="0" i="0" u="none" strike="noStrike">
                          <a:solidFill>
                            <a:srgbClr val="000000"/>
                          </a:solidFill>
                          <a:latin typeface="Arial"/>
                        </a:rPr>
                        <a:t>Rademacher, J</a:t>
                      </a:r>
                    </a:p>
                  </a:txBody>
                  <a:tcPr marL="9414" marR="9414" marT="941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120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110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120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1" i="0" u="none" strike="noStrike">
                          <a:solidFill>
                            <a:srgbClr val="000000"/>
                          </a:solidFill>
                          <a:latin typeface="Arial"/>
                        </a:rPr>
                        <a:t>240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135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160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180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230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60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98574">
                <a:tc>
                  <a:txBody>
                    <a:bodyPr/>
                    <a:lstStyle/>
                    <a:p>
                      <a:pPr algn="ctr" fontAlgn="ctr"/>
                      <a:r>
                        <a:rPr lang="en-US" sz="1000" b="0" i="0" u="none" strike="noStrike">
                          <a:solidFill>
                            <a:srgbClr val="000000"/>
                          </a:solidFill>
                          <a:latin typeface="Arial"/>
                        </a:rPr>
                        <a:t>Ashley, A</a:t>
                      </a:r>
                    </a:p>
                  </a:txBody>
                  <a:tcPr marL="9414" marR="9414" marT="941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1" i="0" u="none" strike="noStrike">
                          <a:solidFill>
                            <a:srgbClr val="000000"/>
                          </a:solidFill>
                          <a:latin typeface="Arial"/>
                        </a:rPr>
                        <a:t>235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130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155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180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225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95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55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65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98574">
                <a:tc>
                  <a:txBody>
                    <a:bodyPr/>
                    <a:lstStyle/>
                    <a:p>
                      <a:pPr algn="ctr" fontAlgn="ctr"/>
                      <a:r>
                        <a:rPr lang="en-US" sz="1000" b="0" i="0" u="none" strike="noStrike">
                          <a:solidFill>
                            <a:srgbClr val="000000"/>
                          </a:solidFill>
                          <a:latin typeface="Arial"/>
                        </a:rPr>
                        <a:t>Bielert, K</a:t>
                      </a:r>
                    </a:p>
                  </a:txBody>
                  <a:tcPr marL="9414" marR="9414" marT="941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000" b="1" i="0" u="none" strike="noStrike">
                          <a:solidFill>
                            <a:srgbClr val="000000"/>
                          </a:solidFill>
                          <a:latin typeface="Arial"/>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1" i="0" u="none" strike="noStrike">
                          <a:solidFill>
                            <a:srgbClr val="000000"/>
                          </a:solidFill>
                          <a:latin typeface="Arial"/>
                        </a:rPr>
                        <a:t>175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135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170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60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98574">
                <a:tc>
                  <a:txBody>
                    <a:bodyPr/>
                    <a:lstStyle/>
                    <a:p>
                      <a:pPr algn="ctr" fontAlgn="ctr"/>
                      <a:r>
                        <a:rPr lang="en-US" sz="1000" b="0" i="0" u="none" strike="noStrike">
                          <a:solidFill>
                            <a:srgbClr val="000000"/>
                          </a:solidFill>
                          <a:latin typeface="Arial"/>
                        </a:rPr>
                        <a:t>Waddill, J</a:t>
                      </a:r>
                    </a:p>
                  </a:txBody>
                  <a:tcPr marL="9414" marR="9414" marT="941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120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110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120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1" i="0" u="none" strike="noStrike">
                          <a:solidFill>
                            <a:srgbClr val="000000"/>
                          </a:solidFill>
                          <a:latin typeface="Arial"/>
                        </a:rPr>
                        <a:t>215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120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140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165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110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65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98574">
                <a:tc>
                  <a:txBody>
                    <a:bodyPr/>
                    <a:lstStyle/>
                    <a:p>
                      <a:pPr algn="ctr" fontAlgn="ctr"/>
                      <a:r>
                        <a:rPr lang="en-US" sz="1000" b="0" i="0" u="none" strike="noStrike">
                          <a:solidFill>
                            <a:srgbClr val="000000"/>
                          </a:solidFill>
                          <a:latin typeface="Arial"/>
                        </a:rPr>
                        <a:t>Porter, A.R.</a:t>
                      </a:r>
                    </a:p>
                  </a:txBody>
                  <a:tcPr marL="9414" marR="9414" marT="941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160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130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145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160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1" i="0" u="none" strike="noStrike">
                          <a:solidFill>
                            <a:srgbClr val="000000"/>
                          </a:solidFill>
                          <a:latin typeface="Arial"/>
                        </a:rPr>
                        <a:t>260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145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170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195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225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250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130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125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98574">
                <a:tc>
                  <a:txBody>
                    <a:bodyPr/>
                    <a:lstStyle/>
                    <a:p>
                      <a:pPr algn="ctr" fontAlgn="ctr"/>
                      <a:r>
                        <a:rPr lang="en-US" sz="1000" b="0" i="0" u="none" strike="noStrike">
                          <a:solidFill>
                            <a:srgbClr val="000000"/>
                          </a:solidFill>
                          <a:latin typeface="Arial"/>
                        </a:rPr>
                        <a:t>Schumacher, B</a:t>
                      </a:r>
                    </a:p>
                  </a:txBody>
                  <a:tcPr marL="9414" marR="9414" marT="9414"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115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1" i="0" u="none" strike="noStrike">
                          <a:solidFill>
                            <a:srgbClr val="000000"/>
                          </a:solidFill>
                          <a:latin typeface="Arial"/>
                        </a:rPr>
                        <a:t>180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120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135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155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Arial Narrow"/>
                        </a:rPr>
                        <a:t>175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latin typeface="Arial"/>
                        </a:rPr>
                        <a:t>105</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60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70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80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a:solidFill>
                            <a:srgbClr val="000000"/>
                          </a:solidFill>
                          <a:latin typeface="Arial Narrow"/>
                        </a:rPr>
                        <a:t>90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000" b="0" i="0" u="none" strike="noStrike" dirty="0">
                          <a:solidFill>
                            <a:srgbClr val="000000"/>
                          </a:solidFill>
                          <a:latin typeface="Arial Narrow"/>
                        </a:rPr>
                        <a:t>100</a:t>
                      </a:r>
                    </a:p>
                  </a:txBody>
                  <a:tcPr marL="9414" marR="9414" marT="94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TotalTime>
  <Words>5300</Words>
  <Application>Microsoft Office PowerPoint</Application>
  <PresentationFormat>On-screen Show (4:3)</PresentationFormat>
  <Paragraphs>2848</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BLUE DEVIL WOMEN’S VOLLEYBALL </vt:lpstr>
      <vt:lpstr>INTRODUCTION</vt:lpstr>
      <vt:lpstr>BLUE DEVILS:  Over the course of the next 10 weeks, you will have the opportunity to improve your physical and mental conditioning. Without the added pressure of classes, you will be able to focus all of your attention on training for the upcoming season. The summer is vital in preparation to increase your strength, agility, speed, and power.  DO NOT let all of your hard work from the spring semester go to waste.  The following is a packet that includes your summer lifting. The warm-up given should be done prior to lifting. The nutrition program is given on the main page of the strength and conditioning site. There are recovery weeks given every 4 weeks. These lifts are meant to allow the body to recover and prepare for the next training cycle.  When you return in the fall we will be testing the following in the weight room: Block Jump, Approach Jump, Back Squat, Clean, Bench Press.  In addition, we will also be testing the 300 Yard Shuttle.  I expect improvements on each test and nothing less, no excuses.  Push yourselves hard, good luck, and have a safe and fun summer.   Contact me if you have any questions about the program or exercise variations.  (608) 225-2750   </vt:lpstr>
      <vt:lpstr>TESTING PROCEDURES</vt:lpstr>
      <vt:lpstr>DYNAMIC WARM-UP &amp; CORE/LOW BACK EXERCISES</vt:lpstr>
      <vt:lpstr>Slide 6</vt:lpstr>
      <vt:lpstr>Slide 7</vt:lpstr>
      <vt:lpstr>SUMMER LIFTING PROGRAM</vt:lpstr>
      <vt:lpstr>Slide 9</vt:lpstr>
      <vt:lpstr>Slide 10</vt:lpstr>
      <vt:lpstr>Slide 11</vt:lpstr>
      <vt:lpstr>Slide 12</vt:lpstr>
      <vt:lpstr>Slide 13</vt:lpstr>
      <vt:lpstr>Slide 14</vt:lpstr>
      <vt:lpstr>Slide 15</vt:lpstr>
      <vt:lpstr>Slide 16</vt:lpstr>
      <vt:lpstr>Slide 17</vt:lpstr>
      <vt:lpstr>Slide 18</vt:lpstr>
      <vt:lpstr>SUMMER CONDITIONING PROGRAM</vt:lpstr>
      <vt:lpstr>Slide 20</vt:lpstr>
      <vt:lpstr>Slide 21</vt:lpstr>
      <vt:lpstr>Slide 22</vt:lpstr>
      <vt:lpstr>Slide 23</vt:lpstr>
      <vt:lpstr>Slide 24</vt:lpstr>
      <vt:lpstr>ALTERNATIVE EXERCISE LIST</vt:lpstr>
      <vt:lpstr>Slide 26</vt:lpstr>
      <vt:lpstr>MAX SHEET</vt:lpstr>
      <vt:lpstr>Slide 28</vt:lpstr>
      <vt:lpstr>FALL 2011 TESTING: WEIGHT ROOM</vt:lpstr>
      <vt:lpstr>Slide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DEVIL WOMEN’S VOLLEYBALL </dc:title>
  <dc:creator>test</dc:creator>
  <cp:lastModifiedBy>CCSU</cp:lastModifiedBy>
  <cp:revision>77</cp:revision>
  <dcterms:created xsi:type="dcterms:W3CDTF">2011-05-08T15:17:39Z</dcterms:created>
  <dcterms:modified xsi:type="dcterms:W3CDTF">2012-05-04T20:40:45Z</dcterms:modified>
</cp:coreProperties>
</file>