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56" r:id="rId5"/>
    <p:sldId id="258" r:id="rId6"/>
    <p:sldId id="259" r:id="rId7"/>
    <p:sldId id="286" r:id="rId8"/>
    <p:sldId id="280" r:id="rId9"/>
    <p:sldId id="281" r:id="rId10"/>
    <p:sldId id="282" r:id="rId11"/>
    <p:sldId id="283"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94" r:id="rId26"/>
    <p:sldId id="295" r:id="rId27"/>
    <p:sldId id="287" r:id="rId28"/>
    <p:sldId id="291" r:id="rId29"/>
    <p:sldId id="292" r:id="rId30"/>
    <p:sldId id="293" r:id="rId31"/>
    <p:sldId id="284" r:id="rId32"/>
    <p:sldId id="285" r:id="rId3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2094" y="-89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3F0D1A-F0E2-44E2-9C6F-4BCCE89E062D}"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3F0D1A-F0E2-44E2-9C6F-4BCCE89E062D}"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3F0D1A-F0E2-44E2-9C6F-4BCCE89E062D}"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3F0D1A-F0E2-44E2-9C6F-4BCCE89E062D}"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3F0D1A-F0E2-44E2-9C6F-4BCCE89E062D}" type="datetimeFigureOut">
              <a:rPr lang="en-US" smtClean="0"/>
              <a:pPr/>
              <a:t>5/4/2012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3F0D1A-F0E2-44E2-9C6F-4BCCE89E062D}" type="datetimeFigureOut">
              <a:rPr lang="en-US" smtClean="0"/>
              <a:pPr/>
              <a:t>5/4/2012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3F0D1A-F0E2-44E2-9C6F-4BCCE89E062D}" type="datetimeFigureOut">
              <a:rPr lang="en-US" smtClean="0"/>
              <a:pPr/>
              <a:t>5/4/2012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3F0D1A-F0E2-44E2-9C6F-4BCCE89E062D}"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3F0D1A-F0E2-44E2-9C6F-4BCCE89E062D}"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3F0D1A-F0E2-44E2-9C6F-4BCCE89E062D}"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3F0D1A-F0E2-44E2-9C6F-4BCCE89E062D}"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FAB569-8DEC-4247-BEA1-A0A704330B6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4680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78950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611386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7"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2"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3621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80526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454256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637602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9842578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346487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866929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7"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303563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15208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610194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22242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7"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2"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198275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7554167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324684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943122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644819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8115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8383946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7"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334398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1945310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202876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969673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7"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2"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322863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6746786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46244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697968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415183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856198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853449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7"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25534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A33F0D1A-F0E2-44E2-9C6F-4BCCE89E062D}" type="datetimeFigureOut">
              <a:rPr lang="en-US" smtClean="0"/>
              <a:pPr/>
              <a:t>5/4/2012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FAFAB569-8DEC-4247-BEA1-A0A704330B6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491602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1402962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BBB4695-973C-4D0C-BF9D-A64126A6D22D}"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11E7ABD7-071E-48A5-BF48-2B48E49BFE3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371383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t_giampap@mail.ccsu.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609600"/>
            <a:ext cx="5829300" cy="1960033"/>
          </a:xfrm>
        </p:spPr>
        <p:txBody>
          <a:bodyPr/>
          <a:lstStyle/>
          <a:p>
            <a:r>
              <a:rPr lang="en-US" dirty="0" smtClean="0">
                <a:latin typeface="CCSU" pitchFamily="2" charset="0"/>
              </a:rPr>
              <a:t>Blue Devil</a:t>
            </a:r>
            <a:br>
              <a:rPr lang="en-US" dirty="0" smtClean="0">
                <a:latin typeface="CCSU" pitchFamily="2" charset="0"/>
              </a:rPr>
            </a:br>
            <a:r>
              <a:rPr lang="en-US" dirty="0" smtClean="0">
                <a:latin typeface="CCSU" pitchFamily="2" charset="0"/>
              </a:rPr>
              <a:t>Women’s Soccer</a:t>
            </a:r>
            <a:endParaRPr lang="en-US" dirty="0">
              <a:latin typeface="CCSU" pitchFamily="2" charset="0"/>
            </a:endParaRPr>
          </a:p>
        </p:txBody>
      </p:sp>
      <p:sp>
        <p:nvSpPr>
          <p:cNvPr id="3" name="Subtitle 2"/>
          <p:cNvSpPr>
            <a:spLocks noGrp="1"/>
          </p:cNvSpPr>
          <p:nvPr>
            <p:ph type="subTitle" idx="1"/>
          </p:nvPr>
        </p:nvSpPr>
        <p:spPr>
          <a:xfrm>
            <a:off x="1028700" y="2895600"/>
            <a:ext cx="4800600" cy="2336800"/>
          </a:xfrm>
        </p:spPr>
        <p:txBody>
          <a:bodyPr/>
          <a:lstStyle/>
          <a:p>
            <a:r>
              <a:rPr lang="en-US" dirty="0" smtClean="0">
                <a:latin typeface="CCSU" pitchFamily="2" charset="0"/>
              </a:rPr>
              <a:t>Summer Program</a:t>
            </a:r>
          </a:p>
          <a:p>
            <a:r>
              <a:rPr lang="en-US" dirty="0" smtClean="0">
                <a:latin typeface="CCSU" pitchFamily="2" charset="0"/>
              </a:rPr>
              <a:t>Summer 2012</a:t>
            </a:r>
            <a:endParaRPr lang="en-US" dirty="0">
              <a:latin typeface="CCSU" pitchFamily="2" charset="0"/>
            </a:endParaRPr>
          </a:p>
        </p:txBody>
      </p:sp>
      <p:pic>
        <p:nvPicPr>
          <p:cNvPr id="6" name="Picture 5" descr="Small Strength Logo.JPG"/>
          <p:cNvPicPr>
            <a:picLocks noChangeAspect="1"/>
          </p:cNvPicPr>
          <p:nvPr/>
        </p:nvPicPr>
        <p:blipFill>
          <a:blip r:embed="rId2" cstate="print"/>
          <a:stretch>
            <a:fillRect/>
          </a:stretch>
        </p:blipFill>
        <p:spPr>
          <a:xfrm>
            <a:off x="1828800" y="4724400"/>
            <a:ext cx="3200400" cy="32004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228601"/>
            <a:ext cx="6172200" cy="7939619"/>
          </a:xfrm>
        </p:spPr>
        <p:txBody>
          <a:bodyPr>
            <a:normAutofit fontScale="70000" lnSpcReduction="20000"/>
          </a:bodyPr>
          <a:lstStyle/>
          <a:p>
            <a:pPr>
              <a:buNone/>
            </a:pPr>
            <a:r>
              <a:rPr lang="en-US" dirty="0" smtClean="0"/>
              <a:t>Blue Devils,</a:t>
            </a:r>
          </a:p>
          <a:p>
            <a:pPr>
              <a:buNone/>
            </a:pPr>
            <a:endParaRPr lang="en-US" dirty="0" smtClean="0"/>
          </a:p>
          <a:p>
            <a:pPr>
              <a:buNone/>
            </a:pPr>
            <a:r>
              <a:rPr lang="en-US" dirty="0"/>
              <a:t>	</a:t>
            </a:r>
            <a:r>
              <a:rPr lang="en-US" dirty="0" smtClean="0"/>
              <a:t>Welcome to the summer, hopefully everyone did well on their exams and is ready to begin summer workouts. The following packets includes a core workout for each day, a 12 week program, and a lift of alternate exercises. </a:t>
            </a:r>
            <a:r>
              <a:rPr lang="en-US" dirty="0" smtClean="0"/>
              <a:t>The program also includes the max sheet. To </a:t>
            </a:r>
            <a:r>
              <a:rPr lang="en-US" dirty="0" smtClean="0"/>
              <a:t>clearly see the max sheet increase the visibility to 200%. </a:t>
            </a:r>
            <a:r>
              <a:rPr lang="en-US" dirty="0" smtClean="0"/>
              <a:t>The </a:t>
            </a:r>
            <a:r>
              <a:rPr lang="en-US" dirty="0" smtClean="0"/>
              <a:t>program is designed to maintain strength in preparation for the upcoming season. It is important to follow the program as it’s designed to the goals on the training phase. Also, there are videos of each exercise on the website so, if you have any questions about a video you can go to the video section of the website and click on a video and it will show you how to perform an exercise. If you have any questions about the program please email me at </a:t>
            </a:r>
            <a:r>
              <a:rPr lang="en-US" dirty="0" smtClean="0">
                <a:hlinkClick r:id="rId2"/>
              </a:rPr>
              <a:t>st_giampap@mail.ccsu.edu</a:t>
            </a:r>
            <a:r>
              <a:rPr lang="en-US" dirty="0" smtClean="0"/>
              <a:t>. Have a great summer!</a:t>
            </a:r>
          </a:p>
          <a:p>
            <a:pPr>
              <a:buNone/>
            </a:pPr>
            <a:endParaRPr lang="en-US" dirty="0"/>
          </a:p>
          <a:p>
            <a:pPr>
              <a:buNone/>
            </a:pPr>
            <a:r>
              <a:rPr lang="en-US" dirty="0" smtClean="0"/>
              <a:t>				Sincerely,</a:t>
            </a:r>
          </a:p>
          <a:p>
            <a:pPr>
              <a:buNone/>
            </a:pPr>
            <a:r>
              <a:rPr lang="en-US" dirty="0"/>
              <a:t>	</a:t>
            </a:r>
            <a:r>
              <a:rPr lang="en-US" dirty="0" smtClean="0"/>
              <a:t>				Coach </a:t>
            </a:r>
            <a:r>
              <a:rPr lang="en-US" dirty="0" err="1" smtClean="0"/>
              <a:t>Giampa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CSU" pitchFamily="2" charset="0"/>
              </a:rPr>
              <a:t>Abdominals/Low Back</a:t>
            </a:r>
            <a:endParaRPr lang="en-US" b="1"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1767840" y="3505200"/>
            <a:ext cx="3322320" cy="332232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19" y="91441"/>
          <a:ext cx="6766562" cy="9052559"/>
        </p:xfrm>
        <a:graphic>
          <a:graphicData uri="http://schemas.openxmlformats.org/drawingml/2006/table">
            <a:tbl>
              <a:tblPr/>
              <a:tblGrid>
                <a:gridCol w="558788"/>
                <a:gridCol w="558788"/>
                <a:gridCol w="558788"/>
                <a:gridCol w="1885904"/>
                <a:gridCol w="558788"/>
                <a:gridCol w="558788"/>
                <a:gridCol w="410358"/>
                <a:gridCol w="1676360"/>
              </a:tblGrid>
              <a:tr h="844907">
                <a:tc gridSpan="3">
                  <a:txBody>
                    <a:bodyPr/>
                    <a:lstStyle/>
                    <a:p>
                      <a:pPr algn="ctr" fontAlgn="b"/>
                      <a:r>
                        <a:rPr lang="en-US" sz="1400" b="1" i="0" u="none" strike="noStrike" dirty="0">
                          <a:latin typeface="Arial"/>
                        </a:rPr>
                        <a:t>Flexion/Extension</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dirty="0">
                          <a:latin typeface="Arial"/>
                        </a:rPr>
                        <a:t>Plank</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1" i="0" u="none" strike="noStrike" dirty="0">
                          <a:latin typeface="Arial"/>
                        </a:rPr>
                        <a:t>Rotation</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dirty="0">
                          <a:latin typeface="Arial"/>
                        </a:rPr>
                        <a:t>Low Back</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1" i="0" u="none" strike="noStrike" dirty="0">
                          <a:latin typeface="Arial"/>
                        </a:rPr>
                        <a:t>Choose 1</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dirty="0">
                          <a:latin typeface="Arial"/>
                        </a:rPr>
                        <a:t>Choose 1</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1" i="0" u="none" strike="noStrike" dirty="0">
                          <a:latin typeface="Arial"/>
                        </a:rPr>
                        <a:t>Choose 1: Perform</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dirty="0">
                          <a:latin typeface="Arial"/>
                        </a:rPr>
                        <a:t>Choose 1: Perform 15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6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600" b="1" i="0" u="none" strike="noStrike" dirty="0">
                          <a:latin typeface="Arial"/>
                        </a:rPr>
                        <a:t> </a:t>
                      </a:r>
                    </a:p>
                  </a:txBody>
                  <a:tcPr marL="5902" marR="5902" marT="5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400" b="1" i="0" u="none" strike="noStrike" dirty="0">
                          <a:latin typeface="Arial"/>
                        </a:rPr>
                        <a:t>Or Hold for :45</a:t>
                      </a:r>
                    </a:p>
                  </a:txBody>
                  <a:tcPr marL="5902" marR="5902" marT="5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dirty="0">
                          <a:latin typeface="Arial"/>
                        </a:rPr>
                        <a:t>Regular Crunch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Side Plank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0" i="0" u="none" strike="noStrike">
                          <a:latin typeface="Arial"/>
                        </a:rPr>
                        <a:t>Russian Twist</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a:latin typeface="Arial"/>
                        </a:rPr>
                        <a:t>Dead Fish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dirty="0">
                          <a:latin typeface="Arial"/>
                        </a:rPr>
                        <a:t>Crossover Crunch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Side Plank Leg Raises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0" i="0" u="none" strike="noStrike" dirty="0">
                          <a:latin typeface="Arial"/>
                        </a:rPr>
                        <a:t>Rocky Twist</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a:latin typeface="Arial"/>
                        </a:rPr>
                        <a:t>Dead Fish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a:latin typeface="Arial"/>
                        </a:rPr>
                        <a:t>Elevated Crossover Crunch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Side Plank Leg Raise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0" i="0" u="none" strike="noStrike">
                          <a:latin typeface="Arial"/>
                        </a:rPr>
                        <a:t>Prisoner Twist</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Double Superman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a:latin typeface="Arial"/>
                        </a:rPr>
                        <a:t>Side Crunch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Side Plank Hip Raises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0" i="0" u="none" strike="noStrike" dirty="0">
                          <a:latin typeface="Arial"/>
                        </a:rPr>
                        <a:t>Squirm</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Double Superman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a:latin typeface="Arial"/>
                        </a:rPr>
                        <a:t>Curl Through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a:latin typeface="Arial"/>
                        </a:rPr>
                        <a:t>Side Plank Roll Unders/Hip Reach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dirty="0">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Cobra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a:latin typeface="Arial"/>
                        </a:rPr>
                        <a:t>Wrist Curl</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a:latin typeface="Arial"/>
                        </a:rPr>
                        <a:t>Front Plank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dirty="0">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Cobra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a:latin typeface="Arial"/>
                        </a:rPr>
                        <a:t>Butterfly Crunch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a:latin typeface="Arial"/>
                        </a:rPr>
                        <a:t>Front Plank Arm Reach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Alternate Superman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a:latin typeface="Arial"/>
                        </a:rPr>
                        <a:t>Front Plank Arm Reaches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Hip Bridge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a:latin typeface="Arial"/>
                        </a:rPr>
                        <a:t>Front Plank Leg Raises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Single Leg Hip Bridge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a:latin typeface="Arial"/>
                        </a:rPr>
                        <a:t>Front Plank Leg Raise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Hip Bridge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 y="8"/>
          <a:ext cx="6858000" cy="9143985"/>
        </p:xfrm>
        <a:graphic>
          <a:graphicData uri="http://schemas.openxmlformats.org/drawingml/2006/table">
            <a:tbl>
              <a:tblPr/>
              <a:tblGrid>
                <a:gridCol w="1973010"/>
                <a:gridCol w="1105363"/>
                <a:gridCol w="760680"/>
                <a:gridCol w="1913584"/>
                <a:gridCol w="1105363"/>
              </a:tblGrid>
              <a:tr h="250490">
                <a:tc gridSpan="2">
                  <a:txBody>
                    <a:bodyPr/>
                    <a:lstStyle/>
                    <a:p>
                      <a:pPr algn="ctr" fontAlgn="b"/>
                      <a:r>
                        <a:rPr lang="en-US" sz="1600" b="1" i="0" u="none" strike="noStrike" dirty="0" smtClean="0">
                          <a:solidFill>
                            <a:srgbClr val="000000"/>
                          </a:solidFill>
                          <a:latin typeface="Calibri"/>
                        </a:rPr>
                        <a:t>Monday, May 28,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a:t>
                      </a:r>
                      <a:r>
                        <a:rPr lang="en-US" sz="1600" b="1" i="0" u="none" strike="noStrike" baseline="0" dirty="0" smtClean="0">
                          <a:solidFill>
                            <a:srgbClr val="000000"/>
                          </a:solidFill>
                          <a:latin typeface="Calibri"/>
                        </a:rPr>
                        <a:t> May 29,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0490">
                <a:tc gridSpan="2">
                  <a:txBody>
                    <a:bodyPr/>
                    <a:lstStyle/>
                    <a:p>
                      <a:pPr algn="ctr" fontAlgn="b"/>
                      <a:r>
                        <a:rPr lang="en-US" sz="1600" b="1" i="0" u="none" strike="noStrike" dirty="0" smtClean="0">
                          <a:solidFill>
                            <a:srgbClr val="000000"/>
                          </a:solidFill>
                          <a:latin typeface="Calibri"/>
                        </a:rPr>
                        <a:t>Thursday, May</a:t>
                      </a:r>
                      <a:r>
                        <a:rPr lang="en-US" sz="1600" b="1" i="0" u="none" strike="noStrike" baseline="0" dirty="0" smtClean="0">
                          <a:solidFill>
                            <a:srgbClr val="000000"/>
                          </a:solidFill>
                          <a:latin typeface="Calibri"/>
                        </a:rPr>
                        <a:t> 31, 2012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 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0490">
                <a:tc gridSpan="2">
                  <a:txBody>
                    <a:bodyPr/>
                    <a:lstStyle/>
                    <a:p>
                      <a:pPr algn="ctr" fontAlgn="b"/>
                      <a:r>
                        <a:rPr lang="en-US" sz="1600" b="1" i="0" u="none" strike="noStrike" dirty="0" smtClean="0">
                          <a:solidFill>
                            <a:srgbClr val="000000"/>
                          </a:solidFill>
                          <a:latin typeface="Calibri"/>
                        </a:rPr>
                        <a:t>Monday, June 4,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June 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0490">
                <a:tc gridSpan="2">
                  <a:txBody>
                    <a:bodyPr/>
                    <a:lstStyle/>
                    <a:p>
                      <a:pPr algn="ctr" fontAlgn="b"/>
                      <a:r>
                        <a:rPr lang="en-US" sz="1600" b="1" i="0" u="none" strike="noStrike" dirty="0" smtClean="0">
                          <a:solidFill>
                            <a:srgbClr val="000000"/>
                          </a:solidFill>
                          <a:latin typeface="Calibri"/>
                        </a:rPr>
                        <a:t>Thursday, June 7,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a:t>
                      </a:r>
                      <a:r>
                        <a:rPr lang="en-US" sz="1600" b="1" i="0" u="none" strike="noStrike" baseline="0" dirty="0" smtClean="0">
                          <a:solidFill>
                            <a:srgbClr val="000000"/>
                          </a:solidFill>
                          <a:latin typeface="Calibri"/>
                        </a:rPr>
                        <a:t> June 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0490">
                <a:tc gridSpan="2">
                  <a:txBody>
                    <a:bodyPr/>
                    <a:lstStyle/>
                    <a:p>
                      <a:pPr algn="ctr" fontAlgn="b"/>
                      <a:r>
                        <a:rPr lang="en-US" sz="1600" b="1" i="0" u="none" strike="noStrike" dirty="0" smtClean="0">
                          <a:solidFill>
                            <a:srgbClr val="000000"/>
                          </a:solidFill>
                          <a:latin typeface="Calibri"/>
                        </a:rPr>
                        <a:t>Monday, June 11,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June 12,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76835">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0490">
                <a:tc gridSpan="2">
                  <a:txBody>
                    <a:bodyPr/>
                    <a:lstStyle/>
                    <a:p>
                      <a:pPr algn="ctr" fontAlgn="b"/>
                      <a:r>
                        <a:rPr lang="en-US" sz="1600" b="1" i="0" u="none" strike="noStrike" dirty="0" smtClean="0">
                          <a:solidFill>
                            <a:srgbClr val="000000"/>
                          </a:solidFill>
                          <a:latin typeface="Calibri"/>
                        </a:rPr>
                        <a:t>Thursday, June 14,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 15,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 y="8"/>
          <a:ext cx="6858000" cy="9143985"/>
        </p:xfrm>
        <a:graphic>
          <a:graphicData uri="http://schemas.openxmlformats.org/drawingml/2006/table">
            <a:tbl>
              <a:tblPr/>
              <a:tblGrid>
                <a:gridCol w="1973010"/>
                <a:gridCol w="1105363"/>
                <a:gridCol w="760680"/>
                <a:gridCol w="1913584"/>
                <a:gridCol w="1105363"/>
              </a:tblGrid>
              <a:tr h="250490">
                <a:tc gridSpan="2">
                  <a:txBody>
                    <a:bodyPr/>
                    <a:lstStyle/>
                    <a:p>
                      <a:pPr algn="ctr" fontAlgn="b"/>
                      <a:r>
                        <a:rPr lang="en-US" sz="1600" b="1" i="0" u="none" strike="noStrike" dirty="0" smtClean="0">
                          <a:solidFill>
                            <a:srgbClr val="000000"/>
                          </a:solidFill>
                          <a:latin typeface="Calibri"/>
                        </a:rPr>
                        <a:t>Monday,</a:t>
                      </a:r>
                      <a:r>
                        <a:rPr lang="en-US" sz="1600" b="1" i="0" u="none" strike="noStrike" baseline="0" dirty="0" smtClean="0">
                          <a:solidFill>
                            <a:srgbClr val="000000"/>
                          </a:solidFill>
                          <a:latin typeface="Calibri"/>
                        </a:rPr>
                        <a:t> June 18,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June 19,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0490">
                <a:tc gridSpan="2">
                  <a:txBody>
                    <a:bodyPr/>
                    <a:lstStyle/>
                    <a:p>
                      <a:pPr algn="ctr" fontAlgn="b"/>
                      <a:r>
                        <a:rPr lang="en-US" sz="1600" b="1" i="0" u="none" strike="noStrike" dirty="0" smtClean="0">
                          <a:solidFill>
                            <a:srgbClr val="000000"/>
                          </a:solidFill>
                          <a:latin typeface="Calibri"/>
                        </a:rPr>
                        <a:t>Thursday, June 21,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 22,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0490">
                <a:tc gridSpan="2">
                  <a:txBody>
                    <a:bodyPr/>
                    <a:lstStyle/>
                    <a:p>
                      <a:pPr algn="ctr" fontAlgn="b"/>
                      <a:r>
                        <a:rPr lang="en-US" sz="1600" b="1" i="0" u="none" strike="noStrike" dirty="0" smtClean="0">
                          <a:solidFill>
                            <a:srgbClr val="000000"/>
                          </a:solidFill>
                          <a:latin typeface="Calibri"/>
                        </a:rPr>
                        <a:t>Monday, June 25,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June 26,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835">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0490">
                <a:tc gridSpan="2">
                  <a:txBody>
                    <a:bodyPr/>
                    <a:lstStyle/>
                    <a:p>
                      <a:pPr algn="ctr" fontAlgn="b"/>
                      <a:r>
                        <a:rPr lang="en-US" sz="1600" b="1" i="0" u="none" strike="noStrike" dirty="0" smtClean="0">
                          <a:solidFill>
                            <a:srgbClr val="000000"/>
                          </a:solidFill>
                          <a:latin typeface="Calibri"/>
                        </a:rPr>
                        <a:t>Thursday, June 28,</a:t>
                      </a:r>
                      <a:r>
                        <a:rPr lang="en-US" sz="1600" b="1" i="0" u="none" strike="noStrike" baseline="0" dirty="0" smtClean="0">
                          <a:solidFill>
                            <a:srgbClr val="000000"/>
                          </a:solidFill>
                          <a:latin typeface="Calibri"/>
                        </a:rPr>
                        <a:t>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 29,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0490">
                <a:tc gridSpan="2">
                  <a:txBody>
                    <a:bodyPr/>
                    <a:lstStyle/>
                    <a:p>
                      <a:pPr algn="ctr" fontAlgn="b"/>
                      <a:r>
                        <a:rPr lang="en-US" sz="1600" b="1" i="0" u="none" strike="noStrike" dirty="0" smtClean="0">
                          <a:solidFill>
                            <a:srgbClr val="000000"/>
                          </a:solidFill>
                          <a:latin typeface="Calibri"/>
                        </a:rPr>
                        <a:t>Monday, July 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July 3,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0490">
                <a:tc gridSpan="2">
                  <a:txBody>
                    <a:bodyPr/>
                    <a:lstStyle/>
                    <a:p>
                      <a:pPr algn="ctr" fontAlgn="b"/>
                      <a:r>
                        <a:rPr lang="en-US" sz="1600" b="1" i="0" u="none" strike="noStrike" dirty="0" smtClean="0">
                          <a:solidFill>
                            <a:srgbClr val="000000"/>
                          </a:solidFill>
                          <a:latin typeface="Calibri"/>
                        </a:rPr>
                        <a:t>Thursday,</a:t>
                      </a:r>
                      <a:r>
                        <a:rPr lang="en-US" sz="1600" b="1" i="0" u="none" strike="noStrike" baseline="0" dirty="0" smtClean="0">
                          <a:solidFill>
                            <a:srgbClr val="000000"/>
                          </a:solidFill>
                          <a:latin typeface="Calibri"/>
                        </a:rPr>
                        <a:t> July 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July 6,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0490">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0">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 y="-18"/>
          <a:ext cx="6857998" cy="9144000"/>
        </p:xfrm>
        <a:graphic>
          <a:graphicData uri="http://schemas.openxmlformats.org/drawingml/2006/table">
            <a:tbl>
              <a:tblPr/>
              <a:tblGrid>
                <a:gridCol w="1973010"/>
                <a:gridCol w="1105363"/>
                <a:gridCol w="760679"/>
                <a:gridCol w="1913583"/>
                <a:gridCol w="1105363"/>
              </a:tblGrid>
              <a:tr h="254000">
                <a:tc gridSpan="2">
                  <a:txBody>
                    <a:bodyPr/>
                    <a:lstStyle/>
                    <a:p>
                      <a:pPr algn="ctr" fontAlgn="b"/>
                      <a:r>
                        <a:rPr lang="en-US" sz="1600" b="1" i="0" u="none" strike="noStrike" dirty="0" smtClean="0">
                          <a:solidFill>
                            <a:srgbClr val="000000"/>
                          </a:solidFill>
                          <a:latin typeface="Calibri"/>
                        </a:rPr>
                        <a:t>Monday, July 9,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July 10,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smtClean="0">
                          <a:solidFill>
                            <a:srgbClr val="000000"/>
                          </a:solidFill>
                          <a:latin typeface="Calibri"/>
                        </a:rPr>
                        <a:t>Thursday, July 12,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July 13,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smtClean="0">
                          <a:solidFill>
                            <a:srgbClr val="000000"/>
                          </a:solidFill>
                          <a:latin typeface="Calibri"/>
                        </a:rPr>
                        <a:t>Monday, July 16,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Wednesday, July 18,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smtClean="0">
                          <a:solidFill>
                            <a:srgbClr val="000000"/>
                          </a:solidFill>
                          <a:latin typeface="Calibri"/>
                        </a:rPr>
                        <a:t>Friday, July 20,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July 23,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smtClean="0">
                          <a:solidFill>
                            <a:srgbClr val="000000"/>
                          </a:solidFill>
                          <a:latin typeface="Calibri"/>
                        </a:rPr>
                        <a:t>Tuesday, July 24,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July 26,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4000">
                <a:tc gridSpan="2">
                  <a:txBody>
                    <a:bodyPr/>
                    <a:lstStyle/>
                    <a:p>
                      <a:pPr algn="ctr" fontAlgn="b"/>
                      <a:r>
                        <a:rPr lang="en-US" sz="1600" b="1" i="0" u="none" strike="noStrike" dirty="0" smtClean="0">
                          <a:solidFill>
                            <a:srgbClr val="000000"/>
                          </a:solidFill>
                          <a:latin typeface="Calibri"/>
                        </a:rPr>
                        <a:t>Friday, July 27,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July 30,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0"/>
          <a:ext cx="6858001" cy="9144000"/>
        </p:xfrm>
        <a:graphic>
          <a:graphicData uri="http://schemas.openxmlformats.org/drawingml/2006/table">
            <a:tbl>
              <a:tblPr/>
              <a:tblGrid>
                <a:gridCol w="1973011"/>
                <a:gridCol w="1105363"/>
                <a:gridCol w="760681"/>
                <a:gridCol w="1913583"/>
                <a:gridCol w="1105363"/>
              </a:tblGrid>
              <a:tr h="304800">
                <a:tc gridSpan="2">
                  <a:txBody>
                    <a:bodyPr/>
                    <a:lstStyle/>
                    <a:p>
                      <a:pPr algn="ctr" fontAlgn="b"/>
                      <a:r>
                        <a:rPr lang="en-US" sz="1600" b="1" i="0" u="none" strike="noStrike" dirty="0" smtClean="0">
                          <a:solidFill>
                            <a:srgbClr val="000000"/>
                          </a:solidFill>
                          <a:latin typeface="Calibri"/>
                        </a:rPr>
                        <a:t>Tuesday,</a:t>
                      </a:r>
                      <a:r>
                        <a:rPr lang="en-US" sz="1600" b="1" i="0" u="none" strike="noStrike" baseline="0" dirty="0" smtClean="0">
                          <a:solidFill>
                            <a:srgbClr val="000000"/>
                          </a:solidFill>
                          <a:latin typeface="Calibri"/>
                        </a:rPr>
                        <a:t> July 31,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August 2,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04800">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Front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4800">
                <a:tc gridSpan="2">
                  <a:txBody>
                    <a:bodyPr/>
                    <a:lstStyle/>
                    <a:p>
                      <a:pPr algn="ctr" fontAlgn="b"/>
                      <a:r>
                        <a:rPr lang="en-US" sz="1600" b="1" i="0" u="none" strike="noStrike" dirty="0" smtClean="0">
                          <a:solidFill>
                            <a:srgbClr val="000000"/>
                          </a:solidFill>
                          <a:latin typeface="Calibri"/>
                        </a:rPr>
                        <a:t>Friday, August 3,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August 6,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04800">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Side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4800">
                <a:tc gridSpan="2">
                  <a:txBody>
                    <a:bodyPr/>
                    <a:lstStyle/>
                    <a:p>
                      <a:pPr algn="ctr" fontAlgn="b"/>
                      <a:r>
                        <a:rPr lang="en-US" sz="1600" b="1" i="0" u="none" strike="noStrike" dirty="0" smtClean="0">
                          <a:solidFill>
                            <a:srgbClr val="000000"/>
                          </a:solidFill>
                          <a:latin typeface="Calibri"/>
                        </a:rPr>
                        <a:t>Tuesday, August 7,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August 9,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04800">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Side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4800">
                <a:tc gridSpan="2">
                  <a:txBody>
                    <a:bodyPr/>
                    <a:lstStyle/>
                    <a:p>
                      <a:pPr algn="ctr" fontAlgn="b"/>
                      <a:r>
                        <a:rPr lang="en-US" sz="1600" b="1" i="0" u="none" strike="noStrike" dirty="0" smtClean="0">
                          <a:solidFill>
                            <a:srgbClr val="000000"/>
                          </a:solidFill>
                          <a:latin typeface="Calibri"/>
                        </a:rPr>
                        <a:t>Friday, August 10,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August 13,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04800">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Front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4800">
                <a:tc gridSpan="2">
                  <a:txBody>
                    <a:bodyPr/>
                    <a:lstStyle/>
                    <a:p>
                      <a:pPr algn="ctr" fontAlgn="b"/>
                      <a:r>
                        <a:rPr lang="en-US" sz="1600" b="1" i="0" u="none" strike="noStrike" dirty="0" smtClean="0">
                          <a:solidFill>
                            <a:srgbClr val="000000"/>
                          </a:solidFill>
                          <a:latin typeface="Calibri"/>
                        </a:rPr>
                        <a:t>Wednesday, August 15,</a:t>
                      </a:r>
                      <a:r>
                        <a:rPr lang="en-US" sz="1600" b="1" i="0" u="none" strike="noStrike" baseline="0" dirty="0" smtClean="0">
                          <a:solidFill>
                            <a:srgbClr val="000000"/>
                          </a:solidFill>
                          <a:latin typeface="Calibri"/>
                        </a:rPr>
                        <a:t>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a:t>
                      </a:r>
                      <a:r>
                        <a:rPr lang="en-US" sz="1600" b="1" i="0" u="none" strike="noStrike" smtClean="0">
                          <a:solidFill>
                            <a:srgbClr val="000000"/>
                          </a:solidFill>
                          <a:latin typeface="Calibri"/>
                        </a:rPr>
                        <a:t>, August 17,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04800">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Front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p>
            <a:r>
              <a:rPr lang="en-US" dirty="0" smtClean="0">
                <a:latin typeface="CCSU" pitchFamily="2" charset="0"/>
              </a:rPr>
              <a:t>Workout</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1501140" y="3276600"/>
            <a:ext cx="3855720" cy="385572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7"/>
          <a:ext cx="6858000" cy="9143966"/>
        </p:xfrm>
        <a:graphic>
          <a:graphicData uri="http://schemas.openxmlformats.org/drawingml/2006/table">
            <a:tbl>
              <a:tblPr/>
              <a:tblGrid>
                <a:gridCol w="3066780"/>
                <a:gridCol w="1291912"/>
                <a:gridCol w="953840"/>
                <a:gridCol w="772734"/>
                <a:gridCol w="772734"/>
              </a:tblGrid>
              <a:tr h="405283">
                <a:tc gridSpan="5">
                  <a:txBody>
                    <a:bodyPr/>
                    <a:lstStyle/>
                    <a:p>
                      <a:pPr algn="ctr" fontAlgn="b"/>
                      <a:r>
                        <a:rPr lang="en-US" sz="2400" b="1" i="0" u="none" strike="noStrike" dirty="0">
                          <a:latin typeface="CCSU" pitchFamily="2" charset="0"/>
                        </a:rPr>
                        <a:t>Blue Devil Women's Soccer</a:t>
                      </a:r>
                    </a:p>
                  </a:txBody>
                  <a:tcPr marL="3863" marR="3863" marT="386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5667">
                <a:tc gridSpan="5">
                  <a:txBody>
                    <a:bodyPr/>
                    <a:lstStyle/>
                    <a:p>
                      <a:pPr algn="ctr" fontAlgn="b"/>
                      <a:r>
                        <a:rPr lang="en-US" sz="1800" b="1" i="0" u="none" strike="noStrike" dirty="0">
                          <a:latin typeface="Arial"/>
                        </a:rPr>
                        <a:t>Week 1</a:t>
                      </a:r>
                    </a:p>
                  </a:txBody>
                  <a:tcPr marL="3863" marR="3863" marT="386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gridSpan="5">
                  <a:txBody>
                    <a:bodyPr/>
                    <a:lstStyle/>
                    <a:p>
                      <a:pPr algn="ctr" fontAlgn="b"/>
                      <a:r>
                        <a:rPr lang="en-US" sz="1200" b="1" i="0" u="none" strike="noStrike">
                          <a:solidFill>
                            <a:srgbClr val="FFFFFF"/>
                          </a:solidFill>
                          <a:latin typeface="Arial"/>
                        </a:rPr>
                        <a:t>Monday, May 21, 2012</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1" i="0" u="none" strike="noStrike">
                          <a:latin typeface="Arial"/>
                        </a:rPr>
                        <a:t>Single Arm DB Push Press (80%)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2125">
                <a:tc>
                  <a:txBody>
                    <a:bodyPr/>
                    <a:lstStyle/>
                    <a:p>
                      <a:pPr algn="l" fontAlgn="b"/>
                      <a:r>
                        <a:rPr lang="en-US" sz="1200" b="1" i="0" u="none" strike="noStrike">
                          <a:latin typeface="Arial"/>
                        </a:rPr>
                        <a:t>Double Leg Line Jump (Forward (Stick)</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SA Push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Bench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6-60%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6-60%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12-70%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Lat Pulldown</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12-70%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3-Way Shoulder</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Inverted Row</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Failure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Super Circuit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r>
              <a:tr h="196851">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r>
              <a:tr h="196851">
                <a:tc gridSpan="5">
                  <a:txBody>
                    <a:bodyPr/>
                    <a:lstStyle/>
                    <a:p>
                      <a:pPr algn="ctr" fontAlgn="b"/>
                      <a:r>
                        <a:rPr lang="en-US" sz="1200" b="1" i="0" u="none" strike="noStrike">
                          <a:solidFill>
                            <a:srgbClr val="FFFFFF"/>
                          </a:solidFill>
                          <a:latin typeface="Arial"/>
                        </a:rPr>
                        <a:t>Tuesday, May 22, 2012</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1" i="0" u="none" strike="noStrike">
                          <a:latin typeface="Arial"/>
                        </a:rPr>
                        <a:t>Jump Shrug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Double Leg Line Jump (Forward (Stick)</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Jump Shrug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Backsquat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6-60%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6-60%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12-70%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RDL</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Jump Shrug Weight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Step-ups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30% Backsquat Max</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12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4-Way Physioball Hamstring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Hyperextensions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r>
              <a:tr h="196851">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r>
              <a:tr h="196851">
                <a:tc gridSpan="5">
                  <a:txBody>
                    <a:bodyPr/>
                    <a:lstStyle/>
                    <a:p>
                      <a:pPr algn="ctr" fontAlgn="b"/>
                      <a:r>
                        <a:rPr lang="en-US" sz="1200" b="1" i="0" u="none" strike="noStrike">
                          <a:solidFill>
                            <a:srgbClr val="FFFFFF"/>
                          </a:solidFill>
                          <a:latin typeface="Arial"/>
                        </a:rPr>
                        <a:t>Thursday, May 24, 2012</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0" i="1" u="none" strike="noStrike">
                          <a:latin typeface="Arial"/>
                        </a:rPr>
                        <a:t>Single Arm DB Push Press (80% Push)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6-55%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Double Leg Line Jump (Forward) (Bounce)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SA Push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Incline Bench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6-55%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Pull-ups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Shoulder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Seated Row</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Push-ups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1" u="none" strike="noStrike">
                        <a:latin typeface="Arial"/>
                      </a:endParaRP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1" u="none" strike="noStrike">
                        <a:latin typeface="Arial"/>
                      </a:endParaRP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gridSpan="5">
                  <a:txBody>
                    <a:bodyPr/>
                    <a:lstStyle/>
                    <a:p>
                      <a:pPr algn="ctr" fontAlgn="b"/>
                      <a:r>
                        <a:rPr lang="en-US" sz="1200" b="1" i="0" u="none" strike="noStrike">
                          <a:solidFill>
                            <a:srgbClr val="FFFFFF"/>
                          </a:solidFill>
                          <a:latin typeface="Arial"/>
                        </a:rPr>
                        <a:t>Friday, May 25, 2012</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0" i="1" u="none" strike="noStrike">
                          <a:latin typeface="Arial"/>
                        </a:rPr>
                        <a:t>Jump Shrug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6-55%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Double Leg Line Jump (Forward) (Bounce)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Jump Shrug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Backsquat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6-55%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Med-Ball Hip Raise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Bulgarian Split Squat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30% Backsquat Max</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4-Way Med-Ball Hamstring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Reverse Hyperextensions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1" y="-3"/>
          <a:ext cx="6858002" cy="9144006"/>
        </p:xfrm>
        <a:graphic>
          <a:graphicData uri="http://schemas.openxmlformats.org/drawingml/2006/table">
            <a:tbl>
              <a:tblPr/>
              <a:tblGrid>
                <a:gridCol w="3066781"/>
                <a:gridCol w="1291912"/>
                <a:gridCol w="953841"/>
                <a:gridCol w="772734"/>
                <a:gridCol w="772734"/>
              </a:tblGrid>
              <a:tr h="423792">
                <a:tc gridSpan="5">
                  <a:txBody>
                    <a:bodyPr/>
                    <a:lstStyle/>
                    <a:p>
                      <a:pPr algn="ctr" fontAlgn="b"/>
                      <a:r>
                        <a:rPr lang="en-US" sz="2400" b="1" i="0" u="none" strike="noStrike" dirty="0">
                          <a:latin typeface="CCSU"/>
                        </a:rPr>
                        <a:t>Blue Devil Women's Soccer</a:t>
                      </a:r>
                    </a:p>
                  </a:txBody>
                  <a:tcPr marL="4136" marR="4136" marT="413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7700">
                <a:tc gridSpan="5">
                  <a:txBody>
                    <a:bodyPr/>
                    <a:lstStyle/>
                    <a:p>
                      <a:pPr algn="ctr" fontAlgn="b"/>
                      <a:r>
                        <a:rPr lang="en-US" sz="1800" b="1" i="0" u="none" strike="noStrike" dirty="0">
                          <a:latin typeface="Arial"/>
                        </a:rPr>
                        <a:t>Week 2</a:t>
                      </a:r>
                    </a:p>
                  </a:txBody>
                  <a:tcPr marL="4136" marR="4136" marT="413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0873">
                <a:tc gridSpan="5">
                  <a:txBody>
                    <a:bodyPr/>
                    <a:lstStyle/>
                    <a:p>
                      <a:pPr algn="ctr" fontAlgn="b"/>
                      <a:r>
                        <a:rPr lang="en-US" sz="1000" b="1" i="0" u="none" strike="noStrike">
                          <a:solidFill>
                            <a:srgbClr val="FFFFFF"/>
                          </a:solidFill>
                          <a:latin typeface="Arial"/>
                        </a:rPr>
                        <a:t>Monday, May 28, 2012</a:t>
                      </a:r>
                    </a:p>
                  </a:txBody>
                  <a:tcPr marL="4136" marR="4136" marT="4136"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0873">
                <a:tc>
                  <a:txBody>
                    <a:bodyPr/>
                    <a:lstStyle/>
                    <a:p>
                      <a:pPr algn="ctr" fontAlgn="b"/>
                      <a:r>
                        <a:rPr lang="en-US" sz="1000" b="1" i="0" u="none" strike="noStrike">
                          <a:solidFill>
                            <a:srgbClr val="FFFFFF"/>
                          </a:solidFill>
                          <a:latin typeface="Arial"/>
                        </a:rPr>
                        <a:t>Exercise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w/up</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w/up</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Work set</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Sets</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0873">
                <a:tc>
                  <a:txBody>
                    <a:bodyPr/>
                    <a:lstStyle/>
                    <a:p>
                      <a:pPr algn="l" fontAlgn="b"/>
                      <a:r>
                        <a:rPr lang="en-US" sz="1000" b="1" i="0" u="none" strike="noStrike">
                          <a:latin typeface="Arial"/>
                        </a:rPr>
                        <a:t>Jump Shrug</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5-65%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5-75%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5-87.5%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Double Leg Lateral Jump (Stick)</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1" i="0" u="none" strike="noStrike">
                          <a:latin typeface="Arial"/>
                        </a:rPr>
                        <a:t>Superset with Jump Shrug</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1" i="0" u="none" strike="noStrike">
                          <a:latin typeface="Arial"/>
                        </a:rPr>
                        <a:t>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Backsquat</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5-55%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5-65%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10-75%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DB RDL (80% Clean)</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1" i="0" u="none" strike="noStrike">
                          <a:latin typeface="Arial"/>
                        </a:rPr>
                        <a:t>Two DB's Should Equal Weight</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1" i="0" u="none" strike="noStrike">
                          <a:latin typeface="Arial"/>
                        </a:rPr>
                        <a:t>10-75%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Forward Lunge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1" i="0" u="none" strike="noStrike">
                          <a:latin typeface="Arial"/>
                        </a:rPr>
                        <a:t>Use 32.5% Backsquat Max</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1" i="0" u="none" strike="noStrike">
                          <a:latin typeface="Arial"/>
                        </a:rPr>
                        <a:t>10 Each</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Physioball Hip Raise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latin typeface="Arial"/>
                        </a:rPr>
                        <a:t>10</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Hyperextensions</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000" b="1" i="0"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latin typeface="Arial"/>
                        </a:rPr>
                        <a:t>10</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 </a:t>
                      </a: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1" i="0" u="none" strike="noStrike">
                          <a:latin typeface="Arial"/>
                        </a:rPr>
                        <a:t> </a:t>
                      </a: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1" i="0" u="none" strike="noStrike">
                          <a:latin typeface="Arial"/>
                        </a:rPr>
                        <a:t> </a:t>
                      </a: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1" i="0" u="none" strike="noStrike">
                          <a:latin typeface="Arial"/>
                        </a:rPr>
                        <a:t> </a:t>
                      </a: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1" i="0" u="none" strike="noStrike">
                          <a:latin typeface="Arial"/>
                        </a:rPr>
                        <a:t> </a:t>
                      </a: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r>
              <a:tr h="210873">
                <a:tc gridSpan="5">
                  <a:txBody>
                    <a:bodyPr/>
                    <a:lstStyle/>
                    <a:p>
                      <a:pPr algn="ctr" fontAlgn="b"/>
                      <a:r>
                        <a:rPr lang="en-US" sz="1000" b="1" i="0" u="none" strike="noStrike">
                          <a:solidFill>
                            <a:srgbClr val="FFFFFF"/>
                          </a:solidFill>
                          <a:latin typeface="Arial"/>
                        </a:rPr>
                        <a:t>Tuesday, May 29, 2012</a:t>
                      </a:r>
                    </a:p>
                  </a:txBody>
                  <a:tcPr marL="4136" marR="4136" marT="4136"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0873">
                <a:tc>
                  <a:txBody>
                    <a:bodyPr/>
                    <a:lstStyle/>
                    <a:p>
                      <a:pPr algn="ctr" fontAlgn="b"/>
                      <a:r>
                        <a:rPr lang="en-US" sz="1000" b="1" i="0" u="none" strike="noStrike">
                          <a:solidFill>
                            <a:srgbClr val="FFFFFF"/>
                          </a:solidFill>
                          <a:latin typeface="Arial"/>
                        </a:rPr>
                        <a:t>Exercise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w/up</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w/up</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Work set</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Sets</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0873">
                <a:tc>
                  <a:txBody>
                    <a:bodyPr/>
                    <a:lstStyle/>
                    <a:p>
                      <a:pPr algn="l" fontAlgn="b"/>
                      <a:r>
                        <a:rPr lang="en-US" sz="1000" b="1" i="0" u="none" strike="noStrike">
                          <a:latin typeface="Arial"/>
                        </a:rPr>
                        <a:t>Single Arm DB Push Press (80% Push)</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5-65%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5-75%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5-87.5%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9340">
                <a:tc>
                  <a:txBody>
                    <a:bodyPr/>
                    <a:lstStyle/>
                    <a:p>
                      <a:pPr algn="l" fontAlgn="b"/>
                      <a:r>
                        <a:rPr lang="en-US" sz="1000" b="1" i="0" u="none" strike="noStrike">
                          <a:latin typeface="Arial"/>
                        </a:rPr>
                        <a:t>Double Leg Lateral Jump (Stick)</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1" i="0" u="none" strike="noStrike">
                          <a:latin typeface="Arial"/>
                        </a:rPr>
                        <a:t>Superset with SA Push Press</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1" i="0" u="none" strike="noStrike">
                          <a:latin typeface="Arial"/>
                        </a:rPr>
                        <a:t>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DB Incline Bench Press (80% Incline)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5-55%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5-65%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10-75%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Pull-ups</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000" b="1" i="0"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latin typeface="Arial"/>
                        </a:rPr>
                        <a:t>Failure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Upright Row</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latin typeface="Arial"/>
                        </a:rPr>
                        <a:t>10-75%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Bentover Row</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1" i="0" u="none" strike="noStrike">
                          <a:latin typeface="Arial"/>
                        </a:rPr>
                        <a:t>Use 80% Seated Row Max</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1" i="0" u="none" strike="noStrike">
                          <a:latin typeface="Arial"/>
                        </a:rPr>
                        <a:t>10-75%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1" i="0" u="none" strike="noStrike">
                          <a:latin typeface="Arial"/>
                        </a:rPr>
                        <a:t>Super Circuit</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10</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endParaRPr lang="en-US" sz="1000" b="1" i="0" u="none" strike="noStrike">
                        <a:latin typeface="Arial"/>
                      </a:endParaRP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1" i="0" u="none" strike="noStrike">
                        <a:latin typeface="Arial"/>
                      </a:endParaRP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1" i="0" u="none" strike="noStrike">
                        <a:latin typeface="Arial"/>
                      </a:endParaRP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000" b="1" i="0" u="none" strike="noStrike">
                        <a:latin typeface="Arial"/>
                      </a:endParaRP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000" b="1" i="0" u="none" strike="noStrike">
                        <a:latin typeface="Arial"/>
                      </a:endParaRP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r>
              <a:tr h="210873">
                <a:tc gridSpan="5">
                  <a:txBody>
                    <a:bodyPr/>
                    <a:lstStyle/>
                    <a:p>
                      <a:pPr algn="ctr" fontAlgn="b"/>
                      <a:r>
                        <a:rPr lang="en-US" sz="1000" b="1" i="0" u="none" strike="noStrike">
                          <a:solidFill>
                            <a:srgbClr val="FFFFFF"/>
                          </a:solidFill>
                          <a:latin typeface="Arial"/>
                        </a:rPr>
                        <a:t>Thursday, May 31, 2012</a:t>
                      </a:r>
                    </a:p>
                  </a:txBody>
                  <a:tcPr marL="4136" marR="4136" marT="4136"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0873">
                <a:tc>
                  <a:txBody>
                    <a:bodyPr/>
                    <a:lstStyle/>
                    <a:p>
                      <a:pPr algn="ctr" fontAlgn="b"/>
                      <a:r>
                        <a:rPr lang="en-US" sz="1000" b="1" i="0" u="none" strike="noStrike">
                          <a:solidFill>
                            <a:srgbClr val="FFFFFF"/>
                          </a:solidFill>
                          <a:latin typeface="Arial"/>
                        </a:rPr>
                        <a:t>Exercise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w/up</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w/up</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Work set</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Sets</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0873">
                <a:tc>
                  <a:txBody>
                    <a:bodyPr/>
                    <a:lstStyle/>
                    <a:p>
                      <a:pPr algn="l" fontAlgn="b"/>
                      <a:r>
                        <a:rPr lang="en-US" sz="1000" b="0" i="1" u="none" strike="noStrike">
                          <a:latin typeface="Arial"/>
                        </a:rPr>
                        <a:t>Jump Shrug</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5-55%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5-65%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5-77.5%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Double Leg Lateral Jump (Bounce)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1" u="none" strike="noStrike">
                          <a:latin typeface="Arial"/>
                        </a:rPr>
                        <a:t>Superset with Jump Shrug</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1" u="none" strike="noStrike">
                          <a:latin typeface="Arial"/>
                        </a:rPr>
                        <a:t>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Backsquat</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5-55%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5-65%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5-77.5%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4-Way Med-Ball Hamstring</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 Each</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Backwards Lunge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1" u="none" strike="noStrike">
                          <a:latin typeface="Arial"/>
                        </a:rPr>
                        <a:t>Use 32.5% Backsquat Max</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1" u="none" strike="noStrike">
                          <a:latin typeface="Arial"/>
                        </a:rPr>
                        <a:t>5 Each</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Sinlge Leg DB RDL (80% Clean)</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1" u="none" strike="noStrike">
                          <a:latin typeface="Arial"/>
                        </a:rPr>
                        <a:t>Cut Weight in Half</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1" u="none" strike="noStrike">
                          <a:latin typeface="Arial"/>
                        </a:rPr>
                        <a:t>5-77.5%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Reverse Hyperextensions</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0" i="1" u="none" strike="noStrike">
                          <a:latin typeface="Arial"/>
                        </a:rPr>
                        <a:t>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 </a:t>
                      </a: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1" u="none" strike="noStrike">
                          <a:latin typeface="Arial"/>
                        </a:rPr>
                        <a:t> </a:t>
                      </a: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1" u="none" strike="noStrike">
                          <a:latin typeface="Arial"/>
                        </a:rPr>
                        <a:t> </a:t>
                      </a: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0" i="1" u="none" strike="noStrike">
                          <a:latin typeface="Arial"/>
                        </a:rPr>
                        <a:t> </a:t>
                      </a: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0" i="1" u="none" strike="noStrike">
                          <a:latin typeface="Arial"/>
                        </a:rPr>
                        <a:t> </a:t>
                      </a:r>
                    </a:p>
                  </a:txBody>
                  <a:tcPr marL="4136" marR="4136" marT="4136" marB="0" anchor="b">
                    <a:lnL>
                      <a:noFill/>
                    </a:lnL>
                    <a:lnR>
                      <a:noFill/>
                    </a:lnR>
                    <a:lnT w="6350" cap="flat" cmpd="sng" algn="ctr">
                      <a:solidFill>
                        <a:srgbClr val="000000"/>
                      </a:solidFill>
                      <a:prstDash val="solid"/>
                      <a:round/>
                      <a:headEnd type="none" w="med" len="med"/>
                      <a:tailEnd type="none" w="med" len="med"/>
                    </a:lnT>
                    <a:lnB>
                      <a:noFill/>
                    </a:lnB>
                  </a:tcPr>
                </a:tc>
              </a:tr>
              <a:tr h="210873">
                <a:tc gridSpan="5">
                  <a:txBody>
                    <a:bodyPr/>
                    <a:lstStyle/>
                    <a:p>
                      <a:pPr algn="ctr" fontAlgn="b"/>
                      <a:r>
                        <a:rPr lang="en-US" sz="1000" b="1" i="0" u="none" strike="noStrike">
                          <a:solidFill>
                            <a:srgbClr val="FFFFFF"/>
                          </a:solidFill>
                          <a:latin typeface="Arial"/>
                        </a:rPr>
                        <a:t>Friday, June 1, 2012</a:t>
                      </a:r>
                    </a:p>
                  </a:txBody>
                  <a:tcPr marL="4136" marR="4136" marT="4136"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0873">
                <a:tc>
                  <a:txBody>
                    <a:bodyPr/>
                    <a:lstStyle/>
                    <a:p>
                      <a:pPr algn="ctr" fontAlgn="b"/>
                      <a:r>
                        <a:rPr lang="en-US" sz="1000" b="1" i="0" u="none" strike="noStrike">
                          <a:solidFill>
                            <a:srgbClr val="FFFFFF"/>
                          </a:solidFill>
                          <a:latin typeface="Arial"/>
                        </a:rPr>
                        <a:t>Exercise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w/up</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w/up</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Work set</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1" i="0" u="none" strike="noStrike">
                          <a:solidFill>
                            <a:srgbClr val="FFFFFF"/>
                          </a:solidFill>
                          <a:latin typeface="Arial"/>
                        </a:rPr>
                        <a:t>Sets</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0873">
                <a:tc>
                  <a:txBody>
                    <a:bodyPr/>
                    <a:lstStyle/>
                    <a:p>
                      <a:pPr algn="l" fontAlgn="b"/>
                      <a:r>
                        <a:rPr lang="en-US" sz="1000" b="0" i="1" u="none" strike="noStrike">
                          <a:latin typeface="Arial"/>
                        </a:rPr>
                        <a:t>Jump Shrug</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5-55%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5-65%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5-77.5%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Double Leg Lateral Jump (Bounce)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1" u="none" strike="noStrike">
                          <a:latin typeface="Arial"/>
                        </a:rPr>
                        <a:t>Superset with Jump Shrug</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1" u="none" strike="noStrike">
                          <a:latin typeface="Arial"/>
                        </a:rPr>
                        <a:t>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DB Bench Press (80% Bench Max)</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5-55%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5-65%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5-77.5%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Lat Pulldown</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0" i="1" u="none" strike="noStrike">
                          <a:latin typeface="Arial"/>
                        </a:rPr>
                        <a:t>5-77.5%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3</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3-Way Shoulder</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0" i="1" u="none" strike="noStrike">
                          <a:latin typeface="Arial"/>
                        </a:rPr>
                        <a:t>5 Each</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Inverted Row</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0" i="1" u="none" strike="noStrike">
                          <a:latin typeface="Arial"/>
                        </a:rPr>
                        <a:t>Failure</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0873">
                <a:tc>
                  <a:txBody>
                    <a:bodyPr/>
                    <a:lstStyle/>
                    <a:p>
                      <a:pPr algn="l" fontAlgn="b"/>
                      <a:r>
                        <a:rPr lang="en-US" sz="1000" b="0" i="1" u="none" strike="noStrike">
                          <a:latin typeface="Arial"/>
                        </a:rPr>
                        <a:t>Push-ups</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000" b="0" i="1" u="none" strike="noStrike">
                          <a:latin typeface="Arial"/>
                        </a:rPr>
                        <a:t> </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000" b="0" i="1" u="none" strike="noStrike">
                          <a:latin typeface="Arial"/>
                        </a:rPr>
                        <a:t>5+</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dirty="0">
                          <a:latin typeface="Arial"/>
                        </a:rPr>
                        <a:t>2</a:t>
                      </a:r>
                    </a:p>
                  </a:txBody>
                  <a:tcPr marL="4136" marR="4136" marT="41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7"/>
          <a:ext cx="6858000" cy="9143966"/>
        </p:xfrm>
        <a:graphic>
          <a:graphicData uri="http://schemas.openxmlformats.org/drawingml/2006/table">
            <a:tbl>
              <a:tblPr/>
              <a:tblGrid>
                <a:gridCol w="3066780"/>
                <a:gridCol w="1291912"/>
                <a:gridCol w="953840"/>
                <a:gridCol w="772734"/>
                <a:gridCol w="772734"/>
              </a:tblGrid>
              <a:tr h="405283">
                <a:tc gridSpan="5">
                  <a:txBody>
                    <a:bodyPr/>
                    <a:lstStyle/>
                    <a:p>
                      <a:pPr algn="ctr" fontAlgn="b"/>
                      <a:r>
                        <a:rPr lang="en-US" sz="2400" b="1" i="0" u="none" strike="noStrike" dirty="0">
                          <a:latin typeface="CCSU" pitchFamily="2" charset="0"/>
                        </a:rPr>
                        <a:t>Blue Devil Women's Soccer</a:t>
                      </a:r>
                    </a:p>
                  </a:txBody>
                  <a:tcPr marL="3863" marR="3863" marT="386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5667">
                <a:tc gridSpan="5">
                  <a:txBody>
                    <a:bodyPr/>
                    <a:lstStyle/>
                    <a:p>
                      <a:pPr algn="ctr" fontAlgn="b"/>
                      <a:r>
                        <a:rPr lang="en-US" sz="1800" b="1" i="0" u="none" strike="noStrike" dirty="0">
                          <a:latin typeface="Arial"/>
                        </a:rPr>
                        <a:t>Week 3</a:t>
                      </a:r>
                    </a:p>
                  </a:txBody>
                  <a:tcPr marL="3863" marR="3863" marT="386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gridSpan="5">
                  <a:txBody>
                    <a:bodyPr/>
                    <a:lstStyle/>
                    <a:p>
                      <a:pPr algn="ctr" fontAlgn="b"/>
                      <a:r>
                        <a:rPr lang="en-US" sz="1200" b="1" i="0" u="none" strike="noStrike">
                          <a:solidFill>
                            <a:srgbClr val="FFFFFF"/>
                          </a:solidFill>
                          <a:latin typeface="Arial"/>
                        </a:rPr>
                        <a:t>Monday, June 4, 2012</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1" i="0" u="none" strike="noStrike">
                          <a:latin typeface="Arial"/>
                        </a:rPr>
                        <a:t>Single Arm DB Push Press (80% Push)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2125">
                <a:tc>
                  <a:txBody>
                    <a:bodyPr/>
                    <a:lstStyle/>
                    <a:p>
                      <a:pPr algn="l" fontAlgn="b"/>
                      <a:r>
                        <a:rPr lang="en-US" sz="1200" b="1" i="0" u="none" strike="noStrike">
                          <a:latin typeface="Arial"/>
                        </a:rPr>
                        <a:t>Single Leg Line Jump Forward (Stick)</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SA Push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Bench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Lat Pulldown</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Shoulder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Seated Row</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Super Circuit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r>
              <a:tr h="196851">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r>
              <a:tr h="196851">
                <a:tc gridSpan="5">
                  <a:txBody>
                    <a:bodyPr/>
                    <a:lstStyle/>
                    <a:p>
                      <a:pPr algn="ctr" fontAlgn="b"/>
                      <a:r>
                        <a:rPr lang="en-US" sz="1200" b="1" i="0" u="none" strike="noStrike">
                          <a:solidFill>
                            <a:srgbClr val="FFFFFF"/>
                          </a:solidFill>
                          <a:latin typeface="Arial"/>
                        </a:rPr>
                        <a:t>Tuesday, June 5, 2012</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1" i="0" u="none" strike="noStrike">
                          <a:latin typeface="Arial"/>
                        </a:rPr>
                        <a:t>Jump Shrug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Single Leg Line Jump Forward (Stick)</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Jump Shrug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Backsquat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RDL</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Jump Shrug Weight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Split Squat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35% Backsquat Max</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4-Way Physioball Hamstring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Hyperextensions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r>
              <a:tr h="196851">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r>
              <a:tr h="196851">
                <a:tc gridSpan="5">
                  <a:txBody>
                    <a:bodyPr/>
                    <a:lstStyle/>
                    <a:p>
                      <a:pPr algn="ctr" fontAlgn="b"/>
                      <a:r>
                        <a:rPr lang="en-US" sz="1200" b="1" i="0" u="none" strike="noStrike">
                          <a:solidFill>
                            <a:srgbClr val="FFFFFF"/>
                          </a:solidFill>
                          <a:latin typeface="Arial"/>
                        </a:rPr>
                        <a:t>Thursday, June 7, 2012</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0" i="1" u="none" strike="noStrike">
                          <a:latin typeface="Arial"/>
                        </a:rPr>
                        <a:t>Box Jumps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Single Leg Line Jump Forward (Bounce)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Box Jumps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Incline Bench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Pull-ups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Upright Row</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Inverted Row</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Push-ups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r>
              <a:tr h="196851">
                <a:tc>
                  <a:txBody>
                    <a:bodyPr/>
                    <a:lstStyle/>
                    <a:p>
                      <a:pPr algn="l" fontAlgn="b"/>
                      <a:r>
                        <a:rPr lang="en-US" sz="1200" b="0" i="1"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r>
              <a:tr h="196851">
                <a:tc gridSpan="5">
                  <a:txBody>
                    <a:bodyPr/>
                    <a:lstStyle/>
                    <a:p>
                      <a:pPr algn="ctr" fontAlgn="b"/>
                      <a:r>
                        <a:rPr lang="en-US" sz="1200" b="1" i="0" u="none" strike="noStrike">
                          <a:solidFill>
                            <a:srgbClr val="FFFFFF"/>
                          </a:solidFill>
                          <a:latin typeface="Arial"/>
                        </a:rPr>
                        <a:t>Friday, June 8, 2012</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0" i="1" u="none" strike="noStrike">
                          <a:latin typeface="Arial"/>
                        </a:rPr>
                        <a:t>Jump Shrug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Single Leg Line Jump Forward (Bounce)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Jump Shrug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Backsquat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4-Way Med-Ball Hamstring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Lateral Lunge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35% Backsquat Max</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Med-Ball Hip Raise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Reverse Hyperextensions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1"/>
          <a:ext cx="6858000" cy="9144003"/>
        </p:xfrm>
        <a:graphic>
          <a:graphicData uri="http://schemas.openxmlformats.org/drawingml/2006/table">
            <a:tbl>
              <a:tblPr/>
              <a:tblGrid>
                <a:gridCol w="3066782"/>
                <a:gridCol w="1291912"/>
                <a:gridCol w="953840"/>
                <a:gridCol w="772733"/>
                <a:gridCol w="772733"/>
              </a:tblGrid>
              <a:tr h="596646">
                <a:tc gridSpan="5">
                  <a:txBody>
                    <a:bodyPr/>
                    <a:lstStyle/>
                    <a:p>
                      <a:pPr algn="ctr" fontAlgn="b"/>
                      <a:r>
                        <a:rPr lang="en-US" sz="2400" b="1" i="0" u="none" strike="noStrike" dirty="0">
                          <a:latin typeface="CCSU" pitchFamily="2" charset="0"/>
                        </a:rPr>
                        <a:t>Blue Devil Women's Soccer</a:t>
                      </a:r>
                    </a:p>
                  </a:txBody>
                  <a:tcPr marL="5697" marR="5697" marT="56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9129">
                <a:tc gridSpan="5">
                  <a:txBody>
                    <a:bodyPr/>
                    <a:lstStyle/>
                    <a:p>
                      <a:pPr algn="ctr" fontAlgn="b"/>
                      <a:r>
                        <a:rPr lang="en-US" sz="1800" b="1" i="0" u="none" strike="noStrike" dirty="0">
                          <a:latin typeface="Arial"/>
                        </a:rPr>
                        <a:t>Week 4: Recovery Week (No Extra Reps!)</a:t>
                      </a:r>
                    </a:p>
                  </a:txBody>
                  <a:tcPr marL="5697" marR="5697" marT="56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gridSpan="5">
                  <a:txBody>
                    <a:bodyPr/>
                    <a:lstStyle/>
                    <a:p>
                      <a:pPr algn="ctr" fontAlgn="b"/>
                      <a:r>
                        <a:rPr lang="en-US" sz="1200" b="1" i="0" u="none" strike="noStrike">
                          <a:solidFill>
                            <a:srgbClr val="FFFFFF"/>
                          </a:solidFill>
                          <a:latin typeface="Arial"/>
                        </a:rPr>
                        <a:t>Monday, June 11, 2012</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90651">
                <a:tc>
                  <a:txBody>
                    <a:bodyPr/>
                    <a:lstStyle/>
                    <a:p>
                      <a:pPr algn="l" fontAlgn="b"/>
                      <a:r>
                        <a:rPr lang="en-US" sz="1200" b="0" i="1" u="none" strike="noStrike" dirty="0">
                          <a:latin typeface="Arial"/>
                        </a:rPr>
                        <a:t>Jump Shrug</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Backsquat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4-Way Physioball Hamstring</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Step-ups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30% Backsquat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Single Leg DB RDL (80% Clean)</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Hyperextensions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r>
              <a:tr h="290651">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r>
              <a:tr h="290651">
                <a:tc gridSpan="5">
                  <a:txBody>
                    <a:bodyPr/>
                    <a:lstStyle/>
                    <a:p>
                      <a:pPr algn="ctr" fontAlgn="b"/>
                      <a:r>
                        <a:rPr lang="en-US" sz="1200" b="1" i="0" u="none" strike="noStrike">
                          <a:solidFill>
                            <a:srgbClr val="FFFFFF"/>
                          </a:solidFill>
                          <a:latin typeface="Arial"/>
                        </a:rPr>
                        <a:t>Wednesday, June 13, 2012</a:t>
                      </a:r>
                    </a:p>
                  </a:txBody>
                  <a:tcPr marL="5697" marR="5697" marT="569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90651">
                <a:tc>
                  <a:txBody>
                    <a:bodyPr/>
                    <a:lstStyle/>
                    <a:p>
                      <a:pPr algn="l" fontAlgn="b"/>
                      <a:r>
                        <a:rPr lang="en-US" sz="1200" b="0" i="1" u="none" strike="noStrike">
                          <a:latin typeface="Arial"/>
                        </a:rPr>
                        <a:t>Single Arm DB Push Press (80%)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DB Incline Bench Press (80% Incline)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Pull-ups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DB Shoulder Press (80% Shoulder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Bentover Row</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80% Seated Row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Super Circuit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r>
              <a:tr h="290651">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r>
              <a:tr h="290651">
                <a:tc gridSpan="5">
                  <a:txBody>
                    <a:bodyPr/>
                    <a:lstStyle/>
                    <a:p>
                      <a:pPr algn="ctr" fontAlgn="b"/>
                      <a:r>
                        <a:rPr lang="en-US" sz="1200" b="1" i="0" u="none" strike="noStrike">
                          <a:solidFill>
                            <a:srgbClr val="FFFFFF"/>
                          </a:solidFill>
                          <a:latin typeface="Arial"/>
                        </a:rPr>
                        <a:t>Friday, June 15, 2012</a:t>
                      </a:r>
                    </a:p>
                  </a:txBody>
                  <a:tcPr marL="5697" marR="5697" marT="569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90651">
                <a:tc>
                  <a:txBody>
                    <a:bodyPr/>
                    <a:lstStyle/>
                    <a:p>
                      <a:pPr algn="l" fontAlgn="b"/>
                      <a:r>
                        <a:rPr lang="en-US" sz="1200" b="0" i="1" u="none" strike="noStrike">
                          <a:latin typeface="Arial"/>
                        </a:rPr>
                        <a:t>Box Jumps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Backsquat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DB Bench Press (80% Bench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RDL</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Jump Shrug Weight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Lat Pulldown</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Med-Ball Hip Raise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7"/>
          <a:ext cx="6858000" cy="9143966"/>
        </p:xfrm>
        <a:graphic>
          <a:graphicData uri="http://schemas.openxmlformats.org/drawingml/2006/table">
            <a:tbl>
              <a:tblPr/>
              <a:tblGrid>
                <a:gridCol w="3066780"/>
                <a:gridCol w="1291912"/>
                <a:gridCol w="953840"/>
                <a:gridCol w="772734"/>
                <a:gridCol w="772734"/>
              </a:tblGrid>
              <a:tr h="405283">
                <a:tc gridSpan="5">
                  <a:txBody>
                    <a:bodyPr/>
                    <a:lstStyle/>
                    <a:p>
                      <a:pPr algn="ctr" fontAlgn="b"/>
                      <a:r>
                        <a:rPr lang="en-US" sz="2400" b="1" i="0" u="none" strike="noStrike" dirty="0">
                          <a:latin typeface="CCSU" pitchFamily="2" charset="0"/>
                        </a:rPr>
                        <a:t>Blue Devil Women's Soccer</a:t>
                      </a:r>
                    </a:p>
                  </a:txBody>
                  <a:tcPr marL="3863" marR="3863" marT="386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5667">
                <a:tc gridSpan="5">
                  <a:txBody>
                    <a:bodyPr/>
                    <a:lstStyle/>
                    <a:p>
                      <a:pPr algn="ctr" fontAlgn="b"/>
                      <a:r>
                        <a:rPr lang="en-US" sz="1800" b="1" i="0" u="none" strike="noStrike" dirty="0">
                          <a:latin typeface="Arial"/>
                        </a:rPr>
                        <a:t>Week 5</a:t>
                      </a:r>
                    </a:p>
                  </a:txBody>
                  <a:tcPr marL="3863" marR="3863" marT="386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gridSpan="5">
                  <a:txBody>
                    <a:bodyPr/>
                    <a:lstStyle/>
                    <a:p>
                      <a:pPr algn="ctr" fontAlgn="b"/>
                      <a:r>
                        <a:rPr lang="en-US" sz="1200" b="1" i="0" u="none" strike="noStrike">
                          <a:solidFill>
                            <a:srgbClr val="FFFFFF"/>
                          </a:solidFill>
                          <a:latin typeface="Arial"/>
                        </a:rPr>
                        <a:t>Monday, June 18, 2012</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1" i="0" u="none" strike="noStrike" dirty="0">
                          <a:latin typeface="Arial"/>
                        </a:rPr>
                        <a:t>DB Push Press (80% Push Press Max)</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2125">
                <a:tc>
                  <a:txBody>
                    <a:bodyPr/>
                    <a:lstStyle/>
                    <a:p>
                      <a:pPr algn="l" fontAlgn="b"/>
                      <a:r>
                        <a:rPr lang="en-US" sz="1200" b="1" i="0" u="none" strike="noStrike">
                          <a:latin typeface="Arial"/>
                        </a:rPr>
                        <a:t>Single Leg Lateral Line Jump (Stick)</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DB Push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5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DB Bench Press (80% Bench Max)</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Lat Pulldown</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3-Way Shoulder</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5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Seated Row</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Super Circuit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r>
              <a:tr h="196851">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r>
              <a:tr h="196851">
                <a:tc gridSpan="5">
                  <a:txBody>
                    <a:bodyPr/>
                    <a:lstStyle/>
                    <a:p>
                      <a:pPr algn="ctr" fontAlgn="b"/>
                      <a:r>
                        <a:rPr lang="en-US" sz="1200" b="1" i="0" u="none" strike="noStrike">
                          <a:solidFill>
                            <a:srgbClr val="FFFFFF"/>
                          </a:solidFill>
                          <a:latin typeface="Arial"/>
                        </a:rPr>
                        <a:t>Tuesday, June 19, 2012</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1" i="0" u="none" strike="noStrike">
                          <a:latin typeface="Arial"/>
                        </a:rPr>
                        <a:t>Power Pull</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Single Leg Lateral Line Jump (Stick)</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Power Pull</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5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Backsquat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RDL</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Forward Lunge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32.5% Backsquat Max</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Med-Ball Hip Raise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Hyperextensions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r>
              <a:tr h="196851">
                <a:tc>
                  <a:txBody>
                    <a:bodyPr/>
                    <a:lstStyle/>
                    <a:p>
                      <a:pPr algn="l" fontAlgn="b"/>
                      <a:endParaRPr lang="en-US" sz="1200" b="1" i="0" u="none" strike="noStrike">
                        <a:latin typeface="Arial"/>
                      </a:endParaRPr>
                    </a:p>
                  </a:txBody>
                  <a:tcPr marL="3863" marR="3863" marT="3863" marB="0" anchor="b">
                    <a:lnL>
                      <a:noFill/>
                    </a:lnL>
                    <a:lnR>
                      <a:noFill/>
                    </a:lnR>
                    <a:lnT>
                      <a:noFill/>
                    </a:lnT>
                    <a:lnB>
                      <a:noFill/>
                    </a:lnB>
                  </a:tcPr>
                </a:tc>
                <a:tc>
                  <a:txBody>
                    <a:bodyPr/>
                    <a:lstStyle/>
                    <a:p>
                      <a:pPr algn="l" fontAlgn="b"/>
                      <a:endParaRPr lang="en-US" sz="1200" b="1" i="0" u="none" strike="noStrike">
                        <a:latin typeface="Arial"/>
                      </a:endParaRPr>
                    </a:p>
                  </a:txBody>
                  <a:tcPr marL="3863" marR="3863" marT="3863" marB="0" anchor="b">
                    <a:lnL>
                      <a:noFill/>
                    </a:lnL>
                    <a:lnR>
                      <a:noFill/>
                    </a:lnR>
                    <a:lnT>
                      <a:noFill/>
                    </a:lnT>
                    <a:lnB>
                      <a:noFill/>
                    </a:lnB>
                  </a:tcPr>
                </a:tc>
                <a:tc>
                  <a:txBody>
                    <a:bodyPr/>
                    <a:lstStyle/>
                    <a:p>
                      <a:pPr algn="l" fontAlgn="b"/>
                      <a:endParaRPr lang="en-US" sz="1200" b="1" i="0" u="none" strike="noStrike">
                        <a:latin typeface="Arial"/>
                      </a:endParaRPr>
                    </a:p>
                  </a:txBody>
                  <a:tcPr marL="3863" marR="3863" marT="3863" marB="0" anchor="b">
                    <a:lnL>
                      <a:noFill/>
                    </a:lnL>
                    <a:lnR>
                      <a:noFill/>
                    </a:lnR>
                    <a:lnT>
                      <a:noFill/>
                    </a:lnT>
                    <a:lnB>
                      <a:noFill/>
                    </a:lnB>
                  </a:tcPr>
                </a:tc>
                <a:tc>
                  <a:txBody>
                    <a:bodyPr/>
                    <a:lstStyle/>
                    <a:p>
                      <a:pPr algn="ctr" fontAlgn="b"/>
                      <a:endParaRPr lang="en-US" sz="1200" b="1" i="0" u="none" strike="noStrike">
                        <a:latin typeface="Arial"/>
                      </a:endParaRPr>
                    </a:p>
                  </a:txBody>
                  <a:tcPr marL="3863" marR="3863" marT="3863" marB="0" anchor="b">
                    <a:lnL>
                      <a:noFill/>
                    </a:lnL>
                    <a:lnR>
                      <a:noFill/>
                    </a:lnR>
                    <a:lnT>
                      <a:noFill/>
                    </a:lnT>
                    <a:lnB>
                      <a:noFill/>
                    </a:lnB>
                  </a:tcPr>
                </a:tc>
                <a:tc>
                  <a:txBody>
                    <a:bodyPr/>
                    <a:lstStyle/>
                    <a:p>
                      <a:pPr algn="ctr" fontAlgn="b"/>
                      <a:endParaRPr lang="en-US" sz="1200" b="1" i="0" u="none" strike="noStrike">
                        <a:latin typeface="Arial"/>
                      </a:endParaRPr>
                    </a:p>
                  </a:txBody>
                  <a:tcPr marL="3863" marR="3863" marT="3863" marB="0" anchor="b">
                    <a:lnL>
                      <a:noFill/>
                    </a:lnL>
                    <a:lnR>
                      <a:noFill/>
                    </a:lnR>
                    <a:lnT>
                      <a:noFill/>
                    </a:lnT>
                    <a:lnB>
                      <a:noFill/>
                    </a:lnB>
                  </a:tcPr>
                </a:tc>
              </a:tr>
              <a:tr h="196851">
                <a:tc gridSpan="5">
                  <a:txBody>
                    <a:bodyPr/>
                    <a:lstStyle/>
                    <a:p>
                      <a:pPr algn="ctr" fontAlgn="b"/>
                      <a:r>
                        <a:rPr lang="en-US" sz="1200" b="1" i="0" u="none" strike="noStrike">
                          <a:solidFill>
                            <a:srgbClr val="FFFFFF"/>
                          </a:solidFill>
                          <a:latin typeface="Arial"/>
                        </a:rPr>
                        <a:t>Thursday, June 21, 2012</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0" i="1" u="none" strike="noStrike">
                          <a:latin typeface="Arial"/>
                        </a:rPr>
                        <a:t>Box Jumps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Single Leg Lateral Line Jump (Bounce)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Box Jumps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DB Incline Bench Press (80% Incline)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Pull-ups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DB Shoulder Press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5-77.5%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Inverted Row</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Push-ups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863" marR="3863" marT="3863" marB="0" anchor="b">
                    <a:lnL>
                      <a:noFill/>
                    </a:lnL>
                    <a:lnR>
                      <a:noFill/>
                    </a:lnR>
                    <a:lnT w="6350" cap="flat" cmpd="sng" algn="ctr">
                      <a:solidFill>
                        <a:srgbClr val="000000"/>
                      </a:solidFill>
                      <a:prstDash val="solid"/>
                      <a:round/>
                      <a:headEnd type="none" w="med" len="med"/>
                      <a:tailEnd type="none" w="med" len="med"/>
                    </a:lnT>
                    <a:lnB>
                      <a:noFill/>
                    </a:lnB>
                  </a:tcPr>
                </a:tc>
              </a:tr>
              <a:tr h="196851">
                <a:tc>
                  <a:txBody>
                    <a:bodyPr/>
                    <a:lstStyle/>
                    <a:p>
                      <a:pPr algn="l" fontAlgn="b"/>
                      <a:r>
                        <a:rPr lang="en-US" sz="1200" b="0" i="1"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a:noFill/>
                    </a:lnL>
                    <a:lnR>
                      <a:noFill/>
                    </a:lnR>
                    <a:lnT>
                      <a:noFill/>
                    </a:lnT>
                    <a:lnB w="6350" cap="flat" cmpd="sng" algn="ctr">
                      <a:solidFill>
                        <a:srgbClr val="000000"/>
                      </a:solidFill>
                      <a:prstDash val="solid"/>
                      <a:round/>
                      <a:headEnd type="none" w="med" len="med"/>
                      <a:tailEnd type="none" w="med" len="med"/>
                    </a:lnB>
                  </a:tcPr>
                </a:tc>
              </a:tr>
              <a:tr h="196851">
                <a:tc gridSpan="5">
                  <a:txBody>
                    <a:bodyPr/>
                    <a:lstStyle/>
                    <a:p>
                      <a:pPr algn="ctr" fontAlgn="b"/>
                      <a:r>
                        <a:rPr lang="en-US" sz="1200" b="1" i="0" u="none" strike="noStrike">
                          <a:solidFill>
                            <a:srgbClr val="FFFFFF"/>
                          </a:solidFill>
                          <a:latin typeface="Arial"/>
                        </a:rPr>
                        <a:t>Friday, June 22, 2012</a:t>
                      </a:r>
                    </a:p>
                  </a:txBody>
                  <a:tcPr marL="3863" marR="3863" marT="386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851">
                <a:tc>
                  <a:txBody>
                    <a:bodyPr/>
                    <a:lstStyle/>
                    <a:p>
                      <a:pPr algn="ctr" fontAlgn="b"/>
                      <a:r>
                        <a:rPr lang="en-US" sz="1200" b="1" i="0" u="none" strike="noStrike">
                          <a:solidFill>
                            <a:srgbClr val="FFFFFF"/>
                          </a:solidFill>
                          <a:latin typeface="Arial"/>
                        </a:rPr>
                        <a:t>Exercise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6851">
                <a:tc>
                  <a:txBody>
                    <a:bodyPr/>
                    <a:lstStyle/>
                    <a:p>
                      <a:pPr algn="l" fontAlgn="b"/>
                      <a:r>
                        <a:rPr lang="en-US" sz="1200" b="0" i="1" u="none" strike="noStrike">
                          <a:latin typeface="Arial"/>
                        </a:rPr>
                        <a:t>Jump Shrug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Single Leg Lateral Line Jump (Bounce)</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Jump Shrug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Backsquat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Single Leg DB RDL (80% Clean)</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DB in Half</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5-77.5%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Split Squat</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32.5% Backsquat Max</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4-Way Med-Ball Hamstring</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 Each</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851">
                <a:tc>
                  <a:txBody>
                    <a:bodyPr/>
                    <a:lstStyle/>
                    <a:p>
                      <a:pPr algn="l" fontAlgn="b"/>
                      <a:r>
                        <a:rPr lang="en-US" sz="1200" b="0" i="1" u="none" strike="noStrike">
                          <a:latin typeface="Arial"/>
                        </a:rPr>
                        <a:t>Reverse Hyperextensions</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3863" marR="3863" marT="38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4021"/>
        </p:xfrm>
        <a:graphic>
          <a:graphicData uri="http://schemas.openxmlformats.org/drawingml/2006/table">
            <a:tbl>
              <a:tblPr/>
              <a:tblGrid>
                <a:gridCol w="3066782"/>
                <a:gridCol w="1291911"/>
                <a:gridCol w="953841"/>
                <a:gridCol w="772733"/>
                <a:gridCol w="772733"/>
              </a:tblGrid>
              <a:tr h="413924">
                <a:tc gridSpan="5">
                  <a:txBody>
                    <a:bodyPr/>
                    <a:lstStyle/>
                    <a:p>
                      <a:pPr algn="ctr" fontAlgn="b"/>
                      <a:r>
                        <a:rPr lang="en-US" sz="2400" b="1" i="0" u="none" strike="noStrike" dirty="0">
                          <a:latin typeface="CCSU" pitchFamily="2" charset="0"/>
                        </a:rPr>
                        <a:t>Blue Devil Women's Soccer</a:t>
                      </a:r>
                    </a:p>
                  </a:txBody>
                  <a:tcPr marL="3943" marR="3943" marT="39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6081">
                <a:tc gridSpan="5">
                  <a:txBody>
                    <a:bodyPr/>
                    <a:lstStyle/>
                    <a:p>
                      <a:pPr algn="ctr" fontAlgn="b"/>
                      <a:r>
                        <a:rPr lang="en-US" sz="1800" b="1" i="0" u="none" strike="noStrike" dirty="0">
                          <a:latin typeface="Arial"/>
                        </a:rPr>
                        <a:t>Week 6</a:t>
                      </a:r>
                    </a:p>
                  </a:txBody>
                  <a:tcPr marL="3943" marR="3943" marT="39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gridSpan="5">
                  <a:txBody>
                    <a:bodyPr/>
                    <a:lstStyle/>
                    <a:p>
                      <a:pPr algn="ctr" fontAlgn="b"/>
                      <a:r>
                        <a:rPr lang="en-US" sz="1200" b="1" i="0" u="none" strike="noStrike">
                          <a:solidFill>
                            <a:srgbClr val="FFFFFF"/>
                          </a:solidFill>
                          <a:latin typeface="Arial"/>
                        </a:rPr>
                        <a:t>Monday, June 25, 2012</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1" i="0" u="none" strike="noStrike">
                          <a:latin typeface="Arial"/>
                        </a:rPr>
                        <a:t>Power Pull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Box Jumps Forward</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Power Pull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Backsquat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4-Way Physioball Hamstring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Backwards Lunge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35% Backsquat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Physioball Hip Raise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dirty="0">
                          <a:latin typeface="Arial"/>
                        </a:rPr>
                        <a:t>Hyperextensions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Tuesday, June 26,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1" i="0" u="none" strike="noStrike">
                          <a:latin typeface="Arial"/>
                        </a:rPr>
                        <a:t>Push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Box Jumps Forward</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Push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Incline Bench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Pull-ups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Shoulder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Bentover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80% Seated Row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Super Circuit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Thursday, June 28,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0" i="1" u="none" strike="noStrike">
                          <a:latin typeface="Arial"/>
                        </a:rPr>
                        <a:t>Jump Shrug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Lateral 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Jump Shrug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Backsquat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RDL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Jump Shrug Weight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Lateral Lunge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35% Backsquat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Single Leg DB RDL (80% Clean)</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Reverse Hyperextensions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Friday, June 29,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0" i="1" u="none" strike="noStrike">
                          <a:latin typeface="Arial"/>
                        </a:rPr>
                        <a:t>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Lateral 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Bench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Lat Pulldown</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Upright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Seated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Push-ups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4021"/>
        </p:xfrm>
        <a:graphic>
          <a:graphicData uri="http://schemas.openxmlformats.org/drawingml/2006/table">
            <a:tbl>
              <a:tblPr/>
              <a:tblGrid>
                <a:gridCol w="3066782"/>
                <a:gridCol w="1291911"/>
                <a:gridCol w="953841"/>
                <a:gridCol w="772733"/>
                <a:gridCol w="772733"/>
              </a:tblGrid>
              <a:tr h="413924">
                <a:tc gridSpan="5">
                  <a:txBody>
                    <a:bodyPr/>
                    <a:lstStyle/>
                    <a:p>
                      <a:pPr algn="ctr" fontAlgn="b"/>
                      <a:r>
                        <a:rPr lang="en-US" sz="2400" b="1" i="0" u="none" strike="noStrike" dirty="0">
                          <a:latin typeface="CCSU" pitchFamily="2" charset="0"/>
                        </a:rPr>
                        <a:t>Blue Devil Women's Soccer</a:t>
                      </a:r>
                    </a:p>
                  </a:txBody>
                  <a:tcPr marL="3943" marR="3943" marT="39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6081">
                <a:tc gridSpan="5">
                  <a:txBody>
                    <a:bodyPr/>
                    <a:lstStyle/>
                    <a:p>
                      <a:pPr algn="ctr" fontAlgn="b"/>
                      <a:r>
                        <a:rPr lang="en-US" sz="1800" b="1" i="0" u="none" strike="noStrike" dirty="0">
                          <a:latin typeface="Arial"/>
                        </a:rPr>
                        <a:t>Week 7</a:t>
                      </a:r>
                    </a:p>
                  </a:txBody>
                  <a:tcPr marL="3943" marR="3943" marT="39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gridSpan="5">
                  <a:txBody>
                    <a:bodyPr/>
                    <a:lstStyle/>
                    <a:p>
                      <a:pPr algn="ctr" fontAlgn="b"/>
                      <a:r>
                        <a:rPr lang="en-US" sz="1200" b="1" i="0" u="none" strike="noStrike">
                          <a:solidFill>
                            <a:srgbClr val="FFFFFF"/>
                          </a:solidFill>
                          <a:latin typeface="Arial"/>
                        </a:rPr>
                        <a:t>Monday, July 2, 2012</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1" i="0" u="none" strike="noStrike">
                          <a:latin typeface="Arial"/>
                        </a:rPr>
                        <a:t>Push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Single Leg Box Jumps (Forward)</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Push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3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dirty="0">
                          <a:latin typeface="Arial"/>
                        </a:rPr>
                        <a:t>DB Bench Press (80% Bench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Lat Pulldown</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6-85%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3-Way Shoulder</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Inverted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Super Circuit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Tuesday, July 3,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1" i="0" u="none" strike="noStrike">
                          <a:latin typeface="Arial"/>
                        </a:rPr>
                        <a:t>Power Pull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Single Leg Box Jumps (Forward)</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Power Pull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3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Backsquat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RDL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Bulgarian Split Squat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37.5% Backsquat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4-Way Med-Ball Hamstring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Hyperextensions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Thursday, July 5,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0" i="1" u="none" strike="noStrike">
                          <a:latin typeface="Arial"/>
                        </a:rPr>
                        <a:t>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Single Leg Lateral 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DB Incline Bench Press (80% Incline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Pull-ups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DB Shoulder Press (80% Shoulder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3-87.5%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Bentover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80% Seated Row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3-87.5%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Push-ups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Friday, July 6,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0" i="1" u="none" strike="noStrike">
                          <a:latin typeface="Arial"/>
                        </a:rPr>
                        <a:t>Jump Shrug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Single Leg Lateral 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Jump Shrug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Backsquat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Med-Ball Hip Raise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Step-ups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37.5% Backsquat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4-Way Physioball Hamstring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Reverse Hyperextensions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
          <a:ext cx="6858000" cy="9144003"/>
        </p:xfrm>
        <a:graphic>
          <a:graphicData uri="http://schemas.openxmlformats.org/drawingml/2006/table">
            <a:tbl>
              <a:tblPr/>
              <a:tblGrid>
                <a:gridCol w="3066782"/>
                <a:gridCol w="1291912"/>
                <a:gridCol w="953840"/>
                <a:gridCol w="772733"/>
                <a:gridCol w="772733"/>
              </a:tblGrid>
              <a:tr h="596646">
                <a:tc gridSpan="5">
                  <a:txBody>
                    <a:bodyPr/>
                    <a:lstStyle/>
                    <a:p>
                      <a:pPr algn="ctr" fontAlgn="b"/>
                      <a:r>
                        <a:rPr lang="en-US" sz="2400" b="1" i="0" u="none" strike="noStrike" dirty="0">
                          <a:latin typeface="CCSU" pitchFamily="2" charset="0"/>
                        </a:rPr>
                        <a:t>Blue Devil Women's Soccer</a:t>
                      </a:r>
                    </a:p>
                  </a:txBody>
                  <a:tcPr marL="5697" marR="5697" marT="56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9129">
                <a:tc gridSpan="5">
                  <a:txBody>
                    <a:bodyPr/>
                    <a:lstStyle/>
                    <a:p>
                      <a:pPr algn="ctr" fontAlgn="b"/>
                      <a:r>
                        <a:rPr lang="en-US" sz="1800" b="1" i="0" u="none" strike="noStrike" dirty="0">
                          <a:latin typeface="Arial"/>
                        </a:rPr>
                        <a:t>Week 8: Recovery Week (No Extra Reps!)</a:t>
                      </a:r>
                    </a:p>
                  </a:txBody>
                  <a:tcPr marL="5697" marR="5697" marT="56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gridSpan="5">
                  <a:txBody>
                    <a:bodyPr/>
                    <a:lstStyle/>
                    <a:p>
                      <a:pPr algn="ctr" fontAlgn="b"/>
                      <a:r>
                        <a:rPr lang="en-US" sz="1200" b="1" i="0" u="none" strike="noStrike">
                          <a:solidFill>
                            <a:srgbClr val="FFFFFF"/>
                          </a:solidFill>
                          <a:latin typeface="Arial"/>
                        </a:rPr>
                        <a:t>Monday, July 9, 2012</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90651">
                <a:tc>
                  <a:txBody>
                    <a:bodyPr/>
                    <a:lstStyle/>
                    <a:p>
                      <a:pPr algn="l" fontAlgn="b"/>
                      <a:r>
                        <a:rPr lang="en-US" sz="1200" b="0" i="1" u="none" strike="noStrike">
                          <a:latin typeface="Arial"/>
                        </a:rPr>
                        <a:t>Power Pull</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Backsquat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Single Leg DB RDL (80% Clean)</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Forward Lunge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30% Backsquat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Med-Ball Hip Raise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Hyperextensions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r>
              <a:tr h="290651">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r>
              <a:tr h="290651">
                <a:tc gridSpan="5">
                  <a:txBody>
                    <a:bodyPr/>
                    <a:lstStyle/>
                    <a:p>
                      <a:pPr algn="ctr" fontAlgn="b"/>
                      <a:r>
                        <a:rPr lang="en-US" sz="1200" b="1" i="0" u="none" strike="noStrike">
                          <a:solidFill>
                            <a:srgbClr val="FFFFFF"/>
                          </a:solidFill>
                          <a:latin typeface="Arial"/>
                        </a:rPr>
                        <a:t>Wednesday, July 11, 2012</a:t>
                      </a:r>
                    </a:p>
                  </a:txBody>
                  <a:tcPr marL="5697" marR="5697" marT="569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90651">
                <a:tc>
                  <a:txBody>
                    <a:bodyPr/>
                    <a:lstStyle/>
                    <a:p>
                      <a:pPr algn="l" fontAlgn="b"/>
                      <a:r>
                        <a:rPr lang="en-US" sz="1200" b="0" i="1" u="none" strike="noStrike">
                          <a:latin typeface="Arial"/>
                        </a:rPr>
                        <a:t>Push Press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3-60%</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Incline Bench Press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Pull-ups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Upright Row</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3-77.5%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Seated Row</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3-77.5%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Super Circuit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r>
              <a:tr h="290651">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r>
              <a:tr h="290651">
                <a:tc gridSpan="5">
                  <a:txBody>
                    <a:bodyPr/>
                    <a:lstStyle/>
                    <a:p>
                      <a:pPr algn="ctr" fontAlgn="b"/>
                      <a:r>
                        <a:rPr lang="en-US" sz="1200" b="1" i="0" u="none" strike="noStrike">
                          <a:solidFill>
                            <a:srgbClr val="FFFFFF"/>
                          </a:solidFill>
                          <a:latin typeface="Arial"/>
                        </a:rPr>
                        <a:t>Friday, July 13, 2012</a:t>
                      </a:r>
                    </a:p>
                  </a:txBody>
                  <a:tcPr marL="5697" marR="5697" marT="569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90651">
                <a:tc>
                  <a:txBody>
                    <a:bodyPr/>
                    <a:lstStyle/>
                    <a:p>
                      <a:pPr algn="l" fontAlgn="b"/>
                      <a:r>
                        <a:rPr lang="en-US" sz="1200" b="0" i="1" u="none" strike="noStrike">
                          <a:latin typeface="Arial"/>
                        </a:rPr>
                        <a:t>Box Jumps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Backsquat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Bench Press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3-65%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RDL</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Jump Shrug Weight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Lat Pulldown</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3-77.5%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Backwards Lunge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30% Backsquat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4021"/>
        </p:xfrm>
        <a:graphic>
          <a:graphicData uri="http://schemas.openxmlformats.org/drawingml/2006/table">
            <a:tbl>
              <a:tblPr/>
              <a:tblGrid>
                <a:gridCol w="3066782"/>
                <a:gridCol w="1291911"/>
                <a:gridCol w="953841"/>
                <a:gridCol w="772733"/>
                <a:gridCol w="772733"/>
              </a:tblGrid>
              <a:tr h="413924">
                <a:tc gridSpan="5">
                  <a:txBody>
                    <a:bodyPr/>
                    <a:lstStyle/>
                    <a:p>
                      <a:pPr algn="ctr" fontAlgn="b"/>
                      <a:r>
                        <a:rPr lang="en-US" sz="2400" b="1" i="0" u="none" strike="noStrike" dirty="0">
                          <a:latin typeface="CCSU" pitchFamily="2" charset="0"/>
                        </a:rPr>
                        <a:t>Blue Devil Women's Soccer</a:t>
                      </a:r>
                    </a:p>
                  </a:txBody>
                  <a:tcPr marL="3943" marR="3943" marT="39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6081">
                <a:tc gridSpan="5">
                  <a:txBody>
                    <a:bodyPr/>
                    <a:lstStyle/>
                    <a:p>
                      <a:pPr algn="ctr" fontAlgn="b"/>
                      <a:r>
                        <a:rPr lang="en-US" sz="1800" b="1" i="0" u="none" strike="noStrike" dirty="0">
                          <a:latin typeface="Arial"/>
                        </a:rPr>
                        <a:t>Week 9</a:t>
                      </a:r>
                    </a:p>
                  </a:txBody>
                  <a:tcPr marL="3943" marR="3943" marT="39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gridSpan="5">
                  <a:txBody>
                    <a:bodyPr/>
                    <a:lstStyle/>
                    <a:p>
                      <a:pPr algn="ctr" fontAlgn="b"/>
                      <a:r>
                        <a:rPr lang="en-US" sz="1200" b="1" i="0" u="none" strike="noStrike">
                          <a:solidFill>
                            <a:srgbClr val="FFFFFF"/>
                          </a:solidFill>
                          <a:latin typeface="Arial"/>
                        </a:rPr>
                        <a:t>Monday, July 16, 2012</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1" i="0" u="none" strike="noStrike">
                          <a:latin typeface="Arial"/>
                        </a:rPr>
                        <a:t>Push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Depth Drop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Push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Bench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Lat Pulldown</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3-Way Shoulder</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Bentover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80% Seated Row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Super Circuit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Tuesday, July 17,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1" i="0" u="none" strike="noStrike">
                          <a:latin typeface="Arial"/>
                        </a:rPr>
                        <a:t>Power Pull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Depth Drop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Power Pull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Backsquat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RDL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Lateral Lunge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35% Backsquat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4-Way Physioball Hamstring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Hyperextensions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Thursday, July 19,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0" i="1" u="none" strike="noStrike">
                          <a:latin typeface="Arial"/>
                        </a:rPr>
                        <a:t>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Squat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Incline Bench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Pull-ups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Shoulder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Inverted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Push-ups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Friday, July 20,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0" i="1" u="none" strike="noStrike">
                          <a:latin typeface="Arial"/>
                        </a:rPr>
                        <a:t>Jump Shrug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Squat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Jump Shrug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Backsquat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Single Leg DB RDL (80% Clean)</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Bulgarian Split Squat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35% Backsquat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Med-Ball Hip Raise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Reverse Hyperextensions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4021"/>
        </p:xfrm>
        <a:graphic>
          <a:graphicData uri="http://schemas.openxmlformats.org/drawingml/2006/table">
            <a:tbl>
              <a:tblPr/>
              <a:tblGrid>
                <a:gridCol w="3066782"/>
                <a:gridCol w="1291911"/>
                <a:gridCol w="953841"/>
                <a:gridCol w="772733"/>
                <a:gridCol w="772733"/>
              </a:tblGrid>
              <a:tr h="413924">
                <a:tc gridSpan="5">
                  <a:txBody>
                    <a:bodyPr/>
                    <a:lstStyle/>
                    <a:p>
                      <a:pPr algn="ctr" fontAlgn="b"/>
                      <a:r>
                        <a:rPr lang="en-US" sz="2400" b="1" i="0" u="none" strike="noStrike" dirty="0">
                          <a:latin typeface="CCSU" pitchFamily="2" charset="0"/>
                        </a:rPr>
                        <a:t>Blue Devil Women's Soccer</a:t>
                      </a:r>
                    </a:p>
                  </a:txBody>
                  <a:tcPr marL="3943" marR="3943" marT="39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6081">
                <a:tc gridSpan="5">
                  <a:txBody>
                    <a:bodyPr/>
                    <a:lstStyle/>
                    <a:p>
                      <a:pPr algn="ctr" fontAlgn="b"/>
                      <a:r>
                        <a:rPr lang="en-US" sz="1800" b="1" i="0" u="none" strike="noStrike" dirty="0">
                          <a:latin typeface="Arial"/>
                        </a:rPr>
                        <a:t>Week 10</a:t>
                      </a:r>
                    </a:p>
                  </a:txBody>
                  <a:tcPr marL="3943" marR="3943" marT="39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gridSpan="5">
                  <a:txBody>
                    <a:bodyPr/>
                    <a:lstStyle/>
                    <a:p>
                      <a:pPr algn="ctr" fontAlgn="b"/>
                      <a:r>
                        <a:rPr lang="en-US" sz="1200" b="1" i="0" u="none" strike="noStrike" dirty="0">
                          <a:solidFill>
                            <a:srgbClr val="FFFFFF"/>
                          </a:solidFill>
                          <a:latin typeface="Arial"/>
                        </a:rPr>
                        <a:t>Monday, July 23, 2012</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1" i="0" u="none" strike="noStrike">
                          <a:latin typeface="Arial"/>
                        </a:rPr>
                        <a:t>Power Pull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Lateral Skater Drives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Power Pull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Backsquat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4-Way Med-Ball Hamstring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Step-ups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37.5% Backsquat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Med-Ball Hip Raise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Hyperextensions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Tuesday, July 24,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1" i="0" u="none" strike="noStrike">
                          <a:latin typeface="Arial"/>
                        </a:rPr>
                        <a:t>Push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Lateral Skater Drives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Push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DB Incline Bench Press (80% Incline)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Pull-ups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Upright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6-85%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Seated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6-85%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Super Circuit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Thursday, July 26,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0" i="1" u="none" strike="noStrike">
                          <a:latin typeface="Arial"/>
                        </a:rPr>
                        <a:t>Jump Shrug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Split Squat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Jump Shrug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Backsquat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RDL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Jump Shrug Weight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Split Squat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37.5% Backsquat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Single Leg DB RDL (80% Clean)</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3-87.5%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Reverse Hyperextensions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Friday, July 27,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0" i="1" u="none" strike="noStrike">
                          <a:latin typeface="Arial"/>
                        </a:rPr>
                        <a:t>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Split Squat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DB Bench Press (80% Bench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Lat Pulldown</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3-Way Shoulder</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Inverted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Push-ups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0"/>
          <a:ext cx="6858000" cy="9144021"/>
        </p:xfrm>
        <a:graphic>
          <a:graphicData uri="http://schemas.openxmlformats.org/drawingml/2006/table">
            <a:tbl>
              <a:tblPr/>
              <a:tblGrid>
                <a:gridCol w="3066782"/>
                <a:gridCol w="1291911"/>
                <a:gridCol w="953841"/>
                <a:gridCol w="772733"/>
                <a:gridCol w="772733"/>
              </a:tblGrid>
              <a:tr h="413924">
                <a:tc gridSpan="5">
                  <a:txBody>
                    <a:bodyPr/>
                    <a:lstStyle/>
                    <a:p>
                      <a:pPr algn="ctr" fontAlgn="b"/>
                      <a:r>
                        <a:rPr lang="en-US" sz="2400" b="1" i="0" u="none" strike="noStrike" dirty="0">
                          <a:latin typeface="CCSU" pitchFamily="2" charset="0"/>
                        </a:rPr>
                        <a:t>Blue Devil Women's Soccer</a:t>
                      </a:r>
                    </a:p>
                  </a:txBody>
                  <a:tcPr marL="3943" marR="3943" marT="39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6081">
                <a:tc gridSpan="5">
                  <a:txBody>
                    <a:bodyPr/>
                    <a:lstStyle/>
                    <a:p>
                      <a:pPr algn="ctr" fontAlgn="b"/>
                      <a:r>
                        <a:rPr lang="en-US" sz="1800" b="1" i="0" u="none" strike="noStrike" dirty="0">
                          <a:latin typeface="Arial"/>
                        </a:rPr>
                        <a:t>Week 11</a:t>
                      </a:r>
                    </a:p>
                  </a:txBody>
                  <a:tcPr marL="3943" marR="3943" marT="39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gridSpan="5">
                  <a:txBody>
                    <a:bodyPr/>
                    <a:lstStyle/>
                    <a:p>
                      <a:pPr algn="ctr" fontAlgn="b"/>
                      <a:r>
                        <a:rPr lang="en-US" sz="1200" b="1" i="0" u="none" strike="noStrike">
                          <a:solidFill>
                            <a:srgbClr val="FFFFFF"/>
                          </a:solidFill>
                          <a:latin typeface="Arial"/>
                        </a:rPr>
                        <a:t>Monday, July 30, 2012</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1" i="0" u="none" strike="noStrike">
                          <a:latin typeface="Arial"/>
                        </a:rPr>
                        <a:t>Push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2-85%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2-95%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Double Leg Box Drill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Push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Bench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Lat Pulldown</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4-90%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Upright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Bentover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80% Seated Row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4-90%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Super Circuit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Tuesday, July 31,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1" i="0" u="none" strike="noStrike">
                          <a:latin typeface="Arial"/>
                        </a:rPr>
                        <a:t>Power Pull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2-85%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2-95%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Double Leg Box Drill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Superset with Power Pull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Backsquat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RDL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Forward Lunge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40% Backsquat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4-Way Physioball Hamstring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Hyperextensions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Thursday, August 2,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0" i="1" u="none" strike="noStrike">
                          <a:latin typeface="Arial"/>
                        </a:rPr>
                        <a:t>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Single Leg Box Drill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Box Jumps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Incline Bench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2-92.5%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Pull-ups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Shoulder Press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2-92.5%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Seated Row</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2-92.5%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Push-ups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3943" marR="3943" marT="3943" marB="0" anchor="b">
                    <a:lnL>
                      <a:noFill/>
                    </a:lnL>
                    <a:lnR>
                      <a:noFill/>
                    </a:lnR>
                    <a:lnT w="6350" cap="flat" cmpd="sng" algn="ctr">
                      <a:solidFill>
                        <a:srgbClr val="000000"/>
                      </a:solidFill>
                      <a:prstDash val="solid"/>
                      <a:round/>
                      <a:headEnd type="none" w="med" len="med"/>
                      <a:tailEnd type="none" w="med" len="med"/>
                    </a:lnT>
                    <a:lnB>
                      <a:noFill/>
                    </a:lnB>
                  </a:tcPr>
                </a:tc>
              </a:tr>
              <a:tr h="201048">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a:noFill/>
                    </a:lnL>
                    <a:lnR>
                      <a:noFill/>
                    </a:lnR>
                    <a:lnT>
                      <a:noFill/>
                    </a:lnT>
                    <a:lnB w="6350" cap="flat" cmpd="sng" algn="ctr">
                      <a:solidFill>
                        <a:srgbClr val="000000"/>
                      </a:solidFill>
                      <a:prstDash val="solid"/>
                      <a:round/>
                      <a:headEnd type="none" w="med" len="med"/>
                      <a:tailEnd type="none" w="med" len="med"/>
                    </a:lnB>
                  </a:tcPr>
                </a:tc>
              </a:tr>
              <a:tr h="201048">
                <a:tc gridSpan="5">
                  <a:txBody>
                    <a:bodyPr/>
                    <a:lstStyle/>
                    <a:p>
                      <a:pPr algn="ctr" fontAlgn="b"/>
                      <a:r>
                        <a:rPr lang="en-US" sz="1200" b="1" i="0" u="none" strike="noStrike">
                          <a:solidFill>
                            <a:srgbClr val="FFFFFF"/>
                          </a:solidFill>
                          <a:latin typeface="Arial"/>
                        </a:rPr>
                        <a:t>Friday, August 3, 2012</a:t>
                      </a:r>
                    </a:p>
                  </a:txBody>
                  <a:tcPr marL="3943" marR="3943" marT="39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048">
                <a:tc>
                  <a:txBody>
                    <a:bodyPr/>
                    <a:lstStyle/>
                    <a:p>
                      <a:pPr algn="ctr" fontAlgn="b"/>
                      <a:r>
                        <a:rPr lang="en-US" sz="1200" b="1" i="0" u="none" strike="noStrike">
                          <a:solidFill>
                            <a:srgbClr val="FFFFFF"/>
                          </a:solidFill>
                          <a:latin typeface="Arial"/>
                        </a:rPr>
                        <a:t>Exercise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1048">
                <a:tc>
                  <a:txBody>
                    <a:bodyPr/>
                    <a:lstStyle/>
                    <a:p>
                      <a:pPr algn="l" fontAlgn="b"/>
                      <a:r>
                        <a:rPr lang="en-US" sz="1200" b="0" i="1" u="none" strike="noStrike">
                          <a:latin typeface="Arial"/>
                        </a:rPr>
                        <a:t>Jump Shrug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2-65%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Single Leg Box Drill</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Superset with Jump Shrug</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Backsquat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2-80%</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2-92.5%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Single Leg DB RDL (80% Clean)</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4-92.5%</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Backwards Lunge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40% Backsquat Max</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2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Med-Ball Hip Raise</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048">
                <a:tc>
                  <a:txBody>
                    <a:bodyPr/>
                    <a:lstStyle/>
                    <a:p>
                      <a:pPr algn="l" fontAlgn="b"/>
                      <a:r>
                        <a:rPr lang="en-US" sz="1200" b="0" i="1" u="none" strike="noStrike">
                          <a:latin typeface="Arial"/>
                        </a:rPr>
                        <a:t>Reverse Hyperextensions</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3943" marR="3943" marT="39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
          <a:ext cx="6858000" cy="9144003"/>
        </p:xfrm>
        <a:graphic>
          <a:graphicData uri="http://schemas.openxmlformats.org/drawingml/2006/table">
            <a:tbl>
              <a:tblPr/>
              <a:tblGrid>
                <a:gridCol w="3066782"/>
                <a:gridCol w="1291912"/>
                <a:gridCol w="953840"/>
                <a:gridCol w="772733"/>
                <a:gridCol w="772733"/>
              </a:tblGrid>
              <a:tr h="596646">
                <a:tc gridSpan="5">
                  <a:txBody>
                    <a:bodyPr/>
                    <a:lstStyle/>
                    <a:p>
                      <a:pPr algn="ctr" fontAlgn="b"/>
                      <a:r>
                        <a:rPr lang="en-US" sz="2400" b="1" i="0" u="none" strike="noStrike" dirty="0">
                          <a:latin typeface="CCSU" pitchFamily="2" charset="0"/>
                        </a:rPr>
                        <a:t>Blue Devil Women's Soccer</a:t>
                      </a:r>
                    </a:p>
                  </a:txBody>
                  <a:tcPr marL="5697" marR="5697" marT="56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9129">
                <a:tc gridSpan="5">
                  <a:txBody>
                    <a:bodyPr/>
                    <a:lstStyle/>
                    <a:p>
                      <a:pPr algn="ctr" fontAlgn="b"/>
                      <a:r>
                        <a:rPr lang="en-US" sz="1800" b="1" i="0" u="none" strike="noStrike" dirty="0">
                          <a:latin typeface="Arial"/>
                        </a:rPr>
                        <a:t>Week 12: Recovery Week (No Extra Reps!)</a:t>
                      </a:r>
                    </a:p>
                  </a:txBody>
                  <a:tcPr marL="5697" marR="5697" marT="56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gridSpan="5">
                  <a:txBody>
                    <a:bodyPr/>
                    <a:lstStyle/>
                    <a:p>
                      <a:pPr algn="ctr" fontAlgn="b"/>
                      <a:r>
                        <a:rPr lang="en-US" sz="1200" b="1" i="0" u="none" strike="noStrike">
                          <a:solidFill>
                            <a:srgbClr val="FFFFFF"/>
                          </a:solidFill>
                          <a:latin typeface="Arial"/>
                        </a:rPr>
                        <a:t>Monday, August 6, 2012</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90651">
                <a:tc>
                  <a:txBody>
                    <a:bodyPr/>
                    <a:lstStyle/>
                    <a:p>
                      <a:pPr algn="l" fontAlgn="b"/>
                      <a:r>
                        <a:rPr lang="en-US" sz="1200" b="0" i="1" u="none" strike="noStrike">
                          <a:latin typeface="Arial"/>
                        </a:rPr>
                        <a:t>Power Pull</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2-65%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Backsquat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4-Way Med-Ball Hamstring</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Lateral Lunge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30% Backsquat Max</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2 Each</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Med-Ball Hip Raise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Hyperextensions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r>
              <a:tr h="290651">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r>
              <a:tr h="290651">
                <a:tc gridSpan="5">
                  <a:txBody>
                    <a:bodyPr/>
                    <a:lstStyle/>
                    <a:p>
                      <a:pPr algn="ctr" fontAlgn="b"/>
                      <a:r>
                        <a:rPr lang="en-US" sz="1200" b="1" i="0" u="none" strike="noStrike">
                          <a:solidFill>
                            <a:srgbClr val="FFFFFF"/>
                          </a:solidFill>
                          <a:latin typeface="Arial"/>
                        </a:rPr>
                        <a:t>Wednesday, August 8, 2012</a:t>
                      </a:r>
                    </a:p>
                  </a:txBody>
                  <a:tcPr marL="5697" marR="5697" marT="569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90651">
                <a:tc>
                  <a:txBody>
                    <a:bodyPr/>
                    <a:lstStyle/>
                    <a:p>
                      <a:pPr algn="l" fontAlgn="b"/>
                      <a:r>
                        <a:rPr lang="en-US" sz="1200" b="0" i="1" u="none" strike="noStrike">
                          <a:latin typeface="Arial"/>
                        </a:rPr>
                        <a:t>Push Press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2-65%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Incline Bench Press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Pull-ups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Shoulder Press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2-82.5%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Seated Row</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2-82.5%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Super Circuit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1" u="none" strike="noStrike">
                          <a:latin typeface="Arial"/>
                        </a:rPr>
                        <a:t> </a:t>
                      </a:r>
                    </a:p>
                  </a:txBody>
                  <a:tcPr marL="5697" marR="5697" marT="5697" marB="0" anchor="b">
                    <a:lnL>
                      <a:noFill/>
                    </a:lnL>
                    <a:lnR>
                      <a:noFill/>
                    </a:lnR>
                    <a:lnT w="6350" cap="flat" cmpd="sng" algn="ctr">
                      <a:solidFill>
                        <a:srgbClr val="000000"/>
                      </a:solidFill>
                      <a:prstDash val="solid"/>
                      <a:round/>
                      <a:headEnd type="none" w="med" len="med"/>
                      <a:tailEnd type="none" w="med" len="med"/>
                    </a:lnT>
                    <a:lnB>
                      <a:noFill/>
                    </a:lnB>
                  </a:tcPr>
                </a:tc>
              </a:tr>
              <a:tr h="290651">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a:noFill/>
                    </a:lnL>
                    <a:lnR>
                      <a:noFill/>
                    </a:lnR>
                    <a:lnT>
                      <a:noFill/>
                    </a:lnT>
                    <a:lnB w="6350" cap="flat" cmpd="sng" algn="ctr">
                      <a:solidFill>
                        <a:srgbClr val="000000"/>
                      </a:solidFill>
                      <a:prstDash val="solid"/>
                      <a:round/>
                      <a:headEnd type="none" w="med" len="med"/>
                      <a:tailEnd type="none" w="med" len="med"/>
                    </a:lnB>
                  </a:tcPr>
                </a:tc>
              </a:tr>
              <a:tr h="290651">
                <a:tc gridSpan="5">
                  <a:txBody>
                    <a:bodyPr/>
                    <a:lstStyle/>
                    <a:p>
                      <a:pPr algn="ctr" fontAlgn="b"/>
                      <a:r>
                        <a:rPr lang="en-US" sz="1200" b="1" i="0" u="none" strike="noStrike">
                          <a:solidFill>
                            <a:srgbClr val="FFFFFF"/>
                          </a:solidFill>
                          <a:latin typeface="Arial"/>
                        </a:rPr>
                        <a:t>Friday, August 10, 2012</a:t>
                      </a:r>
                    </a:p>
                  </a:txBody>
                  <a:tcPr marL="5697" marR="5697" marT="569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0651">
                <a:tc>
                  <a:txBody>
                    <a:bodyPr/>
                    <a:lstStyle/>
                    <a:p>
                      <a:pPr algn="ctr" fontAlgn="b"/>
                      <a:r>
                        <a:rPr lang="en-US" sz="1200" b="1" i="0" u="none" strike="noStrike">
                          <a:solidFill>
                            <a:srgbClr val="FFFFFF"/>
                          </a:solidFill>
                          <a:latin typeface="Arial"/>
                        </a:rPr>
                        <a:t>Exercise</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90651">
                <a:tc>
                  <a:txBody>
                    <a:bodyPr/>
                    <a:lstStyle/>
                    <a:p>
                      <a:pPr algn="l" fontAlgn="b"/>
                      <a:r>
                        <a:rPr lang="en-US" sz="1200" b="0" i="1" u="none" strike="noStrike">
                          <a:latin typeface="Arial"/>
                        </a:rPr>
                        <a:t>Box Jumps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Backsquat</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Bench Press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2-65%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RDL</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Lat Pulldown</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2-82.5%</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651">
                <a:tc>
                  <a:txBody>
                    <a:bodyPr/>
                    <a:lstStyle/>
                    <a:p>
                      <a:pPr algn="l" fontAlgn="b"/>
                      <a:r>
                        <a:rPr lang="en-US" sz="1200" b="0" i="1" u="none" strike="noStrike">
                          <a:latin typeface="Arial"/>
                        </a:rPr>
                        <a:t>Reverse Hyperextensions</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5697" marR="5697" marT="56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Max Sheet</a:t>
            </a:r>
            <a:endParaRPr lang="en-US" dirty="0">
              <a:latin typeface="CCSU" pitchFamily="2" charset="0"/>
            </a:endParaRPr>
          </a:p>
        </p:txBody>
      </p:sp>
      <p:pic>
        <p:nvPicPr>
          <p:cNvPr id="4" name="Picture 3" descr="Small Strength Logo.JPG"/>
          <p:cNvPicPr>
            <a:picLocks noChangeAspect="1"/>
          </p:cNvPicPr>
          <p:nvPr/>
        </p:nvPicPr>
        <p:blipFill>
          <a:blip r:embed="rId2" cstate="print"/>
          <a:stretch>
            <a:fillRect/>
          </a:stretch>
        </p:blipFill>
        <p:spPr>
          <a:xfrm>
            <a:off x="1741170" y="2667000"/>
            <a:ext cx="3375660" cy="33528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214754" y="2514595"/>
          <a:ext cx="4428493" cy="3582352"/>
        </p:xfrm>
        <a:graphic>
          <a:graphicData uri="http://schemas.openxmlformats.org/drawingml/2006/table">
            <a:tbl>
              <a:tblPr/>
              <a:tblGrid>
                <a:gridCol w="544461"/>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gridCol w="121376"/>
              </a:tblGrid>
              <a:tr h="218498">
                <a:tc gridSpan="33">
                  <a:txBody>
                    <a:bodyPr/>
                    <a:lstStyle/>
                    <a:p>
                      <a:pPr algn="ctr" fontAlgn="ctr"/>
                      <a:r>
                        <a:rPr lang="en-US" sz="1200" b="0" i="0" u="none" strike="noStrike" dirty="0">
                          <a:solidFill>
                            <a:srgbClr val="000000"/>
                          </a:solidFill>
                          <a:latin typeface="CCSU"/>
                        </a:rPr>
                        <a:t>Blue Devil Women's Soccer Max Sheet</a:t>
                      </a:r>
                    </a:p>
                  </a:txBody>
                  <a:tcPr marL="3142" marR="3142" marT="3142"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4889">
                <a:tc>
                  <a:txBody>
                    <a:bodyPr/>
                    <a:lstStyle/>
                    <a:p>
                      <a:pPr algn="l" fontAlgn="b"/>
                      <a:r>
                        <a:rPr lang="en-US" sz="400" b="0" i="0" u="none" strike="noStrike">
                          <a:solidFill>
                            <a:srgbClr val="000000"/>
                          </a:solidFill>
                          <a:latin typeface="Arial Narrow"/>
                        </a:rPr>
                        <a:t> </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4">
                  <a:txBody>
                    <a:bodyPr/>
                    <a:lstStyle/>
                    <a:p>
                      <a:pPr algn="ctr" fontAlgn="b"/>
                      <a:r>
                        <a:rPr lang="en-US" sz="300" b="1" i="0" u="none" strike="noStrike">
                          <a:solidFill>
                            <a:srgbClr val="000000"/>
                          </a:solidFill>
                          <a:latin typeface="Arial Rounded MT Bold"/>
                        </a:rPr>
                        <a:t>JUMP SHRUG</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300" b="1" i="0" u="none" strike="noStrike">
                          <a:solidFill>
                            <a:srgbClr val="000000"/>
                          </a:solidFill>
                          <a:latin typeface="Arial Rounded MT Bold"/>
                        </a:rPr>
                        <a:t>BACK SQUAT</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300" b="1" i="0" u="none" strike="noStrike">
                          <a:solidFill>
                            <a:srgbClr val="000000"/>
                          </a:solidFill>
                          <a:latin typeface="Arial Rounded MT Bold"/>
                        </a:rPr>
                        <a:t>FRONT SQUAT</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300" b="1" i="0" u="none" strike="noStrike">
                          <a:solidFill>
                            <a:srgbClr val="000000"/>
                          </a:solidFill>
                          <a:latin typeface="Arial Rounded MT Bold"/>
                        </a:rPr>
                        <a:t>PUSH PRESS</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300" b="1" i="0" u="none" strike="noStrike">
                          <a:solidFill>
                            <a:srgbClr val="000000"/>
                          </a:solidFill>
                          <a:latin typeface="Arial Rounded MT Bold"/>
                        </a:rPr>
                        <a:t>BENCH           </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300" b="1" i="0" u="none" strike="noStrike">
                          <a:solidFill>
                            <a:srgbClr val="000000"/>
                          </a:solidFill>
                          <a:latin typeface="Arial Rounded MT Bold"/>
                        </a:rPr>
                        <a:t>DEADLIFT</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300" b="1" i="0" u="none" strike="noStrike">
                          <a:solidFill>
                            <a:srgbClr val="000000"/>
                          </a:solidFill>
                          <a:latin typeface="Arial Rounded MT Bold"/>
                        </a:rPr>
                        <a:t>SNATCH</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300" b="1" i="0" u="none" strike="noStrike">
                          <a:solidFill>
                            <a:srgbClr val="000000"/>
                          </a:solidFill>
                          <a:latin typeface="Arial Rounded MT Bold"/>
                        </a:rPr>
                        <a:t>INCLINE PRESS</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84889">
                <a:tc>
                  <a:txBody>
                    <a:bodyPr/>
                    <a:lstStyle/>
                    <a:p>
                      <a:pPr algn="ctr" fontAlgn="b"/>
                      <a:r>
                        <a:rPr lang="en-US" sz="300" b="0" i="0" u="none" strike="noStrike">
                          <a:solidFill>
                            <a:srgbClr val="000000"/>
                          </a:solidFill>
                          <a:latin typeface="Arial Rounded MT Bold"/>
                        </a:rPr>
                        <a:t>MAX CHART</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MAX</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WS</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MAX</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WS</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MAX</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WS</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MAX</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WS</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MAX</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WS</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MAX</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WS</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MAX</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WS</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MAX</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WU</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WS</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889">
                <a:tc>
                  <a:txBody>
                    <a:bodyPr/>
                    <a:lstStyle/>
                    <a:p>
                      <a:pPr algn="ctr" fontAlgn="b"/>
                      <a:r>
                        <a:rPr lang="en-US" sz="300" b="0" i="0" u="none" strike="noStrike">
                          <a:solidFill>
                            <a:srgbClr val="000000"/>
                          </a:solidFill>
                          <a:latin typeface="Arial Rounded MT Bold"/>
                        </a:rPr>
                        <a:t>NAME</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 </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 </a:t>
                      </a:r>
                    </a:p>
                  </a:txBody>
                  <a:tcPr marL="3142" marR="3142" marT="31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40.0%</a:t>
                      </a:r>
                    </a:p>
                  </a:txBody>
                  <a:tcPr marL="3142" marR="3142" marT="314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50.0%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60.0%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 </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 </a:t>
                      </a:r>
                    </a:p>
                  </a:txBody>
                  <a:tcPr marL="3142" marR="3142" marT="31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0.0%</a:t>
                      </a:r>
                    </a:p>
                  </a:txBody>
                  <a:tcPr marL="3142" marR="3142" marT="314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 </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 </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60.0%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80.0%</a:t>
                      </a:r>
                    </a:p>
                  </a:txBody>
                  <a:tcPr marL="3142" marR="3142" marT="314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1" i="0" u="none" strike="noStrike">
                          <a:solidFill>
                            <a:srgbClr val="000000"/>
                          </a:solidFill>
                          <a:latin typeface="Arial Narrow"/>
                        </a:rPr>
                        <a:t> </a:t>
                      </a:r>
                    </a:p>
                  </a:txBody>
                  <a:tcPr marL="3142" marR="3142" marT="31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0.0%</a:t>
                      </a:r>
                    </a:p>
                  </a:txBody>
                  <a:tcPr marL="3142" marR="3142" marT="314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300" b="1" i="0" u="none" strike="noStrike">
                          <a:solidFill>
                            <a:srgbClr val="000000"/>
                          </a:solidFill>
                          <a:latin typeface="Arial Narrow"/>
                        </a:rPr>
                        <a:t> </a:t>
                      </a:r>
                    </a:p>
                  </a:txBody>
                  <a:tcPr marL="3142" marR="3142" marT="31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0.0%</a:t>
                      </a:r>
                    </a:p>
                  </a:txBody>
                  <a:tcPr marL="3142" marR="3142" marT="31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300" b="1" i="0" u="none" strike="noStrike">
                          <a:solidFill>
                            <a:srgbClr val="000000"/>
                          </a:solidFill>
                          <a:latin typeface="Arial"/>
                        </a:rPr>
                        <a:t>0.0%</a:t>
                      </a:r>
                    </a:p>
                  </a:txBody>
                  <a:tcPr marL="3142" marR="3142" marT="314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Ashley, B</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110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126</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55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130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68</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398">
                <a:tc>
                  <a:txBody>
                    <a:bodyPr/>
                    <a:lstStyle/>
                    <a:p>
                      <a:pPr algn="l" fontAlgn="b"/>
                      <a:r>
                        <a:rPr lang="en-US" sz="400" b="1" i="0" u="none" strike="noStrike">
                          <a:solidFill>
                            <a:srgbClr val="000000"/>
                          </a:solidFill>
                          <a:latin typeface="Arial Narrow"/>
                        </a:rPr>
                        <a:t>Christina, B</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55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73.5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50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115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56</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Cara, C</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101.5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62</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120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Rachel, C</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101.5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62</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120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Julie, L</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110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55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77</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50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115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Nikola, D</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57</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dirty="0">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72</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Erin, E</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150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57</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125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72</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Annie, F</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101.5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57</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115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Alex, D</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101.5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135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110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Leanne, H</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165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115.5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120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Allison, K</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101.5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120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72</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Nikki, K</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119</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120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Danica, F</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135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55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94.5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50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120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64</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51">
                <a:tc>
                  <a:txBody>
                    <a:bodyPr/>
                    <a:lstStyle/>
                    <a:p>
                      <a:pPr algn="l" fontAlgn="b"/>
                      <a:r>
                        <a:rPr lang="en-US" sz="400" b="1" i="0" u="none" strike="noStrike">
                          <a:solidFill>
                            <a:srgbClr val="000000"/>
                          </a:solidFill>
                          <a:latin typeface="Arial Narrow"/>
                        </a:rPr>
                        <a:t>Jewel, R</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275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110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140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165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192.5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50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120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7634">
                <a:tc>
                  <a:txBody>
                    <a:bodyPr/>
                    <a:lstStyle/>
                    <a:p>
                      <a:pPr algn="l" fontAlgn="b"/>
                      <a:r>
                        <a:rPr lang="en-US" sz="400" b="1" i="0" u="none" strike="noStrike">
                          <a:solidFill>
                            <a:srgbClr val="000000"/>
                          </a:solidFill>
                          <a:latin typeface="Arial Narrow"/>
                        </a:rPr>
                        <a:t>Kerrian, W</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a:rPr>
                        <a:t>135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94.5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50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125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398">
                <a:tc>
                  <a:txBody>
                    <a:bodyPr/>
                    <a:lstStyle/>
                    <a:p>
                      <a:pPr algn="l" fontAlgn="b"/>
                      <a:r>
                        <a:rPr lang="en-US" sz="400" b="1" i="0" u="none" strike="noStrike">
                          <a:solidFill>
                            <a:srgbClr val="000000"/>
                          </a:solidFill>
                          <a:latin typeface="Arial Narrow"/>
                        </a:rPr>
                        <a:t>Lauren, V</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105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160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112</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50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1"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130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78.75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72</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398">
                <a:tc>
                  <a:txBody>
                    <a:bodyPr/>
                    <a:lstStyle/>
                    <a:p>
                      <a:pPr algn="l" fontAlgn="b"/>
                      <a:r>
                        <a:rPr lang="en-US" sz="400" b="1" i="0" u="none" strike="noStrike">
                          <a:solidFill>
                            <a:srgbClr val="000000"/>
                          </a:solidFill>
                          <a:latin typeface="Arial Narrow"/>
                        </a:rPr>
                        <a:t>Katie</a:t>
                      </a:r>
                    </a:p>
                  </a:txBody>
                  <a:tcPr marL="3142" marR="3142" marT="314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85</a:t>
                      </a:r>
                    </a:p>
                  </a:txBody>
                  <a:tcPr marL="3142" marR="3142" marT="314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140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98</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50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1"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110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1" i="0" u="none" strike="noStrike">
                          <a:solidFill>
                            <a:srgbClr val="000000"/>
                          </a:solidFill>
                          <a:latin typeface="Arial Narrow"/>
                        </a:rPr>
                        <a:t>63.75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1"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398">
                <a:tc>
                  <a:txBody>
                    <a:bodyPr/>
                    <a:lstStyle/>
                    <a:p>
                      <a:pPr algn="l" fontAlgn="b"/>
                      <a:r>
                        <a:rPr lang="en-US" sz="400" b="1" i="0" u="none" strike="noStrike">
                          <a:solidFill>
                            <a:srgbClr val="000000"/>
                          </a:solidFill>
                          <a:latin typeface="Arial Narrow"/>
                        </a:rPr>
                        <a:t>Caitlynn</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115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50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1" i="0" u="none" strike="noStrike">
                          <a:solidFill>
                            <a:srgbClr val="000000"/>
                          </a:solidFill>
                          <a:latin typeface="Arial Narrow"/>
                        </a:rPr>
                        <a:t>80.5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1"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125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100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1" i="0" u="none" strike="noStrike">
                          <a:solidFill>
                            <a:srgbClr val="000000"/>
                          </a:solidFill>
                          <a:latin typeface="Arial Narrow"/>
                        </a:rPr>
                        <a:t>63.8</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68</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398">
                <a:tc>
                  <a:txBody>
                    <a:bodyPr/>
                    <a:lstStyle/>
                    <a:p>
                      <a:pPr algn="l" fontAlgn="b"/>
                      <a:r>
                        <a:rPr lang="en-US" sz="400" b="1" i="0" u="none" strike="noStrike">
                          <a:solidFill>
                            <a:srgbClr val="000000"/>
                          </a:solidFill>
                          <a:latin typeface="Arial Narrow"/>
                        </a:rPr>
                        <a:t>Corey</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400" b="1"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135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55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70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1" i="0" u="none" strike="noStrike">
                          <a:solidFill>
                            <a:srgbClr val="000000"/>
                          </a:solidFill>
                          <a:latin typeface="Arial Narrow"/>
                        </a:rPr>
                        <a:t>101</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60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1" i="0" u="none" strike="noStrike">
                          <a:solidFill>
                            <a:srgbClr val="000000"/>
                          </a:solidFill>
                          <a:latin typeface="Arial Narrow"/>
                        </a:rPr>
                        <a:t>105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135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85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95</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300" b="0" i="0" u="none" strike="noStrike">
                          <a:solidFill>
                            <a:srgbClr val="000000"/>
                          </a:solidFill>
                          <a:latin typeface="Arial Narrow"/>
                        </a:rPr>
                        <a:t>110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1" i="0" u="none" strike="noStrike">
                          <a:solidFill>
                            <a:srgbClr val="000000"/>
                          </a:solidFill>
                          <a:latin typeface="Arial Narrow"/>
                        </a:rPr>
                        <a:t>63.8</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3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400" b="1" i="0" u="none" strike="noStrike">
                          <a:solidFill>
                            <a:srgbClr val="000000"/>
                          </a:solidFill>
                          <a:latin typeface="Arial Narrow"/>
                        </a:rPr>
                        <a:t>84</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0" i="0" u="none" strike="noStrike">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400" b="0" i="0" u="none" strike="noStrike" dirty="0">
                          <a:solidFill>
                            <a:srgbClr val="000000"/>
                          </a:solidFill>
                          <a:latin typeface="Arial Narrow"/>
                        </a:rPr>
                        <a:t>0</a:t>
                      </a:r>
                    </a:p>
                  </a:txBody>
                  <a:tcPr marL="3142" marR="3142" marT="314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Max Chart</a:t>
            </a:r>
            <a:endParaRPr lang="en-US" dirty="0">
              <a:latin typeface="CCSU" pitchFamily="2" charset="0"/>
            </a:endParaRPr>
          </a:p>
        </p:txBody>
      </p:sp>
      <p:pic>
        <p:nvPicPr>
          <p:cNvPr id="4" name="Picture 3" descr="Small Strength Logo.JPG"/>
          <p:cNvPicPr>
            <a:picLocks noChangeAspect="1"/>
          </p:cNvPicPr>
          <p:nvPr/>
        </p:nvPicPr>
        <p:blipFill>
          <a:blip r:embed="rId2" cstate="print"/>
          <a:stretch>
            <a:fillRect/>
          </a:stretch>
        </p:blipFill>
        <p:spPr>
          <a:xfrm>
            <a:off x="1676400" y="2895600"/>
            <a:ext cx="3505200" cy="3505200"/>
          </a:xfrm>
          <a:prstGeom prst="rect">
            <a:avLst/>
          </a:prstGeom>
        </p:spPr>
      </p:pic>
    </p:spTree>
    <p:extLst>
      <p:ext uri="{BB962C8B-B14F-4D97-AF65-F5344CB8AC3E}">
        <p14:creationId xmlns="" xmlns:p14="http://schemas.microsoft.com/office/powerpoint/2010/main" val="11129838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381000" y="557213"/>
            <a:ext cx="6096000" cy="8029575"/>
          </a:xfrm>
          <a:prstGeom prst="rect">
            <a:avLst/>
          </a:prstGeom>
          <a:noFill/>
          <a:ln w="9525">
            <a:noFill/>
            <a:miter lim="800000"/>
            <a:headEnd/>
            <a:tailEnd/>
          </a:ln>
        </p:spPr>
      </p:pic>
    </p:spTree>
    <p:extLst>
      <p:ext uri="{BB962C8B-B14F-4D97-AF65-F5344CB8AC3E}">
        <p14:creationId xmlns="" xmlns:p14="http://schemas.microsoft.com/office/powerpoint/2010/main" val="42543570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395288" y="557213"/>
            <a:ext cx="6067425" cy="8029575"/>
          </a:xfrm>
          <a:prstGeom prst="rect">
            <a:avLst/>
          </a:prstGeom>
          <a:noFill/>
          <a:ln w="9525">
            <a:noFill/>
            <a:miter lim="800000"/>
            <a:headEnd/>
            <a:tailEnd/>
          </a:ln>
        </p:spPr>
      </p:pic>
    </p:spTree>
    <p:extLst>
      <p:ext uri="{BB962C8B-B14F-4D97-AF65-F5344CB8AC3E}">
        <p14:creationId xmlns="" xmlns:p14="http://schemas.microsoft.com/office/powerpoint/2010/main" val="30900188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414338" y="557213"/>
            <a:ext cx="6029325" cy="8029575"/>
          </a:xfrm>
          <a:prstGeom prst="rect">
            <a:avLst/>
          </a:prstGeom>
          <a:noFill/>
          <a:ln w="9525">
            <a:noFill/>
            <a:miter lim="800000"/>
            <a:headEnd/>
            <a:tailEnd/>
          </a:ln>
        </p:spPr>
      </p:pic>
    </p:spTree>
    <p:extLst>
      <p:ext uri="{BB962C8B-B14F-4D97-AF65-F5344CB8AC3E}">
        <p14:creationId xmlns="" xmlns:p14="http://schemas.microsoft.com/office/powerpoint/2010/main" val="28734025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Alternate Lifts</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1676400" y="2895600"/>
            <a:ext cx="3505200" cy="35052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0" y="91443"/>
          <a:ext cx="6766560" cy="9052557"/>
        </p:xfrm>
        <a:graphic>
          <a:graphicData uri="http://schemas.openxmlformats.org/drawingml/2006/table">
            <a:tbl>
              <a:tblPr/>
              <a:tblGrid>
                <a:gridCol w="751840"/>
                <a:gridCol w="751840"/>
                <a:gridCol w="751840"/>
                <a:gridCol w="2255520"/>
                <a:gridCol w="751840"/>
                <a:gridCol w="751840"/>
                <a:gridCol w="751840"/>
              </a:tblGrid>
              <a:tr h="1270359">
                <a:tc gridSpan="7">
                  <a:txBody>
                    <a:bodyPr/>
                    <a:lstStyle/>
                    <a:p>
                      <a:pPr algn="ctr" fontAlgn="b"/>
                      <a:r>
                        <a:rPr lang="en-US" sz="2400" b="1" i="0" u="none" strike="noStrike" dirty="0">
                          <a:latin typeface="CCSU" pitchFamily="2" charset="0"/>
                        </a:rPr>
                        <a:t>List Of Alternative Exercises</a:t>
                      </a:r>
                    </a:p>
                  </a:txBody>
                  <a:tcPr marL="7937" marR="7937" marT="793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63485">
                <a:tc gridSpan="3">
                  <a:txBody>
                    <a:bodyPr/>
                    <a:lstStyle/>
                    <a:p>
                      <a:pPr algn="ctr" fontAlgn="b"/>
                      <a:r>
                        <a:rPr lang="en-US" sz="1800" b="1" i="0" u="none" strike="noStrike" dirty="0">
                          <a:latin typeface="Arial"/>
                        </a:rPr>
                        <a:t>Lower Body</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800" b="1" i="0" u="none" strike="noStrike" dirty="0">
                          <a:latin typeface="Arial"/>
                        </a:rPr>
                        <a:t>Upper Body</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800" b="1" i="0" u="none" strike="noStrike" dirty="0">
                          <a:latin typeface="Arial"/>
                        </a:rPr>
                        <a:t>Explosive/Olympic</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DB </a:t>
                      </a:r>
                      <a:r>
                        <a:rPr lang="en-US" sz="1600" b="0" i="0" u="none" strike="noStrike" dirty="0" err="1">
                          <a:latin typeface="Arial"/>
                        </a:rPr>
                        <a:t>Backsquat</a:t>
                      </a:r>
                      <a:endParaRPr lang="en-US" sz="1600" b="0" i="0" u="none" strike="noStrike" dirty="0">
                        <a:latin typeface="Arial"/>
                      </a:endParaRP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Barbell Power Clean</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DB </a:t>
                      </a:r>
                      <a:r>
                        <a:rPr lang="en-US" sz="1600" b="0" i="0" u="none" strike="noStrike" dirty="0" err="1">
                          <a:latin typeface="Arial"/>
                        </a:rPr>
                        <a:t>Frontsquat</a:t>
                      </a:r>
                      <a:endParaRPr lang="en-US" sz="1600" b="0" i="0" u="none" strike="noStrike" dirty="0">
                        <a:latin typeface="Arial"/>
                      </a:endParaRP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DB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DB Power Clean</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Trap Bar Dead Lift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dirty="0">
                          <a:latin typeface="Arial"/>
                        </a:rPr>
                        <a:t>Smith Machine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Barbell Jump Shrug</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Barbell Dead Lift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Incline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DB Jump Shrug</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Leg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dirty="0">
                          <a:latin typeface="Arial"/>
                        </a:rPr>
                        <a:t>DB Incline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Power Pull</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Smith Machine Backsquat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Smith Machine Incine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DB Power Pull</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Smith Machine Frontsquat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Barbell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Full Body 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DB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DB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Single Leg Leg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Smith Machine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Single Arm DB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Single Arm Bentover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Box Jumps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Barbell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DB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Smith Machine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TotalTime>
  <Words>4862</Words>
  <Application>Microsoft Office PowerPoint</Application>
  <PresentationFormat>On-screen Show (4:3)</PresentationFormat>
  <Paragraphs>3398</Paragraphs>
  <Slides>29</Slides>
  <Notes>0</Notes>
  <HiddenSlides>0</HiddenSlides>
  <MMClips>0</MMClips>
  <ScaleCrop>false</ScaleCrop>
  <HeadingPairs>
    <vt:vector size="4" baseType="variant">
      <vt:variant>
        <vt:lpstr>Theme</vt:lpstr>
      </vt:variant>
      <vt:variant>
        <vt:i4>4</vt:i4>
      </vt:variant>
      <vt:variant>
        <vt:lpstr>Slide Titles</vt:lpstr>
      </vt:variant>
      <vt:variant>
        <vt:i4>29</vt:i4>
      </vt:variant>
    </vt:vector>
  </HeadingPairs>
  <TitlesOfParts>
    <vt:vector size="33" baseType="lpstr">
      <vt:lpstr>Office Theme</vt:lpstr>
      <vt:lpstr>1_Office Theme</vt:lpstr>
      <vt:lpstr>2_Office Theme</vt:lpstr>
      <vt:lpstr>3_Office Theme</vt:lpstr>
      <vt:lpstr>Blue Devil Women’s Soccer</vt:lpstr>
      <vt:lpstr>Slide 2</vt:lpstr>
      <vt:lpstr>Abdominals/Low Back</vt:lpstr>
      <vt:lpstr>Slide 4</vt:lpstr>
      <vt:lpstr>Slide 5</vt:lpstr>
      <vt:lpstr>Slide 6</vt:lpstr>
      <vt:lpstr>Slide 7</vt:lpstr>
      <vt:lpstr>Slide 8</vt:lpstr>
      <vt:lpstr>Workout</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Max Sheet</vt:lpstr>
      <vt:lpstr>Slide 23</vt:lpstr>
      <vt:lpstr>Max Chart</vt:lpstr>
      <vt:lpstr>Slide 25</vt:lpstr>
      <vt:lpstr>Slide 26</vt:lpstr>
      <vt:lpstr>Slide 27</vt:lpstr>
      <vt:lpstr>Alternate Lifts</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Devil Women’s Soccer</dc:title>
  <dc:creator>Phillip</dc:creator>
  <cp:lastModifiedBy>CCSU</cp:lastModifiedBy>
  <cp:revision>25</cp:revision>
  <dcterms:created xsi:type="dcterms:W3CDTF">2011-05-10T02:41:31Z</dcterms:created>
  <dcterms:modified xsi:type="dcterms:W3CDTF">2012-05-04T13:53:29Z</dcterms:modified>
</cp:coreProperties>
</file>